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84" r:id="rId3"/>
    <p:sldId id="271" r:id="rId4"/>
    <p:sldId id="270" r:id="rId5"/>
    <p:sldId id="287" r:id="rId6"/>
    <p:sldId id="286" r:id="rId7"/>
    <p:sldId id="263" r:id="rId8"/>
    <p:sldId id="264" r:id="rId9"/>
    <p:sldId id="268" r:id="rId10"/>
    <p:sldId id="277" r:id="rId11"/>
    <p:sldId id="275" r:id="rId12"/>
    <p:sldId id="276" r:id="rId13"/>
    <p:sldId id="289" r:id="rId14"/>
    <p:sldId id="290" r:id="rId15"/>
    <p:sldId id="288" r:id="rId16"/>
    <p:sldId id="283" r:id="rId17"/>
    <p:sldId id="282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66"/>
    <a:srgbClr val="CC0066"/>
    <a:srgbClr val="FED2F2"/>
    <a:srgbClr val="FF0000"/>
    <a:srgbClr val="FFFFCC"/>
    <a:srgbClr val="006699"/>
    <a:srgbClr val="CCFFCC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67" autoAdjust="0"/>
  </p:normalViewPr>
  <p:slideViewPr>
    <p:cSldViewPr>
      <p:cViewPr varScale="1">
        <p:scale>
          <a:sx n="71" d="100"/>
          <a:sy n="71" d="100"/>
        </p:scale>
        <p:origin x="-135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8F99119-DA88-455D-B3E0-4BBED80437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4780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F99119-DA88-455D-B3E0-4BBED8043793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561EDA-612F-4B1D-87EE-76B58E7F3D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7D245-5AB6-4BA2-BD21-891BA9981F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19E2B-2AEC-46FA-85D3-14541FFCD1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6B80B-EF50-4CBC-B569-1F1F7F8C13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16405-BC5C-4E97-8EE5-AF9CA0EB25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178FF-86F9-46B0-AD09-3FC7946941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B5D56-5F5E-44A6-9F0A-A28008EE89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8E712-1DD1-48BD-93DB-D6935D7985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574EE-8FAB-4901-B8EE-EC7985588D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CD9E7-8A95-4D98-87BC-A4953DAFBB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C5279-64A3-4172-8DE8-63D1558573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56FA5-FF64-4021-BAE7-FF2DA800E5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FF"/>
            </a:gs>
            <a:gs pos="50000">
              <a:srgbClr val="FFFFFF"/>
            </a:gs>
            <a:gs pos="100000">
              <a:srgbClr val="66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747372A-BF5B-4255-A006-8A5E66CCF7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1.png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11" Type="http://schemas.openxmlformats.org/officeDocument/2006/relationships/oleObject" Target="../embeddings/oleObject10.bin"/><Relationship Id="rId5" Type="http://schemas.openxmlformats.org/officeDocument/2006/relationships/image" Target="../media/image13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0.png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d36efffaa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36838"/>
            <a:ext cx="2428875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Рисунок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8263" y="2420938"/>
            <a:ext cx="2725737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771775" y="3716338"/>
            <a:ext cx="3240088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3200" b="1">
                <a:solidFill>
                  <a:srgbClr val="6600FF"/>
                </a:solidFill>
                <a:latin typeface="Georgia" pitchFamily="18" charset="0"/>
              </a:rPr>
              <a:t>5 класс.</a:t>
            </a:r>
          </a:p>
        </p:txBody>
      </p:sp>
      <p:sp>
        <p:nvSpPr>
          <p:cNvPr id="3078" name="WordArt 6"/>
          <p:cNvSpPr>
            <a:spLocks noChangeArrowheads="1" noChangeShapeType="1" noTextEdit="1"/>
          </p:cNvSpPr>
          <p:nvPr/>
        </p:nvSpPr>
        <p:spPr bwMode="auto">
          <a:xfrm>
            <a:off x="468313" y="476250"/>
            <a:ext cx="8020050" cy="2089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eorgia"/>
              </a:rPr>
              <a:t>Умножение</a:t>
            </a:r>
          </a:p>
          <a:p>
            <a:pPr algn="ctr"/>
            <a:r>
              <a:rPr lang="ru-RU" sz="3600" b="1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eorgia"/>
              </a:rPr>
              <a:t>натуральных чисел</a:t>
            </a:r>
          </a:p>
          <a:p>
            <a:pPr algn="ctr"/>
            <a:r>
              <a:rPr lang="ru-RU" sz="3600" b="1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eorgia"/>
              </a:rPr>
              <a:t>и его свойства.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48064" y="5301208"/>
            <a:ext cx="24443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Учитель математики:</a:t>
            </a:r>
          </a:p>
          <a:p>
            <a:r>
              <a:rPr lang="ru-RU" dirty="0" smtClean="0"/>
              <a:t>Шапирова Д.Н.</a:t>
            </a:r>
          </a:p>
          <a:p>
            <a:r>
              <a:rPr lang="ru-RU" dirty="0" smtClean="0"/>
              <a:t>ГБОУСКШ№ 7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7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4" name="Picture 8" descr="dd36efffaa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24175"/>
            <a:ext cx="241300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5" name="AutoShape 9"/>
          <p:cNvSpPr>
            <a:spLocks noChangeArrowheads="1"/>
          </p:cNvSpPr>
          <p:nvPr/>
        </p:nvSpPr>
        <p:spPr bwMode="auto">
          <a:xfrm>
            <a:off x="250824" y="260350"/>
            <a:ext cx="8641656" cy="1152525"/>
          </a:xfrm>
          <a:prstGeom prst="wedgeRoundRectCallout">
            <a:avLst>
              <a:gd name="adj1" fmla="val -33028"/>
              <a:gd name="adj2" fmla="val 219560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400" b="1" i="1" smtClean="0">
                <a:solidFill>
                  <a:srgbClr val="993300"/>
                </a:solidFill>
                <a:latin typeface="Georgia" pitchFamily="18" charset="0"/>
              </a:rPr>
              <a:t>Выполните действия, </a:t>
            </a:r>
            <a:r>
              <a:rPr lang="ru-RU" sz="2400" b="1" i="1" dirty="0" smtClean="0">
                <a:solidFill>
                  <a:srgbClr val="993300"/>
                </a:solidFill>
                <a:latin typeface="Georgia" pitchFamily="18" charset="0"/>
              </a:rPr>
              <a:t>применив сочетательное свойство умножения </a:t>
            </a:r>
            <a:endParaRPr lang="ru-RU" sz="2400" b="1" i="1" dirty="0">
              <a:solidFill>
                <a:srgbClr val="993300"/>
              </a:solidFill>
              <a:latin typeface="Georgia" pitchFamily="18" charset="0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971550" y="1341438"/>
            <a:ext cx="3814763" cy="828675"/>
            <a:chOff x="1430" y="1162"/>
            <a:chExt cx="2448" cy="522"/>
          </a:xfrm>
        </p:grpSpPr>
        <p:sp>
          <p:nvSpPr>
            <p:cNvPr id="3083" name="Rectangle 10"/>
            <p:cNvSpPr>
              <a:spLocks noChangeArrowheads="1"/>
            </p:cNvSpPr>
            <p:nvPr/>
          </p:nvSpPr>
          <p:spPr bwMode="auto">
            <a:xfrm>
              <a:off x="1430" y="1162"/>
              <a:ext cx="2448" cy="499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FF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3075" name="Object 11"/>
            <p:cNvGraphicFramePr>
              <a:graphicFrameLocks noChangeAspect="1"/>
            </p:cNvGraphicFramePr>
            <p:nvPr/>
          </p:nvGraphicFramePr>
          <p:xfrm>
            <a:off x="1639" y="1182"/>
            <a:ext cx="2165" cy="5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0" name="Формула" r:id="rId4" imgW="863280" imgH="203040" progId="Equation.3">
                    <p:embed/>
                  </p:oleObj>
                </mc:Choice>
                <mc:Fallback>
                  <p:oleObj name="Формула" r:id="rId4" imgW="863280" imgH="20304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39" y="1182"/>
                          <a:ext cx="2165" cy="5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590" name="AutoShape 14"/>
          <p:cNvSpPr>
            <a:spLocks noChangeArrowheads="1"/>
          </p:cNvSpPr>
          <p:nvPr/>
        </p:nvSpPr>
        <p:spPr bwMode="auto">
          <a:xfrm>
            <a:off x="5686425" y="2133600"/>
            <a:ext cx="3457575" cy="1295400"/>
          </a:xfrm>
          <a:prstGeom prst="irregularSeal1">
            <a:avLst/>
          </a:prstGeom>
          <a:gradFill rotWithShape="1">
            <a:gsLst>
              <a:gs pos="0">
                <a:srgbClr val="FFFFFF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</a:rPr>
              <a:t>76400</a:t>
            </a:r>
            <a:endParaRPr lang="ru-RU" sz="60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1692275" y="3429000"/>
            <a:ext cx="3097213" cy="685800"/>
            <a:chOff x="1429" y="1162"/>
            <a:chExt cx="2540" cy="522"/>
          </a:xfrm>
        </p:grpSpPr>
        <p:sp>
          <p:nvSpPr>
            <p:cNvPr id="3082" name="Rectangle 16"/>
            <p:cNvSpPr>
              <a:spLocks noChangeArrowheads="1"/>
            </p:cNvSpPr>
            <p:nvPr/>
          </p:nvSpPr>
          <p:spPr bwMode="auto">
            <a:xfrm>
              <a:off x="1429" y="1162"/>
              <a:ext cx="2540" cy="499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FF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3074" name="Object 17"/>
            <p:cNvGraphicFramePr>
              <a:graphicFrameLocks noChangeAspect="1"/>
            </p:cNvGraphicFramePr>
            <p:nvPr/>
          </p:nvGraphicFramePr>
          <p:xfrm>
            <a:off x="1623" y="1183"/>
            <a:ext cx="2195" cy="5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1" name="Формула" r:id="rId6" imgW="876240" imgH="203040" progId="Equation.3">
                    <p:embed/>
                  </p:oleObj>
                </mc:Choice>
                <mc:Fallback>
                  <p:oleObj name="Формула" r:id="rId6" imgW="876240" imgH="203040" progId="Equation.3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23" y="1183"/>
                          <a:ext cx="2195" cy="50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594" name="AutoShape 18"/>
          <p:cNvSpPr>
            <a:spLocks noChangeArrowheads="1"/>
          </p:cNvSpPr>
          <p:nvPr/>
        </p:nvSpPr>
        <p:spPr bwMode="auto">
          <a:xfrm>
            <a:off x="5686425" y="4076700"/>
            <a:ext cx="3457575" cy="1657350"/>
          </a:xfrm>
          <a:prstGeom prst="irregularSeal1">
            <a:avLst/>
          </a:prstGeom>
          <a:gradFill rotWithShape="1">
            <a:gsLst>
              <a:gs pos="0">
                <a:srgbClr val="FFFFFF"/>
              </a:gs>
              <a:gs pos="100000">
                <a:srgbClr val="FED2F2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</a:rPr>
              <a:t>40200</a:t>
            </a:r>
            <a:endParaRPr lang="ru-RU" sz="60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4932363" y="1341438"/>
            <a:ext cx="4211637" cy="854075"/>
            <a:chOff x="1430" y="1162"/>
            <a:chExt cx="2448" cy="538"/>
          </a:xfrm>
        </p:grpSpPr>
        <p:sp>
          <p:nvSpPr>
            <p:cNvPr id="3086" name="Rectangle 10"/>
            <p:cNvSpPr>
              <a:spLocks noChangeArrowheads="1"/>
            </p:cNvSpPr>
            <p:nvPr/>
          </p:nvSpPr>
          <p:spPr bwMode="auto">
            <a:xfrm>
              <a:off x="1430" y="1162"/>
              <a:ext cx="2448" cy="499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FF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3087" name="Object 11"/>
            <p:cNvGraphicFramePr>
              <a:graphicFrameLocks noChangeAspect="1"/>
            </p:cNvGraphicFramePr>
            <p:nvPr/>
          </p:nvGraphicFramePr>
          <p:xfrm>
            <a:off x="2578" y="1167"/>
            <a:ext cx="286" cy="5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2" name="Формула" r:id="rId8" imgW="114120" imgH="215640" progId="Equation.3">
                    <p:embed/>
                  </p:oleObj>
                </mc:Choice>
                <mc:Fallback>
                  <p:oleObj name="Формула" r:id="rId8" imgW="114120" imgH="215640" progId="Equation.3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78" y="1167"/>
                          <a:ext cx="286" cy="53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5076825" y="3357563"/>
            <a:ext cx="3814763" cy="869950"/>
            <a:chOff x="1430" y="1151"/>
            <a:chExt cx="2448" cy="565"/>
          </a:xfrm>
        </p:grpSpPr>
        <p:sp>
          <p:nvSpPr>
            <p:cNvPr id="3089" name="Rectangle 10"/>
            <p:cNvSpPr>
              <a:spLocks noChangeArrowheads="1"/>
            </p:cNvSpPr>
            <p:nvPr/>
          </p:nvSpPr>
          <p:spPr bwMode="auto">
            <a:xfrm>
              <a:off x="1430" y="1162"/>
              <a:ext cx="2448" cy="499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FF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/>
              <a:endParaRPr lang="ru-RU"/>
            </a:p>
          </p:txBody>
        </p:sp>
        <p:graphicFrame>
          <p:nvGraphicFramePr>
            <p:cNvPr id="3090" name="Object 11"/>
            <p:cNvGraphicFramePr>
              <a:graphicFrameLocks noChangeAspect="1"/>
            </p:cNvGraphicFramePr>
            <p:nvPr/>
          </p:nvGraphicFramePr>
          <p:xfrm>
            <a:off x="2701" y="1151"/>
            <a:ext cx="39" cy="5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3" name="Формула" r:id="rId10" imgW="114120" imgH="215640" progId="Equation.3">
                    <p:embed/>
                  </p:oleObj>
                </mc:Choice>
                <mc:Fallback>
                  <p:oleObj name="Формула" r:id="rId10" imgW="114120" imgH="215640" progId="Equation.3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01" y="1151"/>
                          <a:ext cx="39" cy="56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1619250" y="4437063"/>
            <a:ext cx="3814763" cy="854075"/>
            <a:chOff x="1430" y="1162"/>
            <a:chExt cx="2448" cy="538"/>
          </a:xfrm>
        </p:grpSpPr>
        <p:sp>
          <p:nvSpPr>
            <p:cNvPr id="3095" name="Rectangle 10"/>
            <p:cNvSpPr>
              <a:spLocks noChangeArrowheads="1"/>
            </p:cNvSpPr>
            <p:nvPr/>
          </p:nvSpPr>
          <p:spPr bwMode="auto">
            <a:xfrm>
              <a:off x="1430" y="1162"/>
              <a:ext cx="2448" cy="499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FF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3096" name="Object 11"/>
            <p:cNvGraphicFramePr>
              <a:graphicFrameLocks noChangeAspect="1"/>
            </p:cNvGraphicFramePr>
            <p:nvPr/>
          </p:nvGraphicFramePr>
          <p:xfrm>
            <a:off x="2578" y="1167"/>
            <a:ext cx="286" cy="5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4" name="Формула" r:id="rId11" imgW="114120" imgH="215640" progId="Equation.3">
                    <p:embed/>
                  </p:oleObj>
                </mc:Choice>
                <mc:Fallback>
                  <p:oleObj name="Формула" r:id="rId11" imgW="114120" imgH="215640" progId="Equation.3">
                    <p:embed/>
                    <p:pic>
                      <p:nvPicPr>
                        <p:cNvPr id="0" name="Picture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78" y="1167"/>
                          <a:ext cx="286" cy="53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1835150" y="2349500"/>
            <a:ext cx="3814763" cy="854075"/>
            <a:chOff x="1430" y="1162"/>
            <a:chExt cx="2448" cy="538"/>
          </a:xfrm>
        </p:grpSpPr>
        <p:sp>
          <p:nvSpPr>
            <p:cNvPr id="3098" name="Rectangle 10"/>
            <p:cNvSpPr>
              <a:spLocks noChangeArrowheads="1"/>
            </p:cNvSpPr>
            <p:nvPr/>
          </p:nvSpPr>
          <p:spPr bwMode="auto">
            <a:xfrm>
              <a:off x="1430" y="1162"/>
              <a:ext cx="2448" cy="499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FFFF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aphicFrame>
          <p:nvGraphicFramePr>
            <p:cNvPr id="3099" name="Object 11"/>
            <p:cNvGraphicFramePr>
              <a:graphicFrameLocks noChangeAspect="1"/>
            </p:cNvGraphicFramePr>
            <p:nvPr/>
          </p:nvGraphicFramePr>
          <p:xfrm>
            <a:off x="2578" y="1167"/>
            <a:ext cx="286" cy="5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5" name="Формула" r:id="rId12" imgW="114120" imgH="215640" progId="Equation.3">
                    <p:embed/>
                  </p:oleObj>
                </mc:Choice>
                <mc:Fallback>
                  <p:oleObj name="Формула" r:id="rId12" imgW="114120" imgH="215640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78" y="1167"/>
                          <a:ext cx="286" cy="53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5" grpId="0" animBg="1"/>
      <p:bldP spid="24590" grpId="0" animBg="1"/>
      <p:bldP spid="2459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dd36efffaa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24175"/>
            <a:ext cx="241300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AutoShape 7"/>
          <p:cNvSpPr>
            <a:spLocks noChangeArrowheads="1"/>
          </p:cNvSpPr>
          <p:nvPr/>
        </p:nvSpPr>
        <p:spPr bwMode="auto">
          <a:xfrm>
            <a:off x="323850" y="188913"/>
            <a:ext cx="8424863" cy="574675"/>
          </a:xfrm>
          <a:prstGeom prst="wedgeRoundRectCallout">
            <a:avLst>
              <a:gd name="adj1" fmla="val -31120"/>
              <a:gd name="adj2" fmla="val 506352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400" b="1" i="1">
                <a:solidFill>
                  <a:srgbClr val="993300"/>
                </a:solidFill>
                <a:latin typeface="Georgia" pitchFamily="18" charset="0"/>
              </a:rPr>
              <a:t>Реши задачу, составляя выражение 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604838" y="908050"/>
            <a:ext cx="86550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latin typeface="Georgia" pitchFamily="18" charset="0"/>
              </a:rPr>
              <a:t>В  магазин привезли 5 ящиков с красками. </a:t>
            </a:r>
          </a:p>
          <a:p>
            <a:r>
              <a:rPr lang="ru-RU" sz="2400" b="1" i="1">
                <a:latin typeface="Georgia" pitchFamily="18" charset="0"/>
              </a:rPr>
              <a:t>В каждом ящике 144 коробки, а в каждой </a:t>
            </a:r>
          </a:p>
          <a:p>
            <a:r>
              <a:rPr lang="ru-RU" sz="2400" b="1" i="1">
                <a:latin typeface="Georgia" pitchFamily="18" charset="0"/>
              </a:rPr>
              <a:t>коробке 12 тюбиков с красками. </a:t>
            </a:r>
          </a:p>
          <a:p>
            <a:r>
              <a:rPr lang="ru-RU" sz="2400" b="1" i="1">
                <a:latin typeface="Georgia" pitchFamily="18" charset="0"/>
              </a:rPr>
              <a:t>		Сколько тюбиков привезли в магазин?</a:t>
            </a:r>
          </a:p>
        </p:txBody>
      </p:sp>
      <p:sp>
        <p:nvSpPr>
          <p:cNvPr id="11269" name="AutoShape 25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235825" y="6165850"/>
            <a:ext cx="1657350" cy="431800"/>
          </a:xfrm>
          <a:prstGeom prst="actionButtonBlank">
            <a:avLst/>
          </a:prstGeom>
          <a:gradFill rotWithShape="1">
            <a:gsLst>
              <a:gs pos="0">
                <a:srgbClr val="FF9900"/>
              </a:gs>
              <a:gs pos="50000">
                <a:srgbClr val="FFFFFF"/>
              </a:gs>
              <a:gs pos="100000">
                <a:srgbClr val="FF99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/>
              <a:t>Решение</a:t>
            </a:r>
          </a:p>
        </p:txBody>
      </p:sp>
      <p:pic>
        <p:nvPicPr>
          <p:cNvPr id="13569" name="Picture 257" descr="C:\Documents and Settings\Администратор\Local Settings\Temporary Internet Files\Content.IE5\NE203DME\MC90028108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9925" y="3213100"/>
            <a:ext cx="1735138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75" name="Picture 263" descr="C:\Documents and Settings\Администратор\Local Settings\Temporary Internet Files\Content.IE5\NE203DME\MC90029030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838" y="3357563"/>
            <a:ext cx="2925762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360"/>
                            </p:stCondLst>
                            <p:childTnLst>
                              <p:par>
                                <p:cTn id="1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2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2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2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640"/>
                            </p:stCondLst>
                            <p:childTnLst>
                              <p:par>
                                <p:cTn id="2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22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22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22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720"/>
                            </p:stCondLst>
                            <p:childTnLst>
                              <p:par>
                                <p:cTn id="3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225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225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225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Рисунок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4225" y="4076700"/>
            <a:ext cx="1827213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8" name="WordArt 16"/>
          <p:cNvSpPr>
            <a:spLocks noChangeArrowheads="1" noChangeShapeType="1" noTextEdit="1"/>
          </p:cNvSpPr>
          <p:nvPr/>
        </p:nvSpPr>
        <p:spPr bwMode="auto">
          <a:xfrm>
            <a:off x="2195513" y="549275"/>
            <a:ext cx="6553200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-1 ящик – 144 коробки</a:t>
            </a: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2124075" y="1916113"/>
            <a:ext cx="6840538" cy="649287"/>
            <a:chOff x="1338" y="1842"/>
            <a:chExt cx="3674" cy="409"/>
          </a:xfrm>
        </p:grpSpPr>
        <p:sp>
          <p:nvSpPr>
            <p:cNvPr id="12308" name="Oval 20"/>
            <p:cNvSpPr>
              <a:spLocks noChangeArrowheads="1"/>
            </p:cNvSpPr>
            <p:nvPr/>
          </p:nvSpPr>
          <p:spPr bwMode="auto">
            <a:xfrm>
              <a:off x="2064" y="1979"/>
              <a:ext cx="90" cy="91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rgbClr val="00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9" name="WordArt 31"/>
            <p:cNvSpPr>
              <a:spLocks noChangeArrowheads="1" noChangeShapeType="1" noTextEdit="1"/>
            </p:cNvSpPr>
            <p:nvPr/>
          </p:nvSpPr>
          <p:spPr bwMode="auto">
            <a:xfrm>
              <a:off x="1338" y="1842"/>
              <a:ext cx="3674" cy="40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i="1" kern="10">
                  <a:ln w="19050">
                    <a:solidFill>
                      <a:srgbClr val="00CCFF"/>
                    </a:solidFill>
                    <a:round/>
                    <a:headEnd/>
                    <a:tailEnd/>
                  </a:ln>
                  <a:solidFill>
                    <a:srgbClr val="00008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- 1коробка – 12 тюбиков</a:t>
              </a:r>
            </a:p>
          </p:txBody>
        </p:sp>
      </p:grpSp>
      <p:sp>
        <p:nvSpPr>
          <p:cNvPr id="23831" name="WordArt 279"/>
          <p:cNvSpPr>
            <a:spLocks noChangeArrowheads="1" noChangeShapeType="1" noTextEdit="1"/>
          </p:cNvSpPr>
          <p:nvPr/>
        </p:nvSpPr>
        <p:spPr bwMode="auto">
          <a:xfrm>
            <a:off x="4860032" y="3905547"/>
            <a:ext cx="2520280" cy="9636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5 ящиков</a:t>
            </a:r>
          </a:p>
        </p:txBody>
      </p:sp>
      <p:sp>
        <p:nvSpPr>
          <p:cNvPr id="23833" name="AutoShape 281"/>
          <p:cNvSpPr>
            <a:spLocks/>
          </p:cNvSpPr>
          <p:nvPr/>
        </p:nvSpPr>
        <p:spPr bwMode="auto">
          <a:xfrm>
            <a:off x="4211638" y="2952750"/>
            <a:ext cx="433387" cy="2663825"/>
          </a:xfrm>
          <a:prstGeom prst="rightBrace">
            <a:avLst>
              <a:gd name="adj1" fmla="val 51221"/>
              <a:gd name="adj2" fmla="val 50000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" name="Group 286"/>
          <p:cNvGrpSpPr>
            <a:grpSpLocks/>
          </p:cNvGrpSpPr>
          <p:nvPr/>
        </p:nvGrpSpPr>
        <p:grpSpPr bwMode="auto">
          <a:xfrm>
            <a:off x="0" y="5805488"/>
            <a:ext cx="5040313" cy="792162"/>
            <a:chOff x="748" y="3657"/>
            <a:chExt cx="3175" cy="499"/>
          </a:xfrm>
        </p:grpSpPr>
        <p:sp>
          <p:nvSpPr>
            <p:cNvPr id="12305" name="Oval 283"/>
            <p:cNvSpPr>
              <a:spLocks noChangeArrowheads="1"/>
            </p:cNvSpPr>
            <p:nvPr/>
          </p:nvSpPr>
          <p:spPr bwMode="auto">
            <a:xfrm>
              <a:off x="2472" y="3793"/>
              <a:ext cx="90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6" name="Oval 284"/>
            <p:cNvSpPr>
              <a:spLocks noChangeArrowheads="1"/>
            </p:cNvSpPr>
            <p:nvPr/>
          </p:nvSpPr>
          <p:spPr bwMode="auto">
            <a:xfrm>
              <a:off x="1383" y="3793"/>
              <a:ext cx="90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7" name="WordArt 285"/>
            <p:cNvSpPr>
              <a:spLocks noChangeArrowheads="1" noChangeShapeType="1" noTextEdit="1"/>
            </p:cNvSpPr>
            <p:nvPr/>
          </p:nvSpPr>
          <p:spPr bwMode="auto">
            <a:xfrm>
              <a:off x="748" y="3657"/>
              <a:ext cx="3175" cy="49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200" b="1" i="1" kern="10">
                  <a:ln w="19050">
                    <a:solidFill>
                      <a:srgbClr val="FFCC99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(5   144)  12    =</a:t>
              </a:r>
            </a:p>
          </p:txBody>
        </p:sp>
      </p:grpSp>
      <p:sp>
        <p:nvSpPr>
          <p:cNvPr id="23839" name="AutoShape 287"/>
          <p:cNvSpPr>
            <a:spLocks noChangeArrowheads="1"/>
          </p:cNvSpPr>
          <p:nvPr/>
        </p:nvSpPr>
        <p:spPr bwMode="auto">
          <a:xfrm>
            <a:off x="5003800" y="5345113"/>
            <a:ext cx="3095625" cy="1512887"/>
          </a:xfrm>
          <a:prstGeom prst="irregularSeal1">
            <a:avLst/>
          </a:prstGeom>
          <a:gradFill rotWithShape="1">
            <a:gsLst>
              <a:gs pos="0">
                <a:srgbClr val="FFFFFF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 b="1" i="1">
                <a:solidFill>
                  <a:srgbClr val="FF0000"/>
                </a:solidFill>
                <a:latin typeface="Times New Roman" pitchFamily="18" charset="0"/>
              </a:rPr>
              <a:t>8640</a:t>
            </a:r>
          </a:p>
        </p:txBody>
      </p:sp>
      <p:pic>
        <p:nvPicPr>
          <p:cNvPr id="279" name="Picture 257" descr="C:\Documents and Settings\Администратор\Local Settings\Temporary Internet Files\Content.IE5\NE203DME\MC90028108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" y="115888"/>
            <a:ext cx="69056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0" name="Picture 263" descr="C:\Documents and Settings\Администратор\Local Settings\Temporary Internet Files\Content.IE5\NE203DME\MC90029030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80975" y="1341438"/>
            <a:ext cx="2160588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1" name="TextBox 280"/>
          <p:cNvSpPr txBox="1">
            <a:spLocks noChangeArrowheads="1"/>
          </p:cNvSpPr>
          <p:nvPr/>
        </p:nvSpPr>
        <p:spPr bwMode="auto">
          <a:xfrm>
            <a:off x="827088" y="3860800"/>
            <a:ext cx="1844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Всего 5 ящиков</a:t>
            </a:r>
          </a:p>
        </p:txBody>
      </p:sp>
      <p:pic>
        <p:nvPicPr>
          <p:cNvPr id="283" name="Picture 263" descr="C:\Documents and Settings\Администратор\Local Settings\Temporary Internet Files\Content.IE5\NE203DME\MC90029030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80975" y="2997200"/>
            <a:ext cx="2160588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5" name="Picture 263" descr="C:\Documents and Settings\Администратор\Local Settings\Temporary Internet Files\Content.IE5\NE203DME\MC90029030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513" y="3213100"/>
            <a:ext cx="2160587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" name="Picture 263" descr="C:\Documents and Settings\Администратор\Local Settings\Temporary Internet Files\Content.IE5\NE203DME\MC90029030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913" y="2781300"/>
            <a:ext cx="2160587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7" name="Picture 263" descr="C:\Documents and Settings\Администратор\Local Settings\Temporary Internet Files\Content.IE5\NE203DME\MC90029030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89363"/>
            <a:ext cx="2160588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8" name="Picture 263" descr="C:\Documents and Settings\Администратор\Local Settings\Temporary Internet Files\Content.IE5\NE203DME\MC90029030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350" y="3789363"/>
            <a:ext cx="2160588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23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23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8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8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8" grpId="0" animBg="1"/>
      <p:bldP spid="23831" grpId="0" animBg="1"/>
      <p:bldP spid="23833" grpId="0" animBg="1"/>
      <p:bldP spid="23839" grpId="0" animBg="1"/>
      <p:bldP spid="28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dd36efffaa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24175"/>
            <a:ext cx="241300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AutoShape 7"/>
          <p:cNvSpPr>
            <a:spLocks noChangeArrowheads="1"/>
          </p:cNvSpPr>
          <p:nvPr/>
        </p:nvSpPr>
        <p:spPr bwMode="auto">
          <a:xfrm>
            <a:off x="323850" y="188913"/>
            <a:ext cx="8424863" cy="574675"/>
          </a:xfrm>
          <a:prstGeom prst="wedgeRoundRectCallout">
            <a:avLst>
              <a:gd name="adj1" fmla="val -31120"/>
              <a:gd name="adj2" fmla="val 506352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itchFamily="18" charset="0"/>
              </a:rPr>
              <a:t>Физминутка</a:t>
            </a:r>
            <a:endParaRPr lang="ru-RU" sz="2400" b="1" i="1" dirty="0">
              <a:solidFill>
                <a:srgbClr val="993300"/>
              </a:solidFill>
              <a:latin typeface="Georgia" pitchFamily="18" charset="0"/>
            </a:endParaRP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2987824" y="2564904"/>
            <a:ext cx="571502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Georgia" pitchFamily="18" charset="0"/>
              </a:rPr>
              <a:t>А теперь представим, детки,</a:t>
            </a:r>
          </a:p>
          <a:p>
            <a:r>
              <a:rPr lang="ru-RU" sz="2400" b="1" i="1" dirty="0" smtClean="0">
                <a:solidFill>
                  <a:srgbClr val="FF0000"/>
                </a:solidFill>
                <a:latin typeface="Georgia" pitchFamily="18" charset="0"/>
              </a:rPr>
              <a:t>Будто руки наши – ветки.</a:t>
            </a:r>
          </a:p>
          <a:p>
            <a:r>
              <a:rPr lang="ru-RU" sz="2400" b="1" i="1" dirty="0" smtClean="0">
                <a:solidFill>
                  <a:srgbClr val="FF0000"/>
                </a:solidFill>
                <a:latin typeface="Georgia" pitchFamily="18" charset="0"/>
              </a:rPr>
              <a:t>Покачаем ими дружно, </a:t>
            </a:r>
          </a:p>
          <a:p>
            <a:r>
              <a:rPr lang="ru-RU" sz="2400" b="1" i="1" dirty="0" smtClean="0">
                <a:solidFill>
                  <a:srgbClr val="FF0000"/>
                </a:solidFill>
                <a:latin typeface="Georgia" pitchFamily="18" charset="0"/>
              </a:rPr>
              <a:t>Словно ветер дует южный.</a:t>
            </a:r>
          </a:p>
          <a:p>
            <a:r>
              <a:rPr lang="ru-RU" sz="2400" b="1" i="1" dirty="0" smtClean="0">
                <a:solidFill>
                  <a:srgbClr val="FF0000"/>
                </a:solidFill>
                <a:latin typeface="Georgia" pitchFamily="18" charset="0"/>
              </a:rPr>
              <a:t>Ветер стих. Вздохнули дружно.</a:t>
            </a:r>
          </a:p>
          <a:p>
            <a:r>
              <a:rPr lang="ru-RU" sz="2400" b="1" i="1" dirty="0" smtClean="0">
                <a:solidFill>
                  <a:srgbClr val="FF0000"/>
                </a:solidFill>
                <a:latin typeface="Georgia" pitchFamily="18" charset="0"/>
              </a:rPr>
              <a:t>Нам урок продолжить нужно.</a:t>
            </a:r>
          </a:p>
          <a:p>
            <a:r>
              <a:rPr lang="ru-RU" sz="2400" b="1" i="1" dirty="0" smtClean="0">
                <a:solidFill>
                  <a:srgbClr val="FF0000"/>
                </a:solidFill>
                <a:latin typeface="Georgia" pitchFamily="18" charset="0"/>
              </a:rPr>
              <a:t>Подровнялись, тихо сели </a:t>
            </a:r>
          </a:p>
          <a:p>
            <a:r>
              <a:rPr lang="ru-RU" sz="2400" b="1" i="1" dirty="0" smtClean="0">
                <a:solidFill>
                  <a:srgbClr val="FF0000"/>
                </a:solidFill>
                <a:latin typeface="Georgia" pitchFamily="18" charset="0"/>
              </a:rPr>
              <a:t>И на доску посмотрели.</a:t>
            </a:r>
            <a:endParaRPr lang="ru-RU" sz="24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2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2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2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840"/>
                            </p:stCondLst>
                            <p:childTnLst>
                              <p:par>
                                <p:cTn id="2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22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22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22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600"/>
                            </p:stCondLst>
                            <p:childTnLst>
                              <p:par>
                                <p:cTn id="3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225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225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225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480"/>
                            </p:stCondLst>
                            <p:childTnLst>
                              <p:par>
                                <p:cTn id="3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225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225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225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60"/>
                            </p:stCondLst>
                            <p:childTnLst>
                              <p:par>
                                <p:cTn id="4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225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225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225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20"/>
                            </p:stCondLst>
                            <p:childTnLst>
                              <p:par>
                                <p:cTn id="4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225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225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225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400"/>
                            </p:stCondLst>
                            <p:childTnLst>
                              <p:par>
                                <p:cTn id="5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225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225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225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4" name="Picture 6" descr="dd36efffaa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24175"/>
            <a:ext cx="241300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AutoShape 7"/>
          <p:cNvSpPr>
            <a:spLocks noChangeArrowheads="1"/>
          </p:cNvSpPr>
          <p:nvPr/>
        </p:nvSpPr>
        <p:spPr bwMode="auto">
          <a:xfrm>
            <a:off x="323850" y="188913"/>
            <a:ext cx="8424863" cy="574675"/>
          </a:xfrm>
          <a:prstGeom prst="wedgeRoundRectCallout">
            <a:avLst>
              <a:gd name="adj1" fmla="val -31120"/>
              <a:gd name="adj2" fmla="val 506352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itchFamily="18" charset="0"/>
              </a:rPr>
              <a:t>Работа с учебником</a:t>
            </a:r>
            <a:endParaRPr lang="ru-RU" sz="2400" b="1" i="1" dirty="0">
              <a:solidFill>
                <a:srgbClr val="993300"/>
              </a:solidFill>
              <a:latin typeface="Georgia" pitchFamily="18" charset="0"/>
            </a:endParaRPr>
          </a:p>
        </p:txBody>
      </p:sp>
      <p:pic>
        <p:nvPicPr>
          <p:cNvPr id="5" name="Рисунок 4" descr="Изображение 001.jpg"/>
          <p:cNvPicPr>
            <a:picLocks noChangeAspect="1"/>
          </p:cNvPicPr>
          <p:nvPr/>
        </p:nvPicPr>
        <p:blipFill>
          <a:blip r:embed="rId3" cstate="print"/>
          <a:srcRect l="3868" t="28844" r="24381" b="63744"/>
          <a:stretch>
            <a:fillRect/>
          </a:stretch>
        </p:blipFill>
        <p:spPr>
          <a:xfrm rot="158651">
            <a:off x="1238895" y="2672463"/>
            <a:ext cx="7848872" cy="10801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3" descr="Рисунок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8263" y="2708275"/>
            <a:ext cx="2725737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755650" y="476250"/>
            <a:ext cx="7704782" cy="1368574"/>
          </a:xfrm>
          <a:prstGeom prst="wedgeRoundRectCallout">
            <a:avLst>
              <a:gd name="adj1" fmla="val 38873"/>
              <a:gd name="adj2" fmla="val 190766"/>
              <a:gd name="adj3" fmla="val 16667"/>
            </a:avLst>
          </a:prstGeom>
          <a:solidFill>
            <a:srgbClr val="FFFFFF"/>
          </a:solid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Домашнее задание: пункт 11 стр. 66-67.</a:t>
            </a:r>
            <a:br>
              <a:rPr lang="ru-RU" sz="2800" b="1" i="1" dirty="0" smtClean="0">
                <a:solidFill>
                  <a:srgbClr val="FF0000"/>
                </a:solidFill>
              </a:rPr>
            </a:br>
            <a:r>
              <a:rPr lang="ru-RU" sz="2800" b="1" i="1" dirty="0" smtClean="0">
                <a:solidFill>
                  <a:srgbClr val="FF0000"/>
                </a:solidFill>
              </a:rPr>
              <a:t>повторить свойство натуральных чисел,</a:t>
            </a:r>
            <a:r>
              <a:rPr lang="ru-RU" sz="2800" b="1" i="1" dirty="0" smtClean="0">
                <a:solidFill>
                  <a:srgbClr val="0070C0"/>
                </a:solidFill>
              </a:rPr>
              <a:t> стр. 73, №451, №452, №453.</a:t>
            </a:r>
            <a:endParaRPr lang="ru-RU" sz="2800" b="1" i="1" dirty="0">
              <a:solidFill>
                <a:srgbClr val="0070C0"/>
              </a:solidFill>
              <a:latin typeface="Georgia" pitchFamily="18" charset="0"/>
            </a:endParaRPr>
          </a:p>
        </p:txBody>
      </p:sp>
      <p:pic>
        <p:nvPicPr>
          <p:cNvPr id="32770" name="Picture 2" descr="C:\Documents and Settings\Администратор\Рабочий стол\skrin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060848"/>
            <a:ext cx="3369022" cy="44113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dd36efffaa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24175"/>
            <a:ext cx="241300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AutoShape 5"/>
          <p:cNvSpPr>
            <a:spLocks noChangeArrowheads="1"/>
          </p:cNvSpPr>
          <p:nvPr/>
        </p:nvSpPr>
        <p:spPr bwMode="auto">
          <a:xfrm>
            <a:off x="323850" y="188913"/>
            <a:ext cx="8424863" cy="574675"/>
          </a:xfrm>
          <a:prstGeom prst="wedgeRoundRectCallout">
            <a:avLst>
              <a:gd name="adj1" fmla="val -31120"/>
              <a:gd name="adj2" fmla="val 506352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400" b="1" i="1">
                <a:solidFill>
                  <a:srgbClr val="993300"/>
                </a:solidFill>
                <a:latin typeface="Georgia" pitchFamily="18" charset="0"/>
              </a:rPr>
              <a:t>Реши задачу, составляя выражение 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604838" y="908050"/>
            <a:ext cx="8588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latin typeface="Georgia" pitchFamily="18" charset="0"/>
              </a:rPr>
              <a:t>Бочка вмещает воды в 5 раз больше, чем четыре</a:t>
            </a:r>
          </a:p>
          <a:p>
            <a:r>
              <a:rPr lang="ru-RU" sz="2400" b="1" i="1">
                <a:latin typeface="Georgia" pitchFamily="18" charset="0"/>
              </a:rPr>
              <a:t>ведра. Сколько литров воды вмещает бочка,</a:t>
            </a:r>
          </a:p>
          <a:p>
            <a:r>
              <a:rPr lang="ru-RU" sz="2400" b="1" i="1">
                <a:latin typeface="Georgia" pitchFamily="18" charset="0"/>
              </a:rPr>
              <a:t>Если в одно ведро входит 8л воды?</a:t>
            </a:r>
          </a:p>
        </p:txBody>
      </p:sp>
      <p:grpSp>
        <p:nvGrpSpPr>
          <p:cNvPr id="13317" name="Group 7"/>
          <p:cNvGrpSpPr>
            <a:grpSpLocks/>
          </p:cNvGrpSpPr>
          <p:nvPr/>
        </p:nvGrpSpPr>
        <p:grpSpPr bwMode="auto">
          <a:xfrm>
            <a:off x="6273800" y="3646488"/>
            <a:ext cx="1038225" cy="1174750"/>
            <a:chOff x="1968" y="2304"/>
            <a:chExt cx="969" cy="1058"/>
          </a:xfrm>
        </p:grpSpPr>
        <p:sp>
          <p:nvSpPr>
            <p:cNvPr id="13362" name="Oval 8"/>
            <p:cNvSpPr>
              <a:spLocks noChangeArrowheads="1"/>
            </p:cNvSpPr>
            <p:nvPr/>
          </p:nvSpPr>
          <p:spPr bwMode="auto">
            <a:xfrm>
              <a:off x="2160" y="3216"/>
              <a:ext cx="624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945" name="Freeform 9"/>
            <p:cNvSpPr>
              <a:spLocks/>
            </p:cNvSpPr>
            <p:nvPr/>
          </p:nvSpPr>
          <p:spPr bwMode="auto">
            <a:xfrm>
              <a:off x="2015" y="2400"/>
              <a:ext cx="865" cy="9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4" y="886"/>
                </a:cxn>
                <a:cxn ang="0">
                  <a:pos x="158" y="906"/>
                </a:cxn>
                <a:cxn ang="0">
                  <a:pos x="214" y="934"/>
                </a:cxn>
                <a:cxn ang="0">
                  <a:pos x="286" y="946"/>
                </a:cxn>
                <a:cxn ang="0">
                  <a:pos x="390" y="962"/>
                </a:cxn>
                <a:cxn ang="0">
                  <a:pos x="482" y="958"/>
                </a:cxn>
                <a:cxn ang="0">
                  <a:pos x="550" y="954"/>
                </a:cxn>
                <a:cxn ang="0">
                  <a:pos x="602" y="950"/>
                </a:cxn>
                <a:cxn ang="0">
                  <a:pos x="654" y="942"/>
                </a:cxn>
                <a:cxn ang="0">
                  <a:pos x="706" y="930"/>
                </a:cxn>
                <a:cxn ang="0">
                  <a:pos x="738" y="918"/>
                </a:cxn>
                <a:cxn ang="0">
                  <a:pos x="762" y="898"/>
                </a:cxn>
                <a:cxn ang="0">
                  <a:pos x="762" y="878"/>
                </a:cxn>
                <a:cxn ang="0">
                  <a:pos x="864" y="0"/>
                </a:cxn>
              </a:cxnLst>
              <a:rect l="0" t="0" r="r" b="b"/>
              <a:pathLst>
                <a:path w="864" h="962">
                  <a:moveTo>
                    <a:pt x="0" y="0"/>
                  </a:moveTo>
                  <a:lnTo>
                    <a:pt x="154" y="886"/>
                  </a:lnTo>
                  <a:lnTo>
                    <a:pt x="158" y="906"/>
                  </a:lnTo>
                  <a:lnTo>
                    <a:pt x="214" y="934"/>
                  </a:lnTo>
                  <a:lnTo>
                    <a:pt x="286" y="946"/>
                  </a:lnTo>
                  <a:lnTo>
                    <a:pt x="390" y="962"/>
                  </a:lnTo>
                  <a:lnTo>
                    <a:pt x="482" y="958"/>
                  </a:lnTo>
                  <a:lnTo>
                    <a:pt x="550" y="954"/>
                  </a:lnTo>
                  <a:lnTo>
                    <a:pt x="602" y="950"/>
                  </a:lnTo>
                  <a:lnTo>
                    <a:pt x="654" y="942"/>
                  </a:lnTo>
                  <a:lnTo>
                    <a:pt x="706" y="930"/>
                  </a:lnTo>
                  <a:lnTo>
                    <a:pt x="738" y="918"/>
                  </a:lnTo>
                  <a:lnTo>
                    <a:pt x="762" y="898"/>
                  </a:lnTo>
                  <a:lnTo>
                    <a:pt x="762" y="878"/>
                  </a:lnTo>
                  <a:lnTo>
                    <a:pt x="864" y="0"/>
                  </a:lnTo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64" name="Oval 10"/>
            <p:cNvSpPr>
              <a:spLocks noChangeArrowheads="1"/>
            </p:cNvSpPr>
            <p:nvPr/>
          </p:nvSpPr>
          <p:spPr bwMode="auto">
            <a:xfrm>
              <a:off x="2016" y="2304"/>
              <a:ext cx="864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65" name="Freeform 11"/>
            <p:cNvSpPr>
              <a:spLocks/>
            </p:cNvSpPr>
            <p:nvPr/>
          </p:nvSpPr>
          <p:spPr bwMode="auto">
            <a:xfrm flipV="1">
              <a:off x="1968" y="2448"/>
              <a:ext cx="969" cy="500"/>
            </a:xfrm>
            <a:custGeom>
              <a:avLst/>
              <a:gdLst>
                <a:gd name="T0" fmla="*/ 43 w 1017"/>
                <a:gd name="T1" fmla="*/ 427 h 500"/>
                <a:gd name="T2" fmla="*/ 77 w 1017"/>
                <a:gd name="T3" fmla="*/ 481 h 500"/>
                <a:gd name="T4" fmla="*/ 7 w 1017"/>
                <a:gd name="T5" fmla="*/ 311 h 500"/>
                <a:gd name="T6" fmla="*/ 39 w 1017"/>
                <a:gd name="T7" fmla="*/ 167 h 500"/>
                <a:gd name="T8" fmla="*/ 143 w 1017"/>
                <a:gd name="T9" fmla="*/ 53 h 500"/>
                <a:gd name="T10" fmla="*/ 372 w 1017"/>
                <a:gd name="T11" fmla="*/ 5 h 500"/>
                <a:gd name="T12" fmla="*/ 703 w 1017"/>
                <a:gd name="T13" fmla="*/ 23 h 500"/>
                <a:gd name="T14" fmla="*/ 861 w 1017"/>
                <a:gd name="T15" fmla="*/ 131 h 500"/>
                <a:gd name="T16" fmla="*/ 911 w 1017"/>
                <a:gd name="T17" fmla="*/ 245 h 500"/>
                <a:gd name="T18" fmla="*/ 911 w 1017"/>
                <a:gd name="T19" fmla="*/ 371 h 500"/>
                <a:gd name="T20" fmla="*/ 834 w 1017"/>
                <a:gd name="T21" fmla="*/ 481 h 500"/>
                <a:gd name="T22" fmla="*/ 868 w 1017"/>
                <a:gd name="T23" fmla="*/ 441 h 5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17"/>
                <a:gd name="T37" fmla="*/ 0 h 500"/>
                <a:gd name="T38" fmla="*/ 1017 w 1017"/>
                <a:gd name="T39" fmla="*/ 500 h 5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17" h="500">
                  <a:moveTo>
                    <a:pt x="47" y="427"/>
                  </a:moveTo>
                  <a:cubicBezTo>
                    <a:pt x="53" y="436"/>
                    <a:pt x="92" y="500"/>
                    <a:pt x="85" y="481"/>
                  </a:cubicBezTo>
                  <a:cubicBezTo>
                    <a:pt x="78" y="462"/>
                    <a:pt x="14" y="363"/>
                    <a:pt x="7" y="311"/>
                  </a:cubicBezTo>
                  <a:cubicBezTo>
                    <a:pt x="0" y="259"/>
                    <a:pt x="18" y="210"/>
                    <a:pt x="43" y="167"/>
                  </a:cubicBezTo>
                  <a:cubicBezTo>
                    <a:pt x="68" y="124"/>
                    <a:pt x="96" y="80"/>
                    <a:pt x="157" y="53"/>
                  </a:cubicBezTo>
                  <a:cubicBezTo>
                    <a:pt x="218" y="26"/>
                    <a:pt x="306" y="10"/>
                    <a:pt x="409" y="5"/>
                  </a:cubicBezTo>
                  <a:cubicBezTo>
                    <a:pt x="512" y="0"/>
                    <a:pt x="685" y="2"/>
                    <a:pt x="775" y="23"/>
                  </a:cubicBezTo>
                  <a:cubicBezTo>
                    <a:pt x="865" y="44"/>
                    <a:pt x="911" y="94"/>
                    <a:pt x="949" y="131"/>
                  </a:cubicBezTo>
                  <a:cubicBezTo>
                    <a:pt x="987" y="168"/>
                    <a:pt x="994" y="205"/>
                    <a:pt x="1003" y="245"/>
                  </a:cubicBezTo>
                  <a:cubicBezTo>
                    <a:pt x="1012" y="285"/>
                    <a:pt x="1017" y="332"/>
                    <a:pt x="1003" y="371"/>
                  </a:cubicBezTo>
                  <a:cubicBezTo>
                    <a:pt x="989" y="410"/>
                    <a:pt x="926" y="469"/>
                    <a:pt x="918" y="481"/>
                  </a:cubicBezTo>
                  <a:cubicBezTo>
                    <a:pt x="910" y="493"/>
                    <a:pt x="948" y="449"/>
                    <a:pt x="956" y="441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66" name="Freeform 12" descr="Дуб"/>
            <p:cNvSpPr>
              <a:spLocks/>
            </p:cNvSpPr>
            <p:nvPr/>
          </p:nvSpPr>
          <p:spPr bwMode="auto">
            <a:xfrm flipV="1">
              <a:off x="2208" y="2880"/>
              <a:ext cx="514" cy="144"/>
            </a:xfrm>
            <a:custGeom>
              <a:avLst/>
              <a:gdLst>
                <a:gd name="T0" fmla="*/ 3 w 1352"/>
                <a:gd name="T1" fmla="*/ 26 h 331"/>
                <a:gd name="T2" fmla="*/ 21 w 1352"/>
                <a:gd name="T3" fmla="*/ 14 h 331"/>
                <a:gd name="T4" fmla="*/ 116 w 1352"/>
                <a:gd name="T5" fmla="*/ 2 h 331"/>
                <a:gd name="T6" fmla="*/ 186 w 1352"/>
                <a:gd name="T7" fmla="*/ 26 h 331"/>
                <a:gd name="T8" fmla="*/ 176 w 1352"/>
                <a:gd name="T9" fmla="*/ 57 h 331"/>
                <a:gd name="T10" fmla="*/ 130 w 1352"/>
                <a:gd name="T11" fmla="*/ 44 h 331"/>
                <a:gd name="T12" fmla="*/ 77 w 1352"/>
                <a:gd name="T13" fmla="*/ 44 h 331"/>
                <a:gd name="T14" fmla="*/ 12 w 1352"/>
                <a:gd name="T15" fmla="*/ 60 h 331"/>
                <a:gd name="T16" fmla="*/ 3 w 1352"/>
                <a:gd name="T17" fmla="*/ 26 h 3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52"/>
                <a:gd name="T28" fmla="*/ 0 h 331"/>
                <a:gd name="T29" fmla="*/ 1352 w 1352"/>
                <a:gd name="T30" fmla="*/ 331 h 3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52" h="331">
                  <a:moveTo>
                    <a:pt x="19" y="139"/>
                  </a:moveTo>
                  <a:cubicBezTo>
                    <a:pt x="30" y="99"/>
                    <a:pt x="16" y="96"/>
                    <a:pt x="147" y="75"/>
                  </a:cubicBezTo>
                  <a:cubicBezTo>
                    <a:pt x="278" y="54"/>
                    <a:pt x="614" y="0"/>
                    <a:pt x="803" y="11"/>
                  </a:cubicBezTo>
                  <a:cubicBezTo>
                    <a:pt x="992" y="22"/>
                    <a:pt x="1214" y="91"/>
                    <a:pt x="1283" y="139"/>
                  </a:cubicBezTo>
                  <a:cubicBezTo>
                    <a:pt x="1352" y="187"/>
                    <a:pt x="1283" y="283"/>
                    <a:pt x="1219" y="299"/>
                  </a:cubicBezTo>
                  <a:cubicBezTo>
                    <a:pt x="1155" y="315"/>
                    <a:pt x="1014" y="246"/>
                    <a:pt x="899" y="235"/>
                  </a:cubicBezTo>
                  <a:cubicBezTo>
                    <a:pt x="784" y="224"/>
                    <a:pt x="667" y="222"/>
                    <a:pt x="531" y="235"/>
                  </a:cubicBezTo>
                  <a:cubicBezTo>
                    <a:pt x="395" y="248"/>
                    <a:pt x="166" y="331"/>
                    <a:pt x="83" y="315"/>
                  </a:cubicBezTo>
                  <a:cubicBezTo>
                    <a:pt x="0" y="299"/>
                    <a:pt x="8" y="179"/>
                    <a:pt x="19" y="139"/>
                  </a:cubicBez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67" name="Freeform 13"/>
            <p:cNvSpPr>
              <a:spLocks/>
            </p:cNvSpPr>
            <p:nvPr/>
          </p:nvSpPr>
          <p:spPr bwMode="auto">
            <a:xfrm>
              <a:off x="2832" y="2448"/>
              <a:ext cx="59" cy="42"/>
            </a:xfrm>
            <a:custGeom>
              <a:avLst/>
              <a:gdLst>
                <a:gd name="T0" fmla="*/ 0 w 117"/>
                <a:gd name="T1" fmla="*/ 6 h 99"/>
                <a:gd name="T2" fmla="*/ 12 w 117"/>
                <a:gd name="T3" fmla="*/ 0 h 99"/>
                <a:gd name="T4" fmla="*/ 28 w 117"/>
                <a:gd name="T5" fmla="*/ 9 h 99"/>
                <a:gd name="T6" fmla="*/ 20 w 117"/>
                <a:gd name="T7" fmla="*/ 18 h 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7"/>
                <a:gd name="T13" fmla="*/ 0 h 99"/>
                <a:gd name="T14" fmla="*/ 117 w 117"/>
                <a:gd name="T15" fmla="*/ 99 h 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7" h="99">
                  <a:moveTo>
                    <a:pt x="0" y="35"/>
                  </a:moveTo>
                  <a:cubicBezTo>
                    <a:pt x="14" y="17"/>
                    <a:pt x="29" y="0"/>
                    <a:pt x="48" y="3"/>
                  </a:cubicBezTo>
                  <a:cubicBezTo>
                    <a:pt x="67" y="6"/>
                    <a:pt x="107" y="35"/>
                    <a:pt x="112" y="51"/>
                  </a:cubicBezTo>
                  <a:cubicBezTo>
                    <a:pt x="117" y="67"/>
                    <a:pt x="98" y="83"/>
                    <a:pt x="80" y="99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68" name="Freeform 14"/>
            <p:cNvSpPr>
              <a:spLocks/>
            </p:cNvSpPr>
            <p:nvPr/>
          </p:nvSpPr>
          <p:spPr bwMode="auto">
            <a:xfrm rot="-4708713">
              <a:off x="2014" y="2439"/>
              <a:ext cx="50" cy="50"/>
            </a:xfrm>
            <a:custGeom>
              <a:avLst/>
              <a:gdLst>
                <a:gd name="T0" fmla="*/ 0 w 117"/>
                <a:gd name="T1" fmla="*/ 9 h 99"/>
                <a:gd name="T2" fmla="*/ 9 w 117"/>
                <a:gd name="T3" fmla="*/ 1 h 99"/>
                <a:gd name="T4" fmla="*/ 21 w 117"/>
                <a:gd name="T5" fmla="*/ 13 h 99"/>
                <a:gd name="T6" fmla="*/ 15 w 117"/>
                <a:gd name="T7" fmla="*/ 25 h 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7"/>
                <a:gd name="T13" fmla="*/ 0 h 99"/>
                <a:gd name="T14" fmla="*/ 117 w 117"/>
                <a:gd name="T15" fmla="*/ 99 h 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7" h="99">
                  <a:moveTo>
                    <a:pt x="0" y="35"/>
                  </a:moveTo>
                  <a:cubicBezTo>
                    <a:pt x="14" y="17"/>
                    <a:pt x="29" y="0"/>
                    <a:pt x="48" y="3"/>
                  </a:cubicBezTo>
                  <a:cubicBezTo>
                    <a:pt x="67" y="6"/>
                    <a:pt x="107" y="35"/>
                    <a:pt x="112" y="51"/>
                  </a:cubicBezTo>
                  <a:cubicBezTo>
                    <a:pt x="117" y="67"/>
                    <a:pt x="98" y="83"/>
                    <a:pt x="80" y="99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318" name="Group 15"/>
          <p:cNvGrpSpPr>
            <a:grpSpLocks/>
          </p:cNvGrpSpPr>
          <p:nvPr/>
        </p:nvGrpSpPr>
        <p:grpSpPr bwMode="auto">
          <a:xfrm>
            <a:off x="2843213" y="2708275"/>
            <a:ext cx="2074862" cy="2459038"/>
            <a:chOff x="645" y="2667"/>
            <a:chExt cx="1307" cy="1549"/>
          </a:xfrm>
        </p:grpSpPr>
        <p:grpSp>
          <p:nvGrpSpPr>
            <p:cNvPr id="13346" name="Group 16"/>
            <p:cNvGrpSpPr>
              <a:grpSpLocks/>
            </p:cNvGrpSpPr>
            <p:nvPr/>
          </p:nvGrpSpPr>
          <p:grpSpPr bwMode="auto">
            <a:xfrm>
              <a:off x="645" y="2667"/>
              <a:ext cx="1307" cy="1549"/>
              <a:chOff x="1285" y="1563"/>
              <a:chExt cx="1723" cy="2301"/>
            </a:xfrm>
          </p:grpSpPr>
          <p:sp>
            <p:nvSpPr>
              <p:cNvPr id="13351" name="Freeform 17" descr="Дуб"/>
              <p:cNvSpPr>
                <a:spLocks/>
              </p:cNvSpPr>
              <p:nvPr/>
            </p:nvSpPr>
            <p:spPr bwMode="auto">
              <a:xfrm>
                <a:off x="1320" y="1624"/>
                <a:ext cx="1584" cy="2240"/>
              </a:xfrm>
              <a:custGeom>
                <a:avLst/>
                <a:gdLst>
                  <a:gd name="T0" fmla="*/ 80 w 1584"/>
                  <a:gd name="T1" fmla="*/ 0 h 2240"/>
                  <a:gd name="T2" fmla="*/ 1584 w 1584"/>
                  <a:gd name="T3" fmla="*/ 128 h 2240"/>
                  <a:gd name="T4" fmla="*/ 1520 w 1584"/>
                  <a:gd name="T5" fmla="*/ 2176 h 2240"/>
                  <a:gd name="T6" fmla="*/ 976 w 1584"/>
                  <a:gd name="T7" fmla="*/ 2240 h 2240"/>
                  <a:gd name="T8" fmla="*/ 336 w 1584"/>
                  <a:gd name="T9" fmla="*/ 2144 h 2240"/>
                  <a:gd name="T10" fmla="*/ 128 w 1584"/>
                  <a:gd name="T11" fmla="*/ 2096 h 2240"/>
                  <a:gd name="T12" fmla="*/ 0 w 1584"/>
                  <a:gd name="T13" fmla="*/ 1360 h 2240"/>
                  <a:gd name="T14" fmla="*/ 80 w 1584"/>
                  <a:gd name="T15" fmla="*/ 0 h 224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84"/>
                  <a:gd name="T25" fmla="*/ 0 h 2240"/>
                  <a:gd name="T26" fmla="*/ 1584 w 1584"/>
                  <a:gd name="T27" fmla="*/ 2240 h 224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84" h="2240">
                    <a:moveTo>
                      <a:pt x="80" y="0"/>
                    </a:moveTo>
                    <a:lnTo>
                      <a:pt x="1584" y="128"/>
                    </a:lnTo>
                    <a:lnTo>
                      <a:pt x="1520" y="2176"/>
                    </a:lnTo>
                    <a:lnTo>
                      <a:pt x="976" y="2240"/>
                    </a:lnTo>
                    <a:lnTo>
                      <a:pt x="336" y="2144"/>
                    </a:lnTo>
                    <a:lnTo>
                      <a:pt x="128" y="2096"/>
                    </a:lnTo>
                    <a:lnTo>
                      <a:pt x="0" y="1360"/>
                    </a:lnTo>
                    <a:lnTo>
                      <a:pt x="80" y="0"/>
                    </a:lnTo>
                    <a:close/>
                  </a:path>
                </a:pathLst>
              </a:custGeom>
              <a:blipFill dpi="0" rotWithShape="1">
                <a:blip r:embed="rId3" cstate="print"/>
                <a:srcRect/>
                <a:tile tx="0" ty="0" sx="100000" sy="100000" flip="none" algn="tl"/>
              </a:blipFill>
              <a:ln w="19050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52" name="Freeform 18"/>
              <p:cNvSpPr>
                <a:spLocks/>
              </p:cNvSpPr>
              <p:nvPr/>
            </p:nvSpPr>
            <p:spPr bwMode="auto">
              <a:xfrm>
                <a:off x="1861" y="1720"/>
                <a:ext cx="118" cy="2096"/>
              </a:xfrm>
              <a:custGeom>
                <a:avLst/>
                <a:gdLst>
                  <a:gd name="T0" fmla="*/ 115 w 118"/>
                  <a:gd name="T1" fmla="*/ 0 h 2096"/>
                  <a:gd name="T2" fmla="*/ 3 w 118"/>
                  <a:gd name="T3" fmla="*/ 912 h 2096"/>
                  <a:gd name="T4" fmla="*/ 99 w 118"/>
                  <a:gd name="T5" fmla="*/ 1856 h 2096"/>
                  <a:gd name="T6" fmla="*/ 115 w 118"/>
                  <a:gd name="T7" fmla="*/ 2096 h 209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8"/>
                  <a:gd name="T13" fmla="*/ 0 h 2096"/>
                  <a:gd name="T14" fmla="*/ 118 w 118"/>
                  <a:gd name="T15" fmla="*/ 2096 h 20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8" h="2096">
                    <a:moveTo>
                      <a:pt x="115" y="0"/>
                    </a:moveTo>
                    <a:cubicBezTo>
                      <a:pt x="94" y="152"/>
                      <a:pt x="6" y="603"/>
                      <a:pt x="3" y="912"/>
                    </a:cubicBezTo>
                    <a:cubicBezTo>
                      <a:pt x="0" y="1221"/>
                      <a:pt x="80" y="1659"/>
                      <a:pt x="99" y="1856"/>
                    </a:cubicBezTo>
                    <a:cubicBezTo>
                      <a:pt x="118" y="2053"/>
                      <a:pt x="112" y="2046"/>
                      <a:pt x="115" y="2096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53" name="Freeform 19"/>
              <p:cNvSpPr>
                <a:spLocks/>
              </p:cNvSpPr>
              <p:nvPr/>
            </p:nvSpPr>
            <p:spPr bwMode="auto">
              <a:xfrm>
                <a:off x="1565" y="1672"/>
                <a:ext cx="187" cy="2112"/>
              </a:xfrm>
              <a:custGeom>
                <a:avLst/>
                <a:gdLst>
                  <a:gd name="T0" fmla="*/ 115 w 187"/>
                  <a:gd name="T1" fmla="*/ 0 h 2112"/>
                  <a:gd name="T2" fmla="*/ 3 w 187"/>
                  <a:gd name="T3" fmla="*/ 976 h 2112"/>
                  <a:gd name="T4" fmla="*/ 131 w 187"/>
                  <a:gd name="T5" fmla="*/ 1888 h 2112"/>
                  <a:gd name="T6" fmla="*/ 187 w 187"/>
                  <a:gd name="T7" fmla="*/ 2112 h 21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7"/>
                  <a:gd name="T13" fmla="*/ 0 h 2112"/>
                  <a:gd name="T14" fmla="*/ 187 w 187"/>
                  <a:gd name="T15" fmla="*/ 2112 h 21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7" h="2112">
                    <a:moveTo>
                      <a:pt x="115" y="0"/>
                    </a:moveTo>
                    <a:cubicBezTo>
                      <a:pt x="96" y="163"/>
                      <a:pt x="0" y="661"/>
                      <a:pt x="3" y="976"/>
                    </a:cubicBezTo>
                    <a:cubicBezTo>
                      <a:pt x="6" y="1291"/>
                      <a:pt x="100" y="1699"/>
                      <a:pt x="131" y="1888"/>
                    </a:cubicBezTo>
                    <a:cubicBezTo>
                      <a:pt x="162" y="2077"/>
                      <a:pt x="175" y="2066"/>
                      <a:pt x="187" y="2112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54" name="Freeform 20"/>
              <p:cNvSpPr>
                <a:spLocks/>
              </p:cNvSpPr>
              <p:nvPr/>
            </p:nvSpPr>
            <p:spPr bwMode="auto">
              <a:xfrm>
                <a:off x="2600" y="1736"/>
                <a:ext cx="120" cy="2096"/>
              </a:xfrm>
              <a:custGeom>
                <a:avLst/>
                <a:gdLst>
                  <a:gd name="T0" fmla="*/ 48 w 120"/>
                  <a:gd name="T1" fmla="*/ 0 h 2096"/>
                  <a:gd name="T2" fmla="*/ 112 w 120"/>
                  <a:gd name="T3" fmla="*/ 704 h 2096"/>
                  <a:gd name="T4" fmla="*/ 96 w 120"/>
                  <a:gd name="T5" fmla="*/ 1344 h 2096"/>
                  <a:gd name="T6" fmla="*/ 0 w 120"/>
                  <a:gd name="T7" fmla="*/ 2096 h 209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0"/>
                  <a:gd name="T13" fmla="*/ 0 h 2096"/>
                  <a:gd name="T14" fmla="*/ 120 w 120"/>
                  <a:gd name="T15" fmla="*/ 2096 h 20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0" h="2096">
                    <a:moveTo>
                      <a:pt x="48" y="0"/>
                    </a:moveTo>
                    <a:cubicBezTo>
                      <a:pt x="59" y="117"/>
                      <a:pt x="104" y="480"/>
                      <a:pt x="112" y="704"/>
                    </a:cubicBezTo>
                    <a:cubicBezTo>
                      <a:pt x="120" y="928"/>
                      <a:pt x="115" y="1112"/>
                      <a:pt x="96" y="1344"/>
                    </a:cubicBezTo>
                    <a:cubicBezTo>
                      <a:pt x="77" y="1576"/>
                      <a:pt x="20" y="1939"/>
                      <a:pt x="0" y="2096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55" name="Freeform 21"/>
              <p:cNvSpPr>
                <a:spLocks/>
              </p:cNvSpPr>
              <p:nvPr/>
            </p:nvSpPr>
            <p:spPr bwMode="auto">
              <a:xfrm>
                <a:off x="2131" y="1720"/>
                <a:ext cx="101" cy="2112"/>
              </a:xfrm>
              <a:custGeom>
                <a:avLst/>
                <a:gdLst>
                  <a:gd name="T0" fmla="*/ 69 w 101"/>
                  <a:gd name="T1" fmla="*/ 0 h 2112"/>
                  <a:gd name="T2" fmla="*/ 5 w 101"/>
                  <a:gd name="T3" fmla="*/ 928 h 2112"/>
                  <a:gd name="T4" fmla="*/ 37 w 101"/>
                  <a:gd name="T5" fmla="*/ 1712 h 2112"/>
                  <a:gd name="T6" fmla="*/ 101 w 101"/>
                  <a:gd name="T7" fmla="*/ 2112 h 21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1"/>
                  <a:gd name="T13" fmla="*/ 0 h 2112"/>
                  <a:gd name="T14" fmla="*/ 101 w 101"/>
                  <a:gd name="T15" fmla="*/ 2112 h 21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1" h="2112">
                    <a:moveTo>
                      <a:pt x="69" y="0"/>
                    </a:moveTo>
                    <a:cubicBezTo>
                      <a:pt x="58" y="157"/>
                      <a:pt x="10" y="643"/>
                      <a:pt x="5" y="928"/>
                    </a:cubicBezTo>
                    <a:cubicBezTo>
                      <a:pt x="0" y="1213"/>
                      <a:pt x="21" y="1515"/>
                      <a:pt x="37" y="1712"/>
                    </a:cubicBezTo>
                    <a:cubicBezTo>
                      <a:pt x="53" y="1909"/>
                      <a:pt x="88" y="2029"/>
                      <a:pt x="101" y="2112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56" name="Freeform 22"/>
              <p:cNvSpPr>
                <a:spLocks/>
              </p:cNvSpPr>
              <p:nvPr/>
            </p:nvSpPr>
            <p:spPr bwMode="auto">
              <a:xfrm>
                <a:off x="2392" y="1752"/>
                <a:ext cx="35" cy="2096"/>
              </a:xfrm>
              <a:custGeom>
                <a:avLst/>
                <a:gdLst>
                  <a:gd name="T0" fmla="*/ 32 w 35"/>
                  <a:gd name="T1" fmla="*/ 0 h 2096"/>
                  <a:gd name="T2" fmla="*/ 32 w 35"/>
                  <a:gd name="T3" fmla="*/ 912 h 2096"/>
                  <a:gd name="T4" fmla="*/ 16 w 35"/>
                  <a:gd name="T5" fmla="*/ 1664 h 2096"/>
                  <a:gd name="T6" fmla="*/ 0 w 35"/>
                  <a:gd name="T7" fmla="*/ 2096 h 209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5"/>
                  <a:gd name="T13" fmla="*/ 0 h 2096"/>
                  <a:gd name="T14" fmla="*/ 35 w 35"/>
                  <a:gd name="T15" fmla="*/ 2096 h 20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5" h="2096">
                    <a:moveTo>
                      <a:pt x="32" y="0"/>
                    </a:moveTo>
                    <a:cubicBezTo>
                      <a:pt x="32" y="152"/>
                      <a:pt x="35" y="635"/>
                      <a:pt x="32" y="912"/>
                    </a:cubicBezTo>
                    <a:cubicBezTo>
                      <a:pt x="29" y="1189"/>
                      <a:pt x="21" y="1467"/>
                      <a:pt x="16" y="1664"/>
                    </a:cubicBezTo>
                    <a:cubicBezTo>
                      <a:pt x="11" y="1861"/>
                      <a:pt x="3" y="2006"/>
                      <a:pt x="0" y="2096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3357" name="Group 23"/>
              <p:cNvGrpSpPr>
                <a:grpSpLocks/>
              </p:cNvGrpSpPr>
              <p:nvPr/>
            </p:nvGrpSpPr>
            <p:grpSpPr bwMode="auto">
              <a:xfrm>
                <a:off x="1285" y="1640"/>
                <a:ext cx="1723" cy="2165"/>
                <a:chOff x="1285" y="1640"/>
                <a:chExt cx="1723" cy="2165"/>
              </a:xfrm>
            </p:grpSpPr>
            <p:sp>
              <p:nvSpPr>
                <p:cNvPr id="13360" name="Freeform 24" descr="Дуб"/>
                <p:cNvSpPr>
                  <a:spLocks/>
                </p:cNvSpPr>
                <p:nvPr/>
              </p:nvSpPr>
              <p:spPr bwMode="auto">
                <a:xfrm>
                  <a:off x="1285" y="1640"/>
                  <a:ext cx="163" cy="2085"/>
                </a:xfrm>
                <a:custGeom>
                  <a:avLst/>
                  <a:gdLst>
                    <a:gd name="T0" fmla="*/ 115 w 163"/>
                    <a:gd name="T1" fmla="*/ 0 h 2085"/>
                    <a:gd name="T2" fmla="*/ 3 w 163"/>
                    <a:gd name="T3" fmla="*/ 976 h 2085"/>
                    <a:gd name="T4" fmla="*/ 131 w 163"/>
                    <a:gd name="T5" fmla="*/ 1888 h 2085"/>
                    <a:gd name="T6" fmla="*/ 163 w 163"/>
                    <a:gd name="T7" fmla="*/ 2064 h 208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3"/>
                    <a:gd name="T13" fmla="*/ 0 h 2085"/>
                    <a:gd name="T14" fmla="*/ 163 w 163"/>
                    <a:gd name="T15" fmla="*/ 2085 h 208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3" h="2085">
                      <a:moveTo>
                        <a:pt x="115" y="0"/>
                      </a:moveTo>
                      <a:cubicBezTo>
                        <a:pt x="96" y="163"/>
                        <a:pt x="0" y="661"/>
                        <a:pt x="3" y="976"/>
                      </a:cubicBezTo>
                      <a:cubicBezTo>
                        <a:pt x="6" y="1291"/>
                        <a:pt x="104" y="1707"/>
                        <a:pt x="131" y="1888"/>
                      </a:cubicBezTo>
                      <a:cubicBezTo>
                        <a:pt x="158" y="2069"/>
                        <a:pt x="159" y="2085"/>
                        <a:pt x="163" y="2064"/>
                      </a:cubicBezTo>
                    </a:path>
                  </a:pathLst>
                </a:custGeom>
                <a:blipFill dpi="0" rotWithShape="1">
                  <a:blip r:embed="rId3" cstate="print"/>
                  <a:srcRect/>
                  <a:tile tx="0" ty="0" sx="100000" sy="100000" flip="none" algn="tl"/>
                </a:blipFill>
                <a:ln w="190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361" name="Freeform 25" descr="Дуб"/>
                <p:cNvSpPr>
                  <a:spLocks/>
                </p:cNvSpPr>
                <p:nvPr/>
              </p:nvSpPr>
              <p:spPr bwMode="auto">
                <a:xfrm flipH="1">
                  <a:off x="2845" y="1720"/>
                  <a:ext cx="163" cy="2085"/>
                </a:xfrm>
                <a:custGeom>
                  <a:avLst/>
                  <a:gdLst>
                    <a:gd name="T0" fmla="*/ 115 w 163"/>
                    <a:gd name="T1" fmla="*/ 0 h 2085"/>
                    <a:gd name="T2" fmla="*/ 3 w 163"/>
                    <a:gd name="T3" fmla="*/ 976 h 2085"/>
                    <a:gd name="T4" fmla="*/ 131 w 163"/>
                    <a:gd name="T5" fmla="*/ 1888 h 2085"/>
                    <a:gd name="T6" fmla="*/ 163 w 163"/>
                    <a:gd name="T7" fmla="*/ 2064 h 208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3"/>
                    <a:gd name="T13" fmla="*/ 0 h 2085"/>
                    <a:gd name="T14" fmla="*/ 163 w 163"/>
                    <a:gd name="T15" fmla="*/ 2085 h 208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3" h="2085">
                      <a:moveTo>
                        <a:pt x="115" y="0"/>
                      </a:moveTo>
                      <a:cubicBezTo>
                        <a:pt x="96" y="163"/>
                        <a:pt x="0" y="661"/>
                        <a:pt x="3" y="976"/>
                      </a:cubicBezTo>
                      <a:cubicBezTo>
                        <a:pt x="6" y="1291"/>
                        <a:pt x="104" y="1707"/>
                        <a:pt x="131" y="1888"/>
                      </a:cubicBezTo>
                      <a:cubicBezTo>
                        <a:pt x="158" y="2069"/>
                        <a:pt x="159" y="2085"/>
                        <a:pt x="163" y="2064"/>
                      </a:cubicBezTo>
                    </a:path>
                  </a:pathLst>
                </a:custGeom>
                <a:blipFill dpi="0" rotWithShape="1">
                  <a:blip r:embed="rId3" cstate="print"/>
                  <a:srcRect/>
                  <a:tile tx="0" ty="0" sx="100000" sy="100000" flip="none" algn="tl"/>
                </a:blipFill>
                <a:ln w="190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3358" name="Freeform 26"/>
              <p:cNvSpPr>
                <a:spLocks/>
              </p:cNvSpPr>
              <p:nvPr/>
            </p:nvSpPr>
            <p:spPr bwMode="auto">
              <a:xfrm>
                <a:off x="1320" y="1563"/>
                <a:ext cx="1664" cy="248"/>
              </a:xfrm>
              <a:custGeom>
                <a:avLst/>
                <a:gdLst>
                  <a:gd name="T0" fmla="*/ 126 w 1568"/>
                  <a:gd name="T1" fmla="*/ 34 h 152"/>
                  <a:gd name="T2" fmla="*/ 973 w 1568"/>
                  <a:gd name="T3" fmla="*/ 34 h 152"/>
                  <a:gd name="T4" fmla="*/ 1694 w 1568"/>
                  <a:gd name="T5" fmla="*/ 248 h 152"/>
                  <a:gd name="T6" fmla="*/ 1405 w 1568"/>
                  <a:gd name="T7" fmla="*/ 375 h 152"/>
                  <a:gd name="T8" fmla="*/ 757 w 1568"/>
                  <a:gd name="T9" fmla="*/ 375 h 152"/>
                  <a:gd name="T10" fmla="*/ 216 w 1568"/>
                  <a:gd name="T11" fmla="*/ 206 h 152"/>
                  <a:gd name="T12" fmla="*/ 126 w 1568"/>
                  <a:gd name="T13" fmla="*/ 34 h 1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68"/>
                  <a:gd name="T22" fmla="*/ 0 h 152"/>
                  <a:gd name="T23" fmla="*/ 1568 w 1568"/>
                  <a:gd name="T24" fmla="*/ 152 h 1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68" h="152">
                    <a:moveTo>
                      <a:pt x="112" y="13"/>
                    </a:moveTo>
                    <a:cubicBezTo>
                      <a:pt x="224" y="2"/>
                      <a:pt x="632" y="0"/>
                      <a:pt x="864" y="13"/>
                    </a:cubicBezTo>
                    <a:cubicBezTo>
                      <a:pt x="1096" y="26"/>
                      <a:pt x="1440" y="72"/>
                      <a:pt x="1504" y="93"/>
                    </a:cubicBezTo>
                    <a:cubicBezTo>
                      <a:pt x="1568" y="114"/>
                      <a:pt x="1387" y="133"/>
                      <a:pt x="1248" y="141"/>
                    </a:cubicBezTo>
                    <a:cubicBezTo>
                      <a:pt x="1109" y="149"/>
                      <a:pt x="848" y="152"/>
                      <a:pt x="672" y="141"/>
                    </a:cubicBezTo>
                    <a:cubicBezTo>
                      <a:pt x="496" y="130"/>
                      <a:pt x="285" y="98"/>
                      <a:pt x="192" y="77"/>
                    </a:cubicBezTo>
                    <a:cubicBezTo>
                      <a:pt x="99" y="56"/>
                      <a:pt x="0" y="24"/>
                      <a:pt x="112" y="1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59" name="Freeform 27"/>
              <p:cNvSpPr>
                <a:spLocks/>
              </p:cNvSpPr>
              <p:nvPr/>
            </p:nvSpPr>
            <p:spPr bwMode="auto">
              <a:xfrm>
                <a:off x="1448" y="3720"/>
                <a:ext cx="1408" cy="133"/>
              </a:xfrm>
              <a:custGeom>
                <a:avLst/>
                <a:gdLst>
                  <a:gd name="T0" fmla="*/ 0 w 1408"/>
                  <a:gd name="T1" fmla="*/ 0 h 133"/>
                  <a:gd name="T2" fmla="*/ 352 w 1408"/>
                  <a:gd name="T3" fmla="*/ 80 h 133"/>
                  <a:gd name="T4" fmla="*/ 800 w 1408"/>
                  <a:gd name="T5" fmla="*/ 128 h 133"/>
                  <a:gd name="T6" fmla="*/ 1152 w 1408"/>
                  <a:gd name="T7" fmla="*/ 112 h 133"/>
                  <a:gd name="T8" fmla="*/ 1408 w 1408"/>
                  <a:gd name="T9" fmla="*/ 64 h 1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08"/>
                  <a:gd name="T16" fmla="*/ 0 h 133"/>
                  <a:gd name="T17" fmla="*/ 1408 w 1408"/>
                  <a:gd name="T18" fmla="*/ 133 h 1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08" h="133">
                    <a:moveTo>
                      <a:pt x="0" y="0"/>
                    </a:moveTo>
                    <a:cubicBezTo>
                      <a:pt x="59" y="13"/>
                      <a:pt x="219" y="59"/>
                      <a:pt x="352" y="80"/>
                    </a:cubicBezTo>
                    <a:cubicBezTo>
                      <a:pt x="485" y="101"/>
                      <a:pt x="667" y="123"/>
                      <a:pt x="800" y="128"/>
                    </a:cubicBezTo>
                    <a:cubicBezTo>
                      <a:pt x="933" y="133"/>
                      <a:pt x="1051" y="123"/>
                      <a:pt x="1152" y="112"/>
                    </a:cubicBezTo>
                    <a:cubicBezTo>
                      <a:pt x="1253" y="101"/>
                      <a:pt x="1330" y="80"/>
                      <a:pt x="1408" y="64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3347" name="Freeform 28"/>
            <p:cNvSpPr>
              <a:spLocks/>
            </p:cNvSpPr>
            <p:nvPr/>
          </p:nvSpPr>
          <p:spPr bwMode="auto">
            <a:xfrm>
              <a:off x="672" y="2960"/>
              <a:ext cx="1240" cy="117"/>
            </a:xfrm>
            <a:custGeom>
              <a:avLst/>
              <a:gdLst>
                <a:gd name="T0" fmla="*/ 0 w 1240"/>
                <a:gd name="T1" fmla="*/ 0 h 117"/>
                <a:gd name="T2" fmla="*/ 464 w 1240"/>
                <a:gd name="T3" fmla="*/ 96 h 117"/>
                <a:gd name="T4" fmla="*/ 848 w 1240"/>
                <a:gd name="T5" fmla="*/ 112 h 117"/>
                <a:gd name="T6" fmla="*/ 1200 w 1240"/>
                <a:gd name="T7" fmla="*/ 64 h 117"/>
                <a:gd name="T8" fmla="*/ 1088 w 1240"/>
                <a:gd name="T9" fmla="*/ 80 h 1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40"/>
                <a:gd name="T16" fmla="*/ 0 h 117"/>
                <a:gd name="T17" fmla="*/ 1240 w 1240"/>
                <a:gd name="T18" fmla="*/ 117 h 1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40" h="117">
                  <a:moveTo>
                    <a:pt x="0" y="0"/>
                  </a:moveTo>
                  <a:cubicBezTo>
                    <a:pt x="161" y="38"/>
                    <a:pt x="323" y="77"/>
                    <a:pt x="464" y="96"/>
                  </a:cubicBezTo>
                  <a:cubicBezTo>
                    <a:pt x="605" y="115"/>
                    <a:pt x="725" y="117"/>
                    <a:pt x="848" y="112"/>
                  </a:cubicBezTo>
                  <a:cubicBezTo>
                    <a:pt x="971" y="107"/>
                    <a:pt x="1160" y="69"/>
                    <a:pt x="1200" y="64"/>
                  </a:cubicBezTo>
                  <a:cubicBezTo>
                    <a:pt x="1240" y="59"/>
                    <a:pt x="1111" y="77"/>
                    <a:pt x="1088" y="80"/>
                  </a:cubicBezTo>
                </a:path>
              </a:pathLst>
            </a:custGeom>
            <a:noFill/>
            <a:ln w="762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48" name="Freeform 29"/>
            <p:cNvSpPr>
              <a:spLocks/>
            </p:cNvSpPr>
            <p:nvPr/>
          </p:nvSpPr>
          <p:spPr bwMode="auto">
            <a:xfrm>
              <a:off x="672" y="3008"/>
              <a:ext cx="1272" cy="115"/>
            </a:xfrm>
            <a:custGeom>
              <a:avLst/>
              <a:gdLst>
                <a:gd name="T0" fmla="*/ 0 w 1272"/>
                <a:gd name="T1" fmla="*/ 0 h 115"/>
                <a:gd name="T2" fmla="*/ 464 w 1272"/>
                <a:gd name="T3" fmla="*/ 96 h 115"/>
                <a:gd name="T4" fmla="*/ 848 w 1272"/>
                <a:gd name="T5" fmla="*/ 112 h 115"/>
                <a:gd name="T6" fmla="*/ 1232 w 1272"/>
                <a:gd name="T7" fmla="*/ 80 h 115"/>
                <a:gd name="T8" fmla="*/ 1088 w 1272"/>
                <a:gd name="T9" fmla="*/ 80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72"/>
                <a:gd name="T16" fmla="*/ 0 h 115"/>
                <a:gd name="T17" fmla="*/ 1272 w 1272"/>
                <a:gd name="T18" fmla="*/ 115 h 1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72" h="115">
                  <a:moveTo>
                    <a:pt x="0" y="0"/>
                  </a:moveTo>
                  <a:cubicBezTo>
                    <a:pt x="161" y="38"/>
                    <a:pt x="323" y="77"/>
                    <a:pt x="464" y="96"/>
                  </a:cubicBezTo>
                  <a:cubicBezTo>
                    <a:pt x="605" y="115"/>
                    <a:pt x="720" y="115"/>
                    <a:pt x="848" y="112"/>
                  </a:cubicBezTo>
                  <a:cubicBezTo>
                    <a:pt x="976" y="109"/>
                    <a:pt x="1192" y="85"/>
                    <a:pt x="1232" y="80"/>
                  </a:cubicBezTo>
                  <a:cubicBezTo>
                    <a:pt x="1272" y="75"/>
                    <a:pt x="1118" y="80"/>
                    <a:pt x="1088" y="80"/>
                  </a:cubicBezTo>
                </a:path>
              </a:pathLst>
            </a:custGeom>
            <a:noFill/>
            <a:ln w="762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49" name="Freeform 30"/>
            <p:cNvSpPr>
              <a:spLocks/>
            </p:cNvSpPr>
            <p:nvPr/>
          </p:nvSpPr>
          <p:spPr bwMode="auto">
            <a:xfrm>
              <a:off x="688" y="3744"/>
              <a:ext cx="1189" cy="115"/>
            </a:xfrm>
            <a:custGeom>
              <a:avLst/>
              <a:gdLst>
                <a:gd name="T0" fmla="*/ 0 w 1189"/>
                <a:gd name="T1" fmla="*/ 0 h 115"/>
                <a:gd name="T2" fmla="*/ 464 w 1189"/>
                <a:gd name="T3" fmla="*/ 96 h 115"/>
                <a:gd name="T4" fmla="*/ 848 w 1189"/>
                <a:gd name="T5" fmla="*/ 112 h 115"/>
                <a:gd name="T6" fmla="*/ 1120 w 1189"/>
                <a:gd name="T7" fmla="*/ 96 h 115"/>
                <a:gd name="T8" fmla="*/ 1184 w 1189"/>
                <a:gd name="T9" fmla="*/ 80 h 115"/>
                <a:gd name="T10" fmla="*/ 1088 w 1189"/>
                <a:gd name="T11" fmla="*/ 80 h 1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89"/>
                <a:gd name="T19" fmla="*/ 0 h 115"/>
                <a:gd name="T20" fmla="*/ 1189 w 1189"/>
                <a:gd name="T21" fmla="*/ 115 h 1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89" h="115">
                  <a:moveTo>
                    <a:pt x="0" y="0"/>
                  </a:moveTo>
                  <a:cubicBezTo>
                    <a:pt x="161" y="38"/>
                    <a:pt x="323" y="77"/>
                    <a:pt x="464" y="96"/>
                  </a:cubicBezTo>
                  <a:cubicBezTo>
                    <a:pt x="605" y="115"/>
                    <a:pt x="739" y="112"/>
                    <a:pt x="848" y="112"/>
                  </a:cubicBezTo>
                  <a:cubicBezTo>
                    <a:pt x="957" y="112"/>
                    <a:pt x="1064" y="101"/>
                    <a:pt x="1120" y="96"/>
                  </a:cubicBezTo>
                  <a:cubicBezTo>
                    <a:pt x="1176" y="91"/>
                    <a:pt x="1189" y="83"/>
                    <a:pt x="1184" y="80"/>
                  </a:cubicBezTo>
                  <a:cubicBezTo>
                    <a:pt x="1179" y="77"/>
                    <a:pt x="1108" y="80"/>
                    <a:pt x="1088" y="80"/>
                  </a:cubicBezTo>
                </a:path>
              </a:pathLst>
            </a:custGeom>
            <a:noFill/>
            <a:ln w="762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50" name="Freeform 31"/>
            <p:cNvSpPr>
              <a:spLocks/>
            </p:cNvSpPr>
            <p:nvPr/>
          </p:nvSpPr>
          <p:spPr bwMode="auto">
            <a:xfrm>
              <a:off x="688" y="3792"/>
              <a:ext cx="1208" cy="115"/>
            </a:xfrm>
            <a:custGeom>
              <a:avLst/>
              <a:gdLst>
                <a:gd name="T0" fmla="*/ 0 w 1208"/>
                <a:gd name="T1" fmla="*/ 0 h 115"/>
                <a:gd name="T2" fmla="*/ 464 w 1208"/>
                <a:gd name="T3" fmla="*/ 96 h 115"/>
                <a:gd name="T4" fmla="*/ 848 w 1208"/>
                <a:gd name="T5" fmla="*/ 112 h 115"/>
                <a:gd name="T6" fmla="*/ 1168 w 1208"/>
                <a:gd name="T7" fmla="*/ 96 h 115"/>
                <a:gd name="T8" fmla="*/ 1088 w 1208"/>
                <a:gd name="T9" fmla="*/ 80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8"/>
                <a:gd name="T16" fmla="*/ 0 h 115"/>
                <a:gd name="T17" fmla="*/ 1208 w 1208"/>
                <a:gd name="T18" fmla="*/ 115 h 1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8" h="115">
                  <a:moveTo>
                    <a:pt x="0" y="0"/>
                  </a:moveTo>
                  <a:cubicBezTo>
                    <a:pt x="161" y="38"/>
                    <a:pt x="323" y="77"/>
                    <a:pt x="464" y="96"/>
                  </a:cubicBezTo>
                  <a:cubicBezTo>
                    <a:pt x="605" y="115"/>
                    <a:pt x="731" y="112"/>
                    <a:pt x="848" y="112"/>
                  </a:cubicBezTo>
                  <a:cubicBezTo>
                    <a:pt x="965" y="112"/>
                    <a:pt x="1128" y="101"/>
                    <a:pt x="1168" y="96"/>
                  </a:cubicBezTo>
                  <a:cubicBezTo>
                    <a:pt x="1208" y="91"/>
                    <a:pt x="1105" y="83"/>
                    <a:pt x="1088" y="80"/>
                  </a:cubicBezTo>
                </a:path>
              </a:pathLst>
            </a:custGeom>
            <a:noFill/>
            <a:ln w="762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319" name="Group 32"/>
          <p:cNvGrpSpPr>
            <a:grpSpLocks/>
          </p:cNvGrpSpPr>
          <p:nvPr/>
        </p:nvGrpSpPr>
        <p:grpSpPr bwMode="auto">
          <a:xfrm>
            <a:off x="7497763" y="3357563"/>
            <a:ext cx="1038225" cy="1174750"/>
            <a:chOff x="1968" y="2304"/>
            <a:chExt cx="969" cy="1058"/>
          </a:xfrm>
        </p:grpSpPr>
        <p:sp>
          <p:nvSpPr>
            <p:cNvPr id="13339" name="Oval 33"/>
            <p:cNvSpPr>
              <a:spLocks noChangeArrowheads="1"/>
            </p:cNvSpPr>
            <p:nvPr/>
          </p:nvSpPr>
          <p:spPr bwMode="auto">
            <a:xfrm>
              <a:off x="2160" y="3216"/>
              <a:ext cx="624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970" name="Freeform 34"/>
            <p:cNvSpPr>
              <a:spLocks/>
            </p:cNvSpPr>
            <p:nvPr/>
          </p:nvSpPr>
          <p:spPr bwMode="auto">
            <a:xfrm>
              <a:off x="2015" y="2400"/>
              <a:ext cx="865" cy="9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4" y="886"/>
                </a:cxn>
                <a:cxn ang="0">
                  <a:pos x="158" y="906"/>
                </a:cxn>
                <a:cxn ang="0">
                  <a:pos x="214" y="934"/>
                </a:cxn>
                <a:cxn ang="0">
                  <a:pos x="286" y="946"/>
                </a:cxn>
                <a:cxn ang="0">
                  <a:pos x="390" y="962"/>
                </a:cxn>
                <a:cxn ang="0">
                  <a:pos x="482" y="958"/>
                </a:cxn>
                <a:cxn ang="0">
                  <a:pos x="550" y="954"/>
                </a:cxn>
                <a:cxn ang="0">
                  <a:pos x="602" y="950"/>
                </a:cxn>
                <a:cxn ang="0">
                  <a:pos x="654" y="942"/>
                </a:cxn>
                <a:cxn ang="0">
                  <a:pos x="706" y="930"/>
                </a:cxn>
                <a:cxn ang="0">
                  <a:pos x="738" y="918"/>
                </a:cxn>
                <a:cxn ang="0">
                  <a:pos x="762" y="898"/>
                </a:cxn>
                <a:cxn ang="0">
                  <a:pos x="762" y="878"/>
                </a:cxn>
                <a:cxn ang="0">
                  <a:pos x="864" y="0"/>
                </a:cxn>
              </a:cxnLst>
              <a:rect l="0" t="0" r="r" b="b"/>
              <a:pathLst>
                <a:path w="864" h="962">
                  <a:moveTo>
                    <a:pt x="0" y="0"/>
                  </a:moveTo>
                  <a:lnTo>
                    <a:pt x="154" y="886"/>
                  </a:lnTo>
                  <a:lnTo>
                    <a:pt x="158" y="906"/>
                  </a:lnTo>
                  <a:lnTo>
                    <a:pt x="214" y="934"/>
                  </a:lnTo>
                  <a:lnTo>
                    <a:pt x="286" y="946"/>
                  </a:lnTo>
                  <a:lnTo>
                    <a:pt x="390" y="962"/>
                  </a:lnTo>
                  <a:lnTo>
                    <a:pt x="482" y="958"/>
                  </a:lnTo>
                  <a:lnTo>
                    <a:pt x="550" y="954"/>
                  </a:lnTo>
                  <a:lnTo>
                    <a:pt x="602" y="950"/>
                  </a:lnTo>
                  <a:lnTo>
                    <a:pt x="654" y="942"/>
                  </a:lnTo>
                  <a:lnTo>
                    <a:pt x="706" y="930"/>
                  </a:lnTo>
                  <a:lnTo>
                    <a:pt x="738" y="918"/>
                  </a:lnTo>
                  <a:lnTo>
                    <a:pt x="762" y="898"/>
                  </a:lnTo>
                  <a:lnTo>
                    <a:pt x="762" y="878"/>
                  </a:lnTo>
                  <a:lnTo>
                    <a:pt x="864" y="0"/>
                  </a:lnTo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41" name="Oval 35"/>
            <p:cNvSpPr>
              <a:spLocks noChangeArrowheads="1"/>
            </p:cNvSpPr>
            <p:nvPr/>
          </p:nvSpPr>
          <p:spPr bwMode="auto">
            <a:xfrm>
              <a:off x="2016" y="2304"/>
              <a:ext cx="864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42" name="Freeform 36"/>
            <p:cNvSpPr>
              <a:spLocks/>
            </p:cNvSpPr>
            <p:nvPr/>
          </p:nvSpPr>
          <p:spPr bwMode="auto">
            <a:xfrm flipV="1">
              <a:off x="1968" y="2448"/>
              <a:ext cx="969" cy="500"/>
            </a:xfrm>
            <a:custGeom>
              <a:avLst/>
              <a:gdLst>
                <a:gd name="T0" fmla="*/ 43 w 1017"/>
                <a:gd name="T1" fmla="*/ 427 h 500"/>
                <a:gd name="T2" fmla="*/ 77 w 1017"/>
                <a:gd name="T3" fmla="*/ 481 h 500"/>
                <a:gd name="T4" fmla="*/ 7 w 1017"/>
                <a:gd name="T5" fmla="*/ 311 h 500"/>
                <a:gd name="T6" fmla="*/ 39 w 1017"/>
                <a:gd name="T7" fmla="*/ 167 h 500"/>
                <a:gd name="T8" fmla="*/ 143 w 1017"/>
                <a:gd name="T9" fmla="*/ 53 h 500"/>
                <a:gd name="T10" fmla="*/ 372 w 1017"/>
                <a:gd name="T11" fmla="*/ 5 h 500"/>
                <a:gd name="T12" fmla="*/ 703 w 1017"/>
                <a:gd name="T13" fmla="*/ 23 h 500"/>
                <a:gd name="T14" fmla="*/ 861 w 1017"/>
                <a:gd name="T15" fmla="*/ 131 h 500"/>
                <a:gd name="T16" fmla="*/ 911 w 1017"/>
                <a:gd name="T17" fmla="*/ 245 h 500"/>
                <a:gd name="T18" fmla="*/ 911 w 1017"/>
                <a:gd name="T19" fmla="*/ 371 h 500"/>
                <a:gd name="T20" fmla="*/ 834 w 1017"/>
                <a:gd name="T21" fmla="*/ 481 h 500"/>
                <a:gd name="T22" fmla="*/ 868 w 1017"/>
                <a:gd name="T23" fmla="*/ 441 h 5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17"/>
                <a:gd name="T37" fmla="*/ 0 h 500"/>
                <a:gd name="T38" fmla="*/ 1017 w 1017"/>
                <a:gd name="T39" fmla="*/ 500 h 5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17" h="500">
                  <a:moveTo>
                    <a:pt x="47" y="427"/>
                  </a:moveTo>
                  <a:cubicBezTo>
                    <a:pt x="53" y="436"/>
                    <a:pt x="92" y="500"/>
                    <a:pt x="85" y="481"/>
                  </a:cubicBezTo>
                  <a:cubicBezTo>
                    <a:pt x="78" y="462"/>
                    <a:pt x="14" y="363"/>
                    <a:pt x="7" y="311"/>
                  </a:cubicBezTo>
                  <a:cubicBezTo>
                    <a:pt x="0" y="259"/>
                    <a:pt x="18" y="210"/>
                    <a:pt x="43" y="167"/>
                  </a:cubicBezTo>
                  <a:cubicBezTo>
                    <a:pt x="68" y="124"/>
                    <a:pt x="96" y="80"/>
                    <a:pt x="157" y="53"/>
                  </a:cubicBezTo>
                  <a:cubicBezTo>
                    <a:pt x="218" y="26"/>
                    <a:pt x="306" y="10"/>
                    <a:pt x="409" y="5"/>
                  </a:cubicBezTo>
                  <a:cubicBezTo>
                    <a:pt x="512" y="0"/>
                    <a:pt x="685" y="2"/>
                    <a:pt x="775" y="23"/>
                  </a:cubicBezTo>
                  <a:cubicBezTo>
                    <a:pt x="865" y="44"/>
                    <a:pt x="911" y="94"/>
                    <a:pt x="949" y="131"/>
                  </a:cubicBezTo>
                  <a:cubicBezTo>
                    <a:pt x="987" y="168"/>
                    <a:pt x="994" y="205"/>
                    <a:pt x="1003" y="245"/>
                  </a:cubicBezTo>
                  <a:cubicBezTo>
                    <a:pt x="1012" y="285"/>
                    <a:pt x="1017" y="332"/>
                    <a:pt x="1003" y="371"/>
                  </a:cubicBezTo>
                  <a:cubicBezTo>
                    <a:pt x="989" y="410"/>
                    <a:pt x="926" y="469"/>
                    <a:pt x="918" y="481"/>
                  </a:cubicBezTo>
                  <a:cubicBezTo>
                    <a:pt x="910" y="493"/>
                    <a:pt x="948" y="449"/>
                    <a:pt x="956" y="441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43" name="Freeform 37" descr="Дуб"/>
            <p:cNvSpPr>
              <a:spLocks/>
            </p:cNvSpPr>
            <p:nvPr/>
          </p:nvSpPr>
          <p:spPr bwMode="auto">
            <a:xfrm flipV="1">
              <a:off x="2208" y="2880"/>
              <a:ext cx="514" cy="144"/>
            </a:xfrm>
            <a:custGeom>
              <a:avLst/>
              <a:gdLst>
                <a:gd name="T0" fmla="*/ 3 w 1352"/>
                <a:gd name="T1" fmla="*/ 26 h 331"/>
                <a:gd name="T2" fmla="*/ 21 w 1352"/>
                <a:gd name="T3" fmla="*/ 14 h 331"/>
                <a:gd name="T4" fmla="*/ 116 w 1352"/>
                <a:gd name="T5" fmla="*/ 2 h 331"/>
                <a:gd name="T6" fmla="*/ 186 w 1352"/>
                <a:gd name="T7" fmla="*/ 26 h 331"/>
                <a:gd name="T8" fmla="*/ 176 w 1352"/>
                <a:gd name="T9" fmla="*/ 57 h 331"/>
                <a:gd name="T10" fmla="*/ 130 w 1352"/>
                <a:gd name="T11" fmla="*/ 44 h 331"/>
                <a:gd name="T12" fmla="*/ 77 w 1352"/>
                <a:gd name="T13" fmla="*/ 44 h 331"/>
                <a:gd name="T14" fmla="*/ 12 w 1352"/>
                <a:gd name="T15" fmla="*/ 60 h 331"/>
                <a:gd name="T16" fmla="*/ 3 w 1352"/>
                <a:gd name="T17" fmla="*/ 26 h 3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52"/>
                <a:gd name="T28" fmla="*/ 0 h 331"/>
                <a:gd name="T29" fmla="*/ 1352 w 1352"/>
                <a:gd name="T30" fmla="*/ 331 h 3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52" h="331">
                  <a:moveTo>
                    <a:pt x="19" y="139"/>
                  </a:moveTo>
                  <a:cubicBezTo>
                    <a:pt x="30" y="99"/>
                    <a:pt x="16" y="96"/>
                    <a:pt x="147" y="75"/>
                  </a:cubicBezTo>
                  <a:cubicBezTo>
                    <a:pt x="278" y="54"/>
                    <a:pt x="614" y="0"/>
                    <a:pt x="803" y="11"/>
                  </a:cubicBezTo>
                  <a:cubicBezTo>
                    <a:pt x="992" y="22"/>
                    <a:pt x="1214" y="91"/>
                    <a:pt x="1283" y="139"/>
                  </a:cubicBezTo>
                  <a:cubicBezTo>
                    <a:pt x="1352" y="187"/>
                    <a:pt x="1283" y="283"/>
                    <a:pt x="1219" y="299"/>
                  </a:cubicBezTo>
                  <a:cubicBezTo>
                    <a:pt x="1155" y="315"/>
                    <a:pt x="1014" y="246"/>
                    <a:pt x="899" y="235"/>
                  </a:cubicBezTo>
                  <a:cubicBezTo>
                    <a:pt x="784" y="224"/>
                    <a:pt x="667" y="222"/>
                    <a:pt x="531" y="235"/>
                  </a:cubicBezTo>
                  <a:cubicBezTo>
                    <a:pt x="395" y="248"/>
                    <a:pt x="166" y="331"/>
                    <a:pt x="83" y="315"/>
                  </a:cubicBezTo>
                  <a:cubicBezTo>
                    <a:pt x="0" y="299"/>
                    <a:pt x="8" y="179"/>
                    <a:pt x="19" y="139"/>
                  </a:cubicBez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44" name="Freeform 38"/>
            <p:cNvSpPr>
              <a:spLocks/>
            </p:cNvSpPr>
            <p:nvPr/>
          </p:nvSpPr>
          <p:spPr bwMode="auto">
            <a:xfrm>
              <a:off x="2832" y="2448"/>
              <a:ext cx="59" cy="42"/>
            </a:xfrm>
            <a:custGeom>
              <a:avLst/>
              <a:gdLst>
                <a:gd name="T0" fmla="*/ 0 w 117"/>
                <a:gd name="T1" fmla="*/ 6 h 99"/>
                <a:gd name="T2" fmla="*/ 12 w 117"/>
                <a:gd name="T3" fmla="*/ 0 h 99"/>
                <a:gd name="T4" fmla="*/ 28 w 117"/>
                <a:gd name="T5" fmla="*/ 9 h 99"/>
                <a:gd name="T6" fmla="*/ 20 w 117"/>
                <a:gd name="T7" fmla="*/ 18 h 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7"/>
                <a:gd name="T13" fmla="*/ 0 h 99"/>
                <a:gd name="T14" fmla="*/ 117 w 117"/>
                <a:gd name="T15" fmla="*/ 99 h 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7" h="99">
                  <a:moveTo>
                    <a:pt x="0" y="35"/>
                  </a:moveTo>
                  <a:cubicBezTo>
                    <a:pt x="14" y="17"/>
                    <a:pt x="29" y="0"/>
                    <a:pt x="48" y="3"/>
                  </a:cubicBezTo>
                  <a:cubicBezTo>
                    <a:pt x="67" y="6"/>
                    <a:pt x="107" y="35"/>
                    <a:pt x="112" y="51"/>
                  </a:cubicBezTo>
                  <a:cubicBezTo>
                    <a:pt x="117" y="67"/>
                    <a:pt x="98" y="83"/>
                    <a:pt x="80" y="99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45" name="Freeform 39"/>
            <p:cNvSpPr>
              <a:spLocks/>
            </p:cNvSpPr>
            <p:nvPr/>
          </p:nvSpPr>
          <p:spPr bwMode="auto">
            <a:xfrm rot="-4708713">
              <a:off x="2014" y="2439"/>
              <a:ext cx="50" cy="50"/>
            </a:xfrm>
            <a:custGeom>
              <a:avLst/>
              <a:gdLst>
                <a:gd name="T0" fmla="*/ 0 w 117"/>
                <a:gd name="T1" fmla="*/ 9 h 99"/>
                <a:gd name="T2" fmla="*/ 9 w 117"/>
                <a:gd name="T3" fmla="*/ 1 h 99"/>
                <a:gd name="T4" fmla="*/ 21 w 117"/>
                <a:gd name="T5" fmla="*/ 13 h 99"/>
                <a:gd name="T6" fmla="*/ 15 w 117"/>
                <a:gd name="T7" fmla="*/ 25 h 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7"/>
                <a:gd name="T13" fmla="*/ 0 h 99"/>
                <a:gd name="T14" fmla="*/ 117 w 117"/>
                <a:gd name="T15" fmla="*/ 99 h 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7" h="99">
                  <a:moveTo>
                    <a:pt x="0" y="35"/>
                  </a:moveTo>
                  <a:cubicBezTo>
                    <a:pt x="14" y="17"/>
                    <a:pt x="29" y="0"/>
                    <a:pt x="48" y="3"/>
                  </a:cubicBezTo>
                  <a:cubicBezTo>
                    <a:pt x="67" y="6"/>
                    <a:pt x="107" y="35"/>
                    <a:pt x="112" y="51"/>
                  </a:cubicBezTo>
                  <a:cubicBezTo>
                    <a:pt x="117" y="67"/>
                    <a:pt x="98" y="83"/>
                    <a:pt x="80" y="99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320" name="Group 40"/>
          <p:cNvGrpSpPr>
            <a:grpSpLocks/>
          </p:cNvGrpSpPr>
          <p:nvPr/>
        </p:nvGrpSpPr>
        <p:grpSpPr bwMode="auto">
          <a:xfrm>
            <a:off x="6994525" y="3789363"/>
            <a:ext cx="1038225" cy="1174750"/>
            <a:chOff x="1968" y="2304"/>
            <a:chExt cx="969" cy="1058"/>
          </a:xfrm>
        </p:grpSpPr>
        <p:sp>
          <p:nvSpPr>
            <p:cNvPr id="13332" name="Oval 41"/>
            <p:cNvSpPr>
              <a:spLocks noChangeArrowheads="1"/>
            </p:cNvSpPr>
            <p:nvPr/>
          </p:nvSpPr>
          <p:spPr bwMode="auto">
            <a:xfrm>
              <a:off x="2160" y="3216"/>
              <a:ext cx="624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978" name="Freeform 42"/>
            <p:cNvSpPr>
              <a:spLocks/>
            </p:cNvSpPr>
            <p:nvPr/>
          </p:nvSpPr>
          <p:spPr bwMode="auto">
            <a:xfrm>
              <a:off x="2015" y="2400"/>
              <a:ext cx="865" cy="9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4" y="886"/>
                </a:cxn>
                <a:cxn ang="0">
                  <a:pos x="158" y="906"/>
                </a:cxn>
                <a:cxn ang="0">
                  <a:pos x="214" y="934"/>
                </a:cxn>
                <a:cxn ang="0">
                  <a:pos x="286" y="946"/>
                </a:cxn>
                <a:cxn ang="0">
                  <a:pos x="390" y="962"/>
                </a:cxn>
                <a:cxn ang="0">
                  <a:pos x="482" y="958"/>
                </a:cxn>
                <a:cxn ang="0">
                  <a:pos x="550" y="954"/>
                </a:cxn>
                <a:cxn ang="0">
                  <a:pos x="602" y="950"/>
                </a:cxn>
                <a:cxn ang="0">
                  <a:pos x="654" y="942"/>
                </a:cxn>
                <a:cxn ang="0">
                  <a:pos x="706" y="930"/>
                </a:cxn>
                <a:cxn ang="0">
                  <a:pos x="738" y="918"/>
                </a:cxn>
                <a:cxn ang="0">
                  <a:pos x="762" y="898"/>
                </a:cxn>
                <a:cxn ang="0">
                  <a:pos x="762" y="878"/>
                </a:cxn>
                <a:cxn ang="0">
                  <a:pos x="864" y="0"/>
                </a:cxn>
              </a:cxnLst>
              <a:rect l="0" t="0" r="r" b="b"/>
              <a:pathLst>
                <a:path w="864" h="962">
                  <a:moveTo>
                    <a:pt x="0" y="0"/>
                  </a:moveTo>
                  <a:lnTo>
                    <a:pt x="154" y="886"/>
                  </a:lnTo>
                  <a:lnTo>
                    <a:pt x="158" y="906"/>
                  </a:lnTo>
                  <a:lnTo>
                    <a:pt x="214" y="934"/>
                  </a:lnTo>
                  <a:lnTo>
                    <a:pt x="286" y="946"/>
                  </a:lnTo>
                  <a:lnTo>
                    <a:pt x="390" y="962"/>
                  </a:lnTo>
                  <a:lnTo>
                    <a:pt x="482" y="958"/>
                  </a:lnTo>
                  <a:lnTo>
                    <a:pt x="550" y="954"/>
                  </a:lnTo>
                  <a:lnTo>
                    <a:pt x="602" y="950"/>
                  </a:lnTo>
                  <a:lnTo>
                    <a:pt x="654" y="942"/>
                  </a:lnTo>
                  <a:lnTo>
                    <a:pt x="706" y="930"/>
                  </a:lnTo>
                  <a:lnTo>
                    <a:pt x="738" y="918"/>
                  </a:lnTo>
                  <a:lnTo>
                    <a:pt x="762" y="898"/>
                  </a:lnTo>
                  <a:lnTo>
                    <a:pt x="762" y="878"/>
                  </a:lnTo>
                  <a:lnTo>
                    <a:pt x="864" y="0"/>
                  </a:lnTo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34" name="Oval 43"/>
            <p:cNvSpPr>
              <a:spLocks noChangeArrowheads="1"/>
            </p:cNvSpPr>
            <p:nvPr/>
          </p:nvSpPr>
          <p:spPr bwMode="auto">
            <a:xfrm>
              <a:off x="2016" y="2304"/>
              <a:ext cx="864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35" name="Freeform 44"/>
            <p:cNvSpPr>
              <a:spLocks/>
            </p:cNvSpPr>
            <p:nvPr/>
          </p:nvSpPr>
          <p:spPr bwMode="auto">
            <a:xfrm flipV="1">
              <a:off x="1968" y="2448"/>
              <a:ext cx="969" cy="500"/>
            </a:xfrm>
            <a:custGeom>
              <a:avLst/>
              <a:gdLst>
                <a:gd name="T0" fmla="*/ 43 w 1017"/>
                <a:gd name="T1" fmla="*/ 427 h 500"/>
                <a:gd name="T2" fmla="*/ 77 w 1017"/>
                <a:gd name="T3" fmla="*/ 481 h 500"/>
                <a:gd name="T4" fmla="*/ 7 w 1017"/>
                <a:gd name="T5" fmla="*/ 311 h 500"/>
                <a:gd name="T6" fmla="*/ 39 w 1017"/>
                <a:gd name="T7" fmla="*/ 167 h 500"/>
                <a:gd name="T8" fmla="*/ 143 w 1017"/>
                <a:gd name="T9" fmla="*/ 53 h 500"/>
                <a:gd name="T10" fmla="*/ 372 w 1017"/>
                <a:gd name="T11" fmla="*/ 5 h 500"/>
                <a:gd name="T12" fmla="*/ 703 w 1017"/>
                <a:gd name="T13" fmla="*/ 23 h 500"/>
                <a:gd name="T14" fmla="*/ 861 w 1017"/>
                <a:gd name="T15" fmla="*/ 131 h 500"/>
                <a:gd name="T16" fmla="*/ 911 w 1017"/>
                <a:gd name="T17" fmla="*/ 245 h 500"/>
                <a:gd name="T18" fmla="*/ 911 w 1017"/>
                <a:gd name="T19" fmla="*/ 371 h 500"/>
                <a:gd name="T20" fmla="*/ 834 w 1017"/>
                <a:gd name="T21" fmla="*/ 481 h 500"/>
                <a:gd name="T22" fmla="*/ 868 w 1017"/>
                <a:gd name="T23" fmla="*/ 441 h 5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17"/>
                <a:gd name="T37" fmla="*/ 0 h 500"/>
                <a:gd name="T38" fmla="*/ 1017 w 1017"/>
                <a:gd name="T39" fmla="*/ 500 h 5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17" h="500">
                  <a:moveTo>
                    <a:pt x="47" y="427"/>
                  </a:moveTo>
                  <a:cubicBezTo>
                    <a:pt x="53" y="436"/>
                    <a:pt x="92" y="500"/>
                    <a:pt x="85" y="481"/>
                  </a:cubicBezTo>
                  <a:cubicBezTo>
                    <a:pt x="78" y="462"/>
                    <a:pt x="14" y="363"/>
                    <a:pt x="7" y="311"/>
                  </a:cubicBezTo>
                  <a:cubicBezTo>
                    <a:pt x="0" y="259"/>
                    <a:pt x="18" y="210"/>
                    <a:pt x="43" y="167"/>
                  </a:cubicBezTo>
                  <a:cubicBezTo>
                    <a:pt x="68" y="124"/>
                    <a:pt x="96" y="80"/>
                    <a:pt x="157" y="53"/>
                  </a:cubicBezTo>
                  <a:cubicBezTo>
                    <a:pt x="218" y="26"/>
                    <a:pt x="306" y="10"/>
                    <a:pt x="409" y="5"/>
                  </a:cubicBezTo>
                  <a:cubicBezTo>
                    <a:pt x="512" y="0"/>
                    <a:pt x="685" y="2"/>
                    <a:pt x="775" y="23"/>
                  </a:cubicBezTo>
                  <a:cubicBezTo>
                    <a:pt x="865" y="44"/>
                    <a:pt x="911" y="94"/>
                    <a:pt x="949" y="131"/>
                  </a:cubicBezTo>
                  <a:cubicBezTo>
                    <a:pt x="987" y="168"/>
                    <a:pt x="994" y="205"/>
                    <a:pt x="1003" y="245"/>
                  </a:cubicBezTo>
                  <a:cubicBezTo>
                    <a:pt x="1012" y="285"/>
                    <a:pt x="1017" y="332"/>
                    <a:pt x="1003" y="371"/>
                  </a:cubicBezTo>
                  <a:cubicBezTo>
                    <a:pt x="989" y="410"/>
                    <a:pt x="926" y="469"/>
                    <a:pt x="918" y="481"/>
                  </a:cubicBezTo>
                  <a:cubicBezTo>
                    <a:pt x="910" y="493"/>
                    <a:pt x="948" y="449"/>
                    <a:pt x="956" y="441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6" name="Freeform 45" descr="Дуб"/>
            <p:cNvSpPr>
              <a:spLocks/>
            </p:cNvSpPr>
            <p:nvPr/>
          </p:nvSpPr>
          <p:spPr bwMode="auto">
            <a:xfrm flipV="1">
              <a:off x="2208" y="2880"/>
              <a:ext cx="514" cy="144"/>
            </a:xfrm>
            <a:custGeom>
              <a:avLst/>
              <a:gdLst>
                <a:gd name="T0" fmla="*/ 3 w 1352"/>
                <a:gd name="T1" fmla="*/ 26 h 331"/>
                <a:gd name="T2" fmla="*/ 21 w 1352"/>
                <a:gd name="T3" fmla="*/ 14 h 331"/>
                <a:gd name="T4" fmla="*/ 116 w 1352"/>
                <a:gd name="T5" fmla="*/ 2 h 331"/>
                <a:gd name="T6" fmla="*/ 186 w 1352"/>
                <a:gd name="T7" fmla="*/ 26 h 331"/>
                <a:gd name="T8" fmla="*/ 176 w 1352"/>
                <a:gd name="T9" fmla="*/ 57 h 331"/>
                <a:gd name="T10" fmla="*/ 130 w 1352"/>
                <a:gd name="T11" fmla="*/ 44 h 331"/>
                <a:gd name="T12" fmla="*/ 77 w 1352"/>
                <a:gd name="T13" fmla="*/ 44 h 331"/>
                <a:gd name="T14" fmla="*/ 12 w 1352"/>
                <a:gd name="T15" fmla="*/ 60 h 331"/>
                <a:gd name="T16" fmla="*/ 3 w 1352"/>
                <a:gd name="T17" fmla="*/ 26 h 3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52"/>
                <a:gd name="T28" fmla="*/ 0 h 331"/>
                <a:gd name="T29" fmla="*/ 1352 w 1352"/>
                <a:gd name="T30" fmla="*/ 331 h 3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52" h="331">
                  <a:moveTo>
                    <a:pt x="19" y="139"/>
                  </a:moveTo>
                  <a:cubicBezTo>
                    <a:pt x="30" y="99"/>
                    <a:pt x="16" y="96"/>
                    <a:pt x="147" y="75"/>
                  </a:cubicBezTo>
                  <a:cubicBezTo>
                    <a:pt x="278" y="54"/>
                    <a:pt x="614" y="0"/>
                    <a:pt x="803" y="11"/>
                  </a:cubicBezTo>
                  <a:cubicBezTo>
                    <a:pt x="992" y="22"/>
                    <a:pt x="1214" y="91"/>
                    <a:pt x="1283" y="139"/>
                  </a:cubicBezTo>
                  <a:cubicBezTo>
                    <a:pt x="1352" y="187"/>
                    <a:pt x="1283" y="283"/>
                    <a:pt x="1219" y="299"/>
                  </a:cubicBezTo>
                  <a:cubicBezTo>
                    <a:pt x="1155" y="315"/>
                    <a:pt x="1014" y="246"/>
                    <a:pt x="899" y="235"/>
                  </a:cubicBezTo>
                  <a:cubicBezTo>
                    <a:pt x="784" y="224"/>
                    <a:pt x="667" y="222"/>
                    <a:pt x="531" y="235"/>
                  </a:cubicBezTo>
                  <a:cubicBezTo>
                    <a:pt x="395" y="248"/>
                    <a:pt x="166" y="331"/>
                    <a:pt x="83" y="315"/>
                  </a:cubicBezTo>
                  <a:cubicBezTo>
                    <a:pt x="0" y="299"/>
                    <a:pt x="8" y="179"/>
                    <a:pt x="19" y="139"/>
                  </a:cubicBez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7" name="Freeform 46"/>
            <p:cNvSpPr>
              <a:spLocks/>
            </p:cNvSpPr>
            <p:nvPr/>
          </p:nvSpPr>
          <p:spPr bwMode="auto">
            <a:xfrm>
              <a:off x="2832" y="2448"/>
              <a:ext cx="59" cy="42"/>
            </a:xfrm>
            <a:custGeom>
              <a:avLst/>
              <a:gdLst>
                <a:gd name="T0" fmla="*/ 0 w 117"/>
                <a:gd name="T1" fmla="*/ 6 h 99"/>
                <a:gd name="T2" fmla="*/ 12 w 117"/>
                <a:gd name="T3" fmla="*/ 0 h 99"/>
                <a:gd name="T4" fmla="*/ 28 w 117"/>
                <a:gd name="T5" fmla="*/ 9 h 99"/>
                <a:gd name="T6" fmla="*/ 20 w 117"/>
                <a:gd name="T7" fmla="*/ 18 h 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7"/>
                <a:gd name="T13" fmla="*/ 0 h 99"/>
                <a:gd name="T14" fmla="*/ 117 w 117"/>
                <a:gd name="T15" fmla="*/ 99 h 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7" h="99">
                  <a:moveTo>
                    <a:pt x="0" y="35"/>
                  </a:moveTo>
                  <a:cubicBezTo>
                    <a:pt x="14" y="17"/>
                    <a:pt x="29" y="0"/>
                    <a:pt x="48" y="3"/>
                  </a:cubicBezTo>
                  <a:cubicBezTo>
                    <a:pt x="67" y="6"/>
                    <a:pt x="107" y="35"/>
                    <a:pt x="112" y="51"/>
                  </a:cubicBezTo>
                  <a:cubicBezTo>
                    <a:pt x="117" y="67"/>
                    <a:pt x="98" y="83"/>
                    <a:pt x="80" y="99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8" name="Freeform 47"/>
            <p:cNvSpPr>
              <a:spLocks/>
            </p:cNvSpPr>
            <p:nvPr/>
          </p:nvSpPr>
          <p:spPr bwMode="auto">
            <a:xfrm rot="-4708713">
              <a:off x="2014" y="2439"/>
              <a:ext cx="50" cy="50"/>
            </a:xfrm>
            <a:custGeom>
              <a:avLst/>
              <a:gdLst>
                <a:gd name="T0" fmla="*/ 0 w 117"/>
                <a:gd name="T1" fmla="*/ 9 h 99"/>
                <a:gd name="T2" fmla="*/ 9 w 117"/>
                <a:gd name="T3" fmla="*/ 1 h 99"/>
                <a:gd name="T4" fmla="*/ 21 w 117"/>
                <a:gd name="T5" fmla="*/ 13 h 99"/>
                <a:gd name="T6" fmla="*/ 15 w 117"/>
                <a:gd name="T7" fmla="*/ 25 h 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7"/>
                <a:gd name="T13" fmla="*/ 0 h 99"/>
                <a:gd name="T14" fmla="*/ 117 w 117"/>
                <a:gd name="T15" fmla="*/ 99 h 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7" h="99">
                  <a:moveTo>
                    <a:pt x="0" y="35"/>
                  </a:moveTo>
                  <a:cubicBezTo>
                    <a:pt x="14" y="17"/>
                    <a:pt x="29" y="0"/>
                    <a:pt x="48" y="3"/>
                  </a:cubicBezTo>
                  <a:cubicBezTo>
                    <a:pt x="67" y="6"/>
                    <a:pt x="107" y="35"/>
                    <a:pt x="112" y="51"/>
                  </a:cubicBezTo>
                  <a:cubicBezTo>
                    <a:pt x="117" y="67"/>
                    <a:pt x="98" y="83"/>
                    <a:pt x="80" y="99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321" name="Group 48"/>
          <p:cNvGrpSpPr>
            <a:grpSpLocks/>
          </p:cNvGrpSpPr>
          <p:nvPr/>
        </p:nvGrpSpPr>
        <p:grpSpPr bwMode="auto">
          <a:xfrm>
            <a:off x="6100763" y="3933825"/>
            <a:ext cx="1038225" cy="1174750"/>
            <a:chOff x="1968" y="2304"/>
            <a:chExt cx="969" cy="1058"/>
          </a:xfrm>
        </p:grpSpPr>
        <p:sp>
          <p:nvSpPr>
            <p:cNvPr id="13325" name="Oval 49"/>
            <p:cNvSpPr>
              <a:spLocks noChangeArrowheads="1"/>
            </p:cNvSpPr>
            <p:nvPr/>
          </p:nvSpPr>
          <p:spPr bwMode="auto">
            <a:xfrm>
              <a:off x="2160" y="3216"/>
              <a:ext cx="624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9986" name="Freeform 50"/>
            <p:cNvSpPr>
              <a:spLocks/>
            </p:cNvSpPr>
            <p:nvPr/>
          </p:nvSpPr>
          <p:spPr bwMode="auto">
            <a:xfrm>
              <a:off x="2015" y="2400"/>
              <a:ext cx="865" cy="9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4" y="886"/>
                </a:cxn>
                <a:cxn ang="0">
                  <a:pos x="158" y="906"/>
                </a:cxn>
                <a:cxn ang="0">
                  <a:pos x="214" y="934"/>
                </a:cxn>
                <a:cxn ang="0">
                  <a:pos x="286" y="946"/>
                </a:cxn>
                <a:cxn ang="0">
                  <a:pos x="390" y="962"/>
                </a:cxn>
                <a:cxn ang="0">
                  <a:pos x="482" y="958"/>
                </a:cxn>
                <a:cxn ang="0">
                  <a:pos x="550" y="954"/>
                </a:cxn>
                <a:cxn ang="0">
                  <a:pos x="602" y="950"/>
                </a:cxn>
                <a:cxn ang="0">
                  <a:pos x="654" y="942"/>
                </a:cxn>
                <a:cxn ang="0">
                  <a:pos x="706" y="930"/>
                </a:cxn>
                <a:cxn ang="0">
                  <a:pos x="738" y="918"/>
                </a:cxn>
                <a:cxn ang="0">
                  <a:pos x="762" y="898"/>
                </a:cxn>
                <a:cxn ang="0">
                  <a:pos x="762" y="878"/>
                </a:cxn>
                <a:cxn ang="0">
                  <a:pos x="864" y="0"/>
                </a:cxn>
              </a:cxnLst>
              <a:rect l="0" t="0" r="r" b="b"/>
              <a:pathLst>
                <a:path w="864" h="962">
                  <a:moveTo>
                    <a:pt x="0" y="0"/>
                  </a:moveTo>
                  <a:lnTo>
                    <a:pt x="154" y="886"/>
                  </a:lnTo>
                  <a:lnTo>
                    <a:pt x="158" y="906"/>
                  </a:lnTo>
                  <a:lnTo>
                    <a:pt x="214" y="934"/>
                  </a:lnTo>
                  <a:lnTo>
                    <a:pt x="286" y="946"/>
                  </a:lnTo>
                  <a:lnTo>
                    <a:pt x="390" y="962"/>
                  </a:lnTo>
                  <a:lnTo>
                    <a:pt x="482" y="958"/>
                  </a:lnTo>
                  <a:lnTo>
                    <a:pt x="550" y="954"/>
                  </a:lnTo>
                  <a:lnTo>
                    <a:pt x="602" y="950"/>
                  </a:lnTo>
                  <a:lnTo>
                    <a:pt x="654" y="942"/>
                  </a:lnTo>
                  <a:lnTo>
                    <a:pt x="706" y="930"/>
                  </a:lnTo>
                  <a:lnTo>
                    <a:pt x="738" y="918"/>
                  </a:lnTo>
                  <a:lnTo>
                    <a:pt x="762" y="898"/>
                  </a:lnTo>
                  <a:lnTo>
                    <a:pt x="762" y="878"/>
                  </a:lnTo>
                  <a:lnTo>
                    <a:pt x="864" y="0"/>
                  </a:lnTo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27" name="Oval 51"/>
            <p:cNvSpPr>
              <a:spLocks noChangeArrowheads="1"/>
            </p:cNvSpPr>
            <p:nvPr/>
          </p:nvSpPr>
          <p:spPr bwMode="auto">
            <a:xfrm>
              <a:off x="2016" y="2304"/>
              <a:ext cx="864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8" name="Freeform 52"/>
            <p:cNvSpPr>
              <a:spLocks/>
            </p:cNvSpPr>
            <p:nvPr/>
          </p:nvSpPr>
          <p:spPr bwMode="auto">
            <a:xfrm flipV="1">
              <a:off x="1968" y="2448"/>
              <a:ext cx="969" cy="500"/>
            </a:xfrm>
            <a:custGeom>
              <a:avLst/>
              <a:gdLst>
                <a:gd name="T0" fmla="*/ 43 w 1017"/>
                <a:gd name="T1" fmla="*/ 427 h 500"/>
                <a:gd name="T2" fmla="*/ 77 w 1017"/>
                <a:gd name="T3" fmla="*/ 481 h 500"/>
                <a:gd name="T4" fmla="*/ 7 w 1017"/>
                <a:gd name="T5" fmla="*/ 311 h 500"/>
                <a:gd name="T6" fmla="*/ 39 w 1017"/>
                <a:gd name="T7" fmla="*/ 167 h 500"/>
                <a:gd name="T8" fmla="*/ 143 w 1017"/>
                <a:gd name="T9" fmla="*/ 53 h 500"/>
                <a:gd name="T10" fmla="*/ 372 w 1017"/>
                <a:gd name="T11" fmla="*/ 5 h 500"/>
                <a:gd name="T12" fmla="*/ 703 w 1017"/>
                <a:gd name="T13" fmla="*/ 23 h 500"/>
                <a:gd name="T14" fmla="*/ 861 w 1017"/>
                <a:gd name="T15" fmla="*/ 131 h 500"/>
                <a:gd name="T16" fmla="*/ 911 w 1017"/>
                <a:gd name="T17" fmla="*/ 245 h 500"/>
                <a:gd name="T18" fmla="*/ 911 w 1017"/>
                <a:gd name="T19" fmla="*/ 371 h 500"/>
                <a:gd name="T20" fmla="*/ 834 w 1017"/>
                <a:gd name="T21" fmla="*/ 481 h 500"/>
                <a:gd name="T22" fmla="*/ 868 w 1017"/>
                <a:gd name="T23" fmla="*/ 441 h 5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17"/>
                <a:gd name="T37" fmla="*/ 0 h 500"/>
                <a:gd name="T38" fmla="*/ 1017 w 1017"/>
                <a:gd name="T39" fmla="*/ 500 h 5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17" h="500">
                  <a:moveTo>
                    <a:pt x="47" y="427"/>
                  </a:moveTo>
                  <a:cubicBezTo>
                    <a:pt x="53" y="436"/>
                    <a:pt x="92" y="500"/>
                    <a:pt x="85" y="481"/>
                  </a:cubicBezTo>
                  <a:cubicBezTo>
                    <a:pt x="78" y="462"/>
                    <a:pt x="14" y="363"/>
                    <a:pt x="7" y="311"/>
                  </a:cubicBezTo>
                  <a:cubicBezTo>
                    <a:pt x="0" y="259"/>
                    <a:pt x="18" y="210"/>
                    <a:pt x="43" y="167"/>
                  </a:cubicBezTo>
                  <a:cubicBezTo>
                    <a:pt x="68" y="124"/>
                    <a:pt x="96" y="80"/>
                    <a:pt x="157" y="53"/>
                  </a:cubicBezTo>
                  <a:cubicBezTo>
                    <a:pt x="218" y="26"/>
                    <a:pt x="306" y="10"/>
                    <a:pt x="409" y="5"/>
                  </a:cubicBezTo>
                  <a:cubicBezTo>
                    <a:pt x="512" y="0"/>
                    <a:pt x="685" y="2"/>
                    <a:pt x="775" y="23"/>
                  </a:cubicBezTo>
                  <a:cubicBezTo>
                    <a:pt x="865" y="44"/>
                    <a:pt x="911" y="94"/>
                    <a:pt x="949" y="131"/>
                  </a:cubicBezTo>
                  <a:cubicBezTo>
                    <a:pt x="987" y="168"/>
                    <a:pt x="994" y="205"/>
                    <a:pt x="1003" y="245"/>
                  </a:cubicBezTo>
                  <a:cubicBezTo>
                    <a:pt x="1012" y="285"/>
                    <a:pt x="1017" y="332"/>
                    <a:pt x="1003" y="371"/>
                  </a:cubicBezTo>
                  <a:cubicBezTo>
                    <a:pt x="989" y="410"/>
                    <a:pt x="926" y="469"/>
                    <a:pt x="918" y="481"/>
                  </a:cubicBezTo>
                  <a:cubicBezTo>
                    <a:pt x="910" y="493"/>
                    <a:pt x="948" y="449"/>
                    <a:pt x="956" y="441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29" name="Freeform 53" descr="Дуб"/>
            <p:cNvSpPr>
              <a:spLocks/>
            </p:cNvSpPr>
            <p:nvPr/>
          </p:nvSpPr>
          <p:spPr bwMode="auto">
            <a:xfrm flipV="1">
              <a:off x="2208" y="2880"/>
              <a:ext cx="514" cy="144"/>
            </a:xfrm>
            <a:custGeom>
              <a:avLst/>
              <a:gdLst>
                <a:gd name="T0" fmla="*/ 3 w 1352"/>
                <a:gd name="T1" fmla="*/ 26 h 331"/>
                <a:gd name="T2" fmla="*/ 21 w 1352"/>
                <a:gd name="T3" fmla="*/ 14 h 331"/>
                <a:gd name="T4" fmla="*/ 116 w 1352"/>
                <a:gd name="T5" fmla="*/ 2 h 331"/>
                <a:gd name="T6" fmla="*/ 186 w 1352"/>
                <a:gd name="T7" fmla="*/ 26 h 331"/>
                <a:gd name="T8" fmla="*/ 176 w 1352"/>
                <a:gd name="T9" fmla="*/ 57 h 331"/>
                <a:gd name="T10" fmla="*/ 130 w 1352"/>
                <a:gd name="T11" fmla="*/ 44 h 331"/>
                <a:gd name="T12" fmla="*/ 77 w 1352"/>
                <a:gd name="T13" fmla="*/ 44 h 331"/>
                <a:gd name="T14" fmla="*/ 12 w 1352"/>
                <a:gd name="T15" fmla="*/ 60 h 331"/>
                <a:gd name="T16" fmla="*/ 3 w 1352"/>
                <a:gd name="T17" fmla="*/ 26 h 3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52"/>
                <a:gd name="T28" fmla="*/ 0 h 331"/>
                <a:gd name="T29" fmla="*/ 1352 w 1352"/>
                <a:gd name="T30" fmla="*/ 331 h 3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52" h="331">
                  <a:moveTo>
                    <a:pt x="19" y="139"/>
                  </a:moveTo>
                  <a:cubicBezTo>
                    <a:pt x="30" y="99"/>
                    <a:pt x="16" y="96"/>
                    <a:pt x="147" y="75"/>
                  </a:cubicBezTo>
                  <a:cubicBezTo>
                    <a:pt x="278" y="54"/>
                    <a:pt x="614" y="0"/>
                    <a:pt x="803" y="11"/>
                  </a:cubicBezTo>
                  <a:cubicBezTo>
                    <a:pt x="992" y="22"/>
                    <a:pt x="1214" y="91"/>
                    <a:pt x="1283" y="139"/>
                  </a:cubicBezTo>
                  <a:cubicBezTo>
                    <a:pt x="1352" y="187"/>
                    <a:pt x="1283" y="283"/>
                    <a:pt x="1219" y="299"/>
                  </a:cubicBezTo>
                  <a:cubicBezTo>
                    <a:pt x="1155" y="315"/>
                    <a:pt x="1014" y="246"/>
                    <a:pt x="899" y="235"/>
                  </a:cubicBezTo>
                  <a:cubicBezTo>
                    <a:pt x="784" y="224"/>
                    <a:pt x="667" y="222"/>
                    <a:pt x="531" y="235"/>
                  </a:cubicBezTo>
                  <a:cubicBezTo>
                    <a:pt x="395" y="248"/>
                    <a:pt x="166" y="331"/>
                    <a:pt x="83" y="315"/>
                  </a:cubicBezTo>
                  <a:cubicBezTo>
                    <a:pt x="0" y="299"/>
                    <a:pt x="8" y="179"/>
                    <a:pt x="19" y="139"/>
                  </a:cubicBezTo>
                  <a:close/>
                </a:path>
              </a:pathLst>
            </a:custGeom>
            <a:blipFill dpi="0" rotWithShape="1">
              <a:blip r:embed="rId3" cstate="print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0" name="Freeform 54"/>
            <p:cNvSpPr>
              <a:spLocks/>
            </p:cNvSpPr>
            <p:nvPr/>
          </p:nvSpPr>
          <p:spPr bwMode="auto">
            <a:xfrm>
              <a:off x="2832" y="2448"/>
              <a:ext cx="59" cy="42"/>
            </a:xfrm>
            <a:custGeom>
              <a:avLst/>
              <a:gdLst>
                <a:gd name="T0" fmla="*/ 0 w 117"/>
                <a:gd name="T1" fmla="*/ 6 h 99"/>
                <a:gd name="T2" fmla="*/ 12 w 117"/>
                <a:gd name="T3" fmla="*/ 0 h 99"/>
                <a:gd name="T4" fmla="*/ 28 w 117"/>
                <a:gd name="T5" fmla="*/ 9 h 99"/>
                <a:gd name="T6" fmla="*/ 20 w 117"/>
                <a:gd name="T7" fmla="*/ 18 h 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7"/>
                <a:gd name="T13" fmla="*/ 0 h 99"/>
                <a:gd name="T14" fmla="*/ 117 w 117"/>
                <a:gd name="T15" fmla="*/ 99 h 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7" h="99">
                  <a:moveTo>
                    <a:pt x="0" y="35"/>
                  </a:moveTo>
                  <a:cubicBezTo>
                    <a:pt x="14" y="17"/>
                    <a:pt x="29" y="0"/>
                    <a:pt x="48" y="3"/>
                  </a:cubicBezTo>
                  <a:cubicBezTo>
                    <a:pt x="67" y="6"/>
                    <a:pt x="107" y="35"/>
                    <a:pt x="112" y="51"/>
                  </a:cubicBezTo>
                  <a:cubicBezTo>
                    <a:pt x="117" y="67"/>
                    <a:pt x="98" y="83"/>
                    <a:pt x="80" y="99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1" name="Freeform 55"/>
            <p:cNvSpPr>
              <a:spLocks/>
            </p:cNvSpPr>
            <p:nvPr/>
          </p:nvSpPr>
          <p:spPr bwMode="auto">
            <a:xfrm rot="-4708713">
              <a:off x="2014" y="2439"/>
              <a:ext cx="50" cy="50"/>
            </a:xfrm>
            <a:custGeom>
              <a:avLst/>
              <a:gdLst>
                <a:gd name="T0" fmla="*/ 0 w 117"/>
                <a:gd name="T1" fmla="*/ 9 h 99"/>
                <a:gd name="T2" fmla="*/ 9 w 117"/>
                <a:gd name="T3" fmla="*/ 1 h 99"/>
                <a:gd name="T4" fmla="*/ 21 w 117"/>
                <a:gd name="T5" fmla="*/ 13 h 99"/>
                <a:gd name="T6" fmla="*/ 15 w 117"/>
                <a:gd name="T7" fmla="*/ 25 h 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7"/>
                <a:gd name="T13" fmla="*/ 0 h 99"/>
                <a:gd name="T14" fmla="*/ 117 w 117"/>
                <a:gd name="T15" fmla="*/ 99 h 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7" h="99">
                  <a:moveTo>
                    <a:pt x="0" y="35"/>
                  </a:moveTo>
                  <a:cubicBezTo>
                    <a:pt x="14" y="17"/>
                    <a:pt x="29" y="0"/>
                    <a:pt x="48" y="3"/>
                  </a:cubicBezTo>
                  <a:cubicBezTo>
                    <a:pt x="67" y="6"/>
                    <a:pt x="107" y="35"/>
                    <a:pt x="112" y="51"/>
                  </a:cubicBezTo>
                  <a:cubicBezTo>
                    <a:pt x="117" y="67"/>
                    <a:pt x="98" y="83"/>
                    <a:pt x="80" y="99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9992" name="WordArt 56"/>
          <p:cNvSpPr>
            <a:spLocks noChangeArrowheads="1" noChangeShapeType="1" noTextEdit="1"/>
          </p:cNvSpPr>
          <p:nvPr/>
        </p:nvSpPr>
        <p:spPr bwMode="auto">
          <a:xfrm>
            <a:off x="3394075" y="5373688"/>
            <a:ext cx="3816350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i="1" kern="10">
                <a:ln w="19050">
                  <a:solidFill>
                    <a:srgbClr val="FFCC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в 5 раз &gt; чем</a:t>
            </a:r>
          </a:p>
        </p:txBody>
      </p:sp>
      <p:sp>
        <p:nvSpPr>
          <p:cNvPr id="39993" name="AutoShape 57"/>
          <p:cNvSpPr>
            <a:spLocks noChangeArrowheads="1"/>
          </p:cNvSpPr>
          <p:nvPr/>
        </p:nvSpPr>
        <p:spPr bwMode="auto">
          <a:xfrm rot="-2065673">
            <a:off x="7416800" y="5213350"/>
            <a:ext cx="1727200" cy="733425"/>
          </a:xfrm>
          <a:prstGeom prst="curvedUpArrow">
            <a:avLst>
              <a:gd name="adj1" fmla="val 47100"/>
              <a:gd name="adj2" fmla="val 94199"/>
              <a:gd name="adj3" fmla="val 33333"/>
            </a:avLst>
          </a:prstGeom>
          <a:solidFill>
            <a:srgbClr val="FFCC0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4" name="AutoShape 5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235825" y="6165850"/>
            <a:ext cx="1657350" cy="431800"/>
          </a:xfrm>
          <a:prstGeom prst="actionButtonBlank">
            <a:avLst/>
          </a:prstGeom>
          <a:gradFill rotWithShape="1">
            <a:gsLst>
              <a:gs pos="0">
                <a:srgbClr val="FF9900"/>
              </a:gs>
              <a:gs pos="50000">
                <a:srgbClr val="FFFFFF"/>
              </a:gs>
              <a:gs pos="100000">
                <a:srgbClr val="FF99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/>
              <a:t>Решение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9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9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9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20"/>
                            </p:stCondLst>
                            <p:childTnLst>
                              <p:par>
                                <p:cTn id="1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99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99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99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99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99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99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12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9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9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9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 animBg="1"/>
      <p:bldP spid="39992" grpId="0" animBg="1"/>
      <p:bldP spid="3999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468313" y="260350"/>
            <a:ext cx="1038225" cy="1174750"/>
            <a:chOff x="1968" y="2304"/>
            <a:chExt cx="969" cy="1058"/>
          </a:xfrm>
        </p:grpSpPr>
        <p:sp>
          <p:nvSpPr>
            <p:cNvPr id="14403" name="Oval 46"/>
            <p:cNvSpPr>
              <a:spLocks noChangeArrowheads="1"/>
            </p:cNvSpPr>
            <p:nvPr/>
          </p:nvSpPr>
          <p:spPr bwMode="auto">
            <a:xfrm>
              <a:off x="2160" y="3216"/>
              <a:ext cx="624" cy="14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8959" name="Freeform 47"/>
            <p:cNvSpPr>
              <a:spLocks/>
            </p:cNvSpPr>
            <p:nvPr/>
          </p:nvSpPr>
          <p:spPr bwMode="auto">
            <a:xfrm>
              <a:off x="2015" y="2400"/>
              <a:ext cx="865" cy="9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4" y="886"/>
                </a:cxn>
                <a:cxn ang="0">
                  <a:pos x="158" y="906"/>
                </a:cxn>
                <a:cxn ang="0">
                  <a:pos x="214" y="934"/>
                </a:cxn>
                <a:cxn ang="0">
                  <a:pos x="286" y="946"/>
                </a:cxn>
                <a:cxn ang="0">
                  <a:pos x="390" y="962"/>
                </a:cxn>
                <a:cxn ang="0">
                  <a:pos x="482" y="958"/>
                </a:cxn>
                <a:cxn ang="0">
                  <a:pos x="550" y="954"/>
                </a:cxn>
                <a:cxn ang="0">
                  <a:pos x="602" y="950"/>
                </a:cxn>
                <a:cxn ang="0">
                  <a:pos x="654" y="942"/>
                </a:cxn>
                <a:cxn ang="0">
                  <a:pos x="706" y="930"/>
                </a:cxn>
                <a:cxn ang="0">
                  <a:pos x="738" y="918"/>
                </a:cxn>
                <a:cxn ang="0">
                  <a:pos x="762" y="898"/>
                </a:cxn>
                <a:cxn ang="0">
                  <a:pos x="762" y="878"/>
                </a:cxn>
                <a:cxn ang="0">
                  <a:pos x="864" y="0"/>
                </a:cxn>
              </a:cxnLst>
              <a:rect l="0" t="0" r="r" b="b"/>
              <a:pathLst>
                <a:path w="864" h="962">
                  <a:moveTo>
                    <a:pt x="0" y="0"/>
                  </a:moveTo>
                  <a:lnTo>
                    <a:pt x="154" y="886"/>
                  </a:lnTo>
                  <a:lnTo>
                    <a:pt x="158" y="906"/>
                  </a:lnTo>
                  <a:lnTo>
                    <a:pt x="214" y="934"/>
                  </a:lnTo>
                  <a:lnTo>
                    <a:pt x="286" y="946"/>
                  </a:lnTo>
                  <a:lnTo>
                    <a:pt x="390" y="962"/>
                  </a:lnTo>
                  <a:lnTo>
                    <a:pt x="482" y="958"/>
                  </a:lnTo>
                  <a:lnTo>
                    <a:pt x="550" y="954"/>
                  </a:lnTo>
                  <a:lnTo>
                    <a:pt x="602" y="950"/>
                  </a:lnTo>
                  <a:lnTo>
                    <a:pt x="654" y="942"/>
                  </a:lnTo>
                  <a:lnTo>
                    <a:pt x="706" y="930"/>
                  </a:lnTo>
                  <a:lnTo>
                    <a:pt x="738" y="918"/>
                  </a:lnTo>
                  <a:lnTo>
                    <a:pt x="762" y="898"/>
                  </a:lnTo>
                  <a:lnTo>
                    <a:pt x="762" y="878"/>
                  </a:lnTo>
                  <a:lnTo>
                    <a:pt x="864" y="0"/>
                  </a:lnTo>
                </a:path>
              </a:pathLst>
            </a:custGeom>
            <a:gradFill rotWithShape="1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405" name="Oval 48"/>
            <p:cNvSpPr>
              <a:spLocks noChangeArrowheads="1"/>
            </p:cNvSpPr>
            <p:nvPr/>
          </p:nvSpPr>
          <p:spPr bwMode="auto">
            <a:xfrm>
              <a:off x="2016" y="2304"/>
              <a:ext cx="864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06" name="Freeform 49"/>
            <p:cNvSpPr>
              <a:spLocks/>
            </p:cNvSpPr>
            <p:nvPr/>
          </p:nvSpPr>
          <p:spPr bwMode="auto">
            <a:xfrm flipV="1">
              <a:off x="1968" y="2448"/>
              <a:ext cx="969" cy="500"/>
            </a:xfrm>
            <a:custGeom>
              <a:avLst/>
              <a:gdLst>
                <a:gd name="T0" fmla="*/ 43 w 1017"/>
                <a:gd name="T1" fmla="*/ 427 h 500"/>
                <a:gd name="T2" fmla="*/ 77 w 1017"/>
                <a:gd name="T3" fmla="*/ 481 h 500"/>
                <a:gd name="T4" fmla="*/ 7 w 1017"/>
                <a:gd name="T5" fmla="*/ 311 h 500"/>
                <a:gd name="T6" fmla="*/ 39 w 1017"/>
                <a:gd name="T7" fmla="*/ 167 h 500"/>
                <a:gd name="T8" fmla="*/ 143 w 1017"/>
                <a:gd name="T9" fmla="*/ 53 h 500"/>
                <a:gd name="T10" fmla="*/ 372 w 1017"/>
                <a:gd name="T11" fmla="*/ 5 h 500"/>
                <a:gd name="T12" fmla="*/ 703 w 1017"/>
                <a:gd name="T13" fmla="*/ 23 h 500"/>
                <a:gd name="T14" fmla="*/ 861 w 1017"/>
                <a:gd name="T15" fmla="*/ 131 h 500"/>
                <a:gd name="T16" fmla="*/ 911 w 1017"/>
                <a:gd name="T17" fmla="*/ 245 h 500"/>
                <a:gd name="T18" fmla="*/ 911 w 1017"/>
                <a:gd name="T19" fmla="*/ 371 h 500"/>
                <a:gd name="T20" fmla="*/ 834 w 1017"/>
                <a:gd name="T21" fmla="*/ 481 h 500"/>
                <a:gd name="T22" fmla="*/ 868 w 1017"/>
                <a:gd name="T23" fmla="*/ 441 h 5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17"/>
                <a:gd name="T37" fmla="*/ 0 h 500"/>
                <a:gd name="T38" fmla="*/ 1017 w 1017"/>
                <a:gd name="T39" fmla="*/ 500 h 5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17" h="500">
                  <a:moveTo>
                    <a:pt x="47" y="427"/>
                  </a:moveTo>
                  <a:cubicBezTo>
                    <a:pt x="53" y="436"/>
                    <a:pt x="92" y="500"/>
                    <a:pt x="85" y="481"/>
                  </a:cubicBezTo>
                  <a:cubicBezTo>
                    <a:pt x="78" y="462"/>
                    <a:pt x="14" y="363"/>
                    <a:pt x="7" y="311"/>
                  </a:cubicBezTo>
                  <a:cubicBezTo>
                    <a:pt x="0" y="259"/>
                    <a:pt x="18" y="210"/>
                    <a:pt x="43" y="167"/>
                  </a:cubicBezTo>
                  <a:cubicBezTo>
                    <a:pt x="68" y="124"/>
                    <a:pt x="96" y="80"/>
                    <a:pt x="157" y="53"/>
                  </a:cubicBezTo>
                  <a:cubicBezTo>
                    <a:pt x="218" y="26"/>
                    <a:pt x="306" y="10"/>
                    <a:pt x="409" y="5"/>
                  </a:cubicBezTo>
                  <a:cubicBezTo>
                    <a:pt x="512" y="0"/>
                    <a:pt x="685" y="2"/>
                    <a:pt x="775" y="23"/>
                  </a:cubicBezTo>
                  <a:cubicBezTo>
                    <a:pt x="865" y="44"/>
                    <a:pt x="911" y="94"/>
                    <a:pt x="949" y="131"/>
                  </a:cubicBezTo>
                  <a:cubicBezTo>
                    <a:pt x="987" y="168"/>
                    <a:pt x="994" y="205"/>
                    <a:pt x="1003" y="245"/>
                  </a:cubicBezTo>
                  <a:cubicBezTo>
                    <a:pt x="1012" y="285"/>
                    <a:pt x="1017" y="332"/>
                    <a:pt x="1003" y="371"/>
                  </a:cubicBezTo>
                  <a:cubicBezTo>
                    <a:pt x="989" y="410"/>
                    <a:pt x="926" y="469"/>
                    <a:pt x="918" y="481"/>
                  </a:cubicBezTo>
                  <a:cubicBezTo>
                    <a:pt x="910" y="493"/>
                    <a:pt x="948" y="449"/>
                    <a:pt x="956" y="441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07" name="Freeform 50" descr="Дуб"/>
            <p:cNvSpPr>
              <a:spLocks/>
            </p:cNvSpPr>
            <p:nvPr/>
          </p:nvSpPr>
          <p:spPr bwMode="auto">
            <a:xfrm flipV="1">
              <a:off x="2208" y="2880"/>
              <a:ext cx="514" cy="144"/>
            </a:xfrm>
            <a:custGeom>
              <a:avLst/>
              <a:gdLst>
                <a:gd name="T0" fmla="*/ 3 w 1352"/>
                <a:gd name="T1" fmla="*/ 26 h 331"/>
                <a:gd name="T2" fmla="*/ 21 w 1352"/>
                <a:gd name="T3" fmla="*/ 14 h 331"/>
                <a:gd name="T4" fmla="*/ 116 w 1352"/>
                <a:gd name="T5" fmla="*/ 2 h 331"/>
                <a:gd name="T6" fmla="*/ 186 w 1352"/>
                <a:gd name="T7" fmla="*/ 26 h 331"/>
                <a:gd name="T8" fmla="*/ 176 w 1352"/>
                <a:gd name="T9" fmla="*/ 57 h 331"/>
                <a:gd name="T10" fmla="*/ 130 w 1352"/>
                <a:gd name="T11" fmla="*/ 44 h 331"/>
                <a:gd name="T12" fmla="*/ 77 w 1352"/>
                <a:gd name="T13" fmla="*/ 44 h 331"/>
                <a:gd name="T14" fmla="*/ 12 w 1352"/>
                <a:gd name="T15" fmla="*/ 60 h 331"/>
                <a:gd name="T16" fmla="*/ 3 w 1352"/>
                <a:gd name="T17" fmla="*/ 26 h 3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52"/>
                <a:gd name="T28" fmla="*/ 0 h 331"/>
                <a:gd name="T29" fmla="*/ 1352 w 1352"/>
                <a:gd name="T30" fmla="*/ 331 h 3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52" h="331">
                  <a:moveTo>
                    <a:pt x="19" y="139"/>
                  </a:moveTo>
                  <a:cubicBezTo>
                    <a:pt x="30" y="99"/>
                    <a:pt x="16" y="96"/>
                    <a:pt x="147" y="75"/>
                  </a:cubicBezTo>
                  <a:cubicBezTo>
                    <a:pt x="278" y="54"/>
                    <a:pt x="614" y="0"/>
                    <a:pt x="803" y="11"/>
                  </a:cubicBezTo>
                  <a:cubicBezTo>
                    <a:pt x="992" y="22"/>
                    <a:pt x="1214" y="91"/>
                    <a:pt x="1283" y="139"/>
                  </a:cubicBezTo>
                  <a:cubicBezTo>
                    <a:pt x="1352" y="187"/>
                    <a:pt x="1283" y="283"/>
                    <a:pt x="1219" y="299"/>
                  </a:cubicBezTo>
                  <a:cubicBezTo>
                    <a:pt x="1155" y="315"/>
                    <a:pt x="1014" y="246"/>
                    <a:pt x="899" y="235"/>
                  </a:cubicBezTo>
                  <a:cubicBezTo>
                    <a:pt x="784" y="224"/>
                    <a:pt x="667" y="222"/>
                    <a:pt x="531" y="235"/>
                  </a:cubicBezTo>
                  <a:cubicBezTo>
                    <a:pt x="395" y="248"/>
                    <a:pt x="166" y="331"/>
                    <a:pt x="83" y="315"/>
                  </a:cubicBezTo>
                  <a:cubicBezTo>
                    <a:pt x="0" y="299"/>
                    <a:pt x="8" y="179"/>
                    <a:pt x="19" y="139"/>
                  </a:cubicBezTo>
                  <a:close/>
                </a:path>
              </a:pathLst>
            </a:custGeom>
            <a:blipFill dpi="0" rotWithShape="1">
              <a:blip r:embed="rId2" cstate="print"/>
              <a:srcRect/>
              <a:tile tx="0" ty="0" sx="100000" sy="100000" flip="none" algn="tl"/>
            </a:blip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08" name="Freeform 51"/>
            <p:cNvSpPr>
              <a:spLocks/>
            </p:cNvSpPr>
            <p:nvPr/>
          </p:nvSpPr>
          <p:spPr bwMode="auto">
            <a:xfrm>
              <a:off x="2832" y="2448"/>
              <a:ext cx="59" cy="42"/>
            </a:xfrm>
            <a:custGeom>
              <a:avLst/>
              <a:gdLst>
                <a:gd name="T0" fmla="*/ 0 w 117"/>
                <a:gd name="T1" fmla="*/ 6 h 99"/>
                <a:gd name="T2" fmla="*/ 12 w 117"/>
                <a:gd name="T3" fmla="*/ 0 h 99"/>
                <a:gd name="T4" fmla="*/ 28 w 117"/>
                <a:gd name="T5" fmla="*/ 9 h 99"/>
                <a:gd name="T6" fmla="*/ 20 w 117"/>
                <a:gd name="T7" fmla="*/ 18 h 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7"/>
                <a:gd name="T13" fmla="*/ 0 h 99"/>
                <a:gd name="T14" fmla="*/ 117 w 117"/>
                <a:gd name="T15" fmla="*/ 99 h 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7" h="99">
                  <a:moveTo>
                    <a:pt x="0" y="35"/>
                  </a:moveTo>
                  <a:cubicBezTo>
                    <a:pt x="14" y="17"/>
                    <a:pt x="29" y="0"/>
                    <a:pt x="48" y="3"/>
                  </a:cubicBezTo>
                  <a:cubicBezTo>
                    <a:pt x="67" y="6"/>
                    <a:pt x="107" y="35"/>
                    <a:pt x="112" y="51"/>
                  </a:cubicBezTo>
                  <a:cubicBezTo>
                    <a:pt x="117" y="67"/>
                    <a:pt x="98" y="83"/>
                    <a:pt x="80" y="99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09" name="Freeform 52"/>
            <p:cNvSpPr>
              <a:spLocks/>
            </p:cNvSpPr>
            <p:nvPr/>
          </p:nvSpPr>
          <p:spPr bwMode="auto">
            <a:xfrm rot="-4708713">
              <a:off x="2014" y="2439"/>
              <a:ext cx="50" cy="50"/>
            </a:xfrm>
            <a:custGeom>
              <a:avLst/>
              <a:gdLst>
                <a:gd name="T0" fmla="*/ 0 w 117"/>
                <a:gd name="T1" fmla="*/ 9 h 99"/>
                <a:gd name="T2" fmla="*/ 9 w 117"/>
                <a:gd name="T3" fmla="*/ 1 h 99"/>
                <a:gd name="T4" fmla="*/ 21 w 117"/>
                <a:gd name="T5" fmla="*/ 13 h 99"/>
                <a:gd name="T6" fmla="*/ 15 w 117"/>
                <a:gd name="T7" fmla="*/ 25 h 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7"/>
                <a:gd name="T13" fmla="*/ 0 h 99"/>
                <a:gd name="T14" fmla="*/ 117 w 117"/>
                <a:gd name="T15" fmla="*/ 99 h 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7" h="99">
                  <a:moveTo>
                    <a:pt x="0" y="35"/>
                  </a:moveTo>
                  <a:cubicBezTo>
                    <a:pt x="14" y="17"/>
                    <a:pt x="29" y="0"/>
                    <a:pt x="48" y="3"/>
                  </a:cubicBezTo>
                  <a:cubicBezTo>
                    <a:pt x="67" y="6"/>
                    <a:pt x="107" y="35"/>
                    <a:pt x="112" y="51"/>
                  </a:cubicBezTo>
                  <a:cubicBezTo>
                    <a:pt x="117" y="67"/>
                    <a:pt x="98" y="83"/>
                    <a:pt x="80" y="99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38965" name="Picture 53" descr="Рисунок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8263" y="2708275"/>
            <a:ext cx="2725737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66" name="WordArt 54"/>
          <p:cNvSpPr>
            <a:spLocks noChangeArrowheads="1" noChangeShapeType="1" noTextEdit="1"/>
          </p:cNvSpPr>
          <p:nvPr/>
        </p:nvSpPr>
        <p:spPr bwMode="auto">
          <a:xfrm>
            <a:off x="1619250" y="476250"/>
            <a:ext cx="1512888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- 8 л</a:t>
            </a:r>
          </a:p>
        </p:txBody>
      </p:sp>
      <p:grpSp>
        <p:nvGrpSpPr>
          <p:cNvPr id="3" name="Group 63"/>
          <p:cNvGrpSpPr>
            <a:grpSpLocks/>
          </p:cNvGrpSpPr>
          <p:nvPr/>
        </p:nvGrpSpPr>
        <p:grpSpPr bwMode="auto">
          <a:xfrm>
            <a:off x="0" y="1411288"/>
            <a:ext cx="2262188" cy="1535112"/>
            <a:chOff x="113" y="1071"/>
            <a:chExt cx="1425" cy="967"/>
          </a:xfrm>
        </p:grpSpPr>
        <p:grpSp>
          <p:nvGrpSpPr>
            <p:cNvPr id="14371" name="Group 4"/>
            <p:cNvGrpSpPr>
              <a:grpSpLocks/>
            </p:cNvGrpSpPr>
            <p:nvPr/>
          </p:nvGrpSpPr>
          <p:grpSpPr bwMode="auto">
            <a:xfrm>
              <a:off x="158" y="1117"/>
              <a:ext cx="654" cy="740"/>
              <a:chOff x="1968" y="2304"/>
              <a:chExt cx="969" cy="1058"/>
            </a:xfrm>
          </p:grpSpPr>
          <p:sp>
            <p:nvSpPr>
              <p:cNvPr id="14396" name="Oval 5"/>
              <p:cNvSpPr>
                <a:spLocks noChangeArrowheads="1"/>
              </p:cNvSpPr>
              <p:nvPr/>
            </p:nvSpPr>
            <p:spPr bwMode="auto">
              <a:xfrm>
                <a:off x="2160" y="3216"/>
                <a:ext cx="624" cy="144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8918" name="Freeform 6"/>
              <p:cNvSpPr>
                <a:spLocks/>
              </p:cNvSpPr>
              <p:nvPr/>
            </p:nvSpPr>
            <p:spPr bwMode="auto">
              <a:xfrm>
                <a:off x="2015" y="2400"/>
                <a:ext cx="865" cy="9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4" y="886"/>
                  </a:cxn>
                  <a:cxn ang="0">
                    <a:pos x="158" y="906"/>
                  </a:cxn>
                  <a:cxn ang="0">
                    <a:pos x="214" y="934"/>
                  </a:cxn>
                  <a:cxn ang="0">
                    <a:pos x="286" y="946"/>
                  </a:cxn>
                  <a:cxn ang="0">
                    <a:pos x="390" y="962"/>
                  </a:cxn>
                  <a:cxn ang="0">
                    <a:pos x="482" y="958"/>
                  </a:cxn>
                  <a:cxn ang="0">
                    <a:pos x="550" y="954"/>
                  </a:cxn>
                  <a:cxn ang="0">
                    <a:pos x="602" y="950"/>
                  </a:cxn>
                  <a:cxn ang="0">
                    <a:pos x="654" y="942"/>
                  </a:cxn>
                  <a:cxn ang="0">
                    <a:pos x="706" y="930"/>
                  </a:cxn>
                  <a:cxn ang="0">
                    <a:pos x="738" y="918"/>
                  </a:cxn>
                  <a:cxn ang="0">
                    <a:pos x="762" y="898"/>
                  </a:cxn>
                  <a:cxn ang="0">
                    <a:pos x="762" y="878"/>
                  </a:cxn>
                  <a:cxn ang="0">
                    <a:pos x="864" y="0"/>
                  </a:cxn>
                </a:cxnLst>
                <a:rect l="0" t="0" r="r" b="b"/>
                <a:pathLst>
                  <a:path w="864" h="962">
                    <a:moveTo>
                      <a:pt x="0" y="0"/>
                    </a:moveTo>
                    <a:lnTo>
                      <a:pt x="154" y="886"/>
                    </a:lnTo>
                    <a:lnTo>
                      <a:pt x="158" y="906"/>
                    </a:lnTo>
                    <a:lnTo>
                      <a:pt x="214" y="934"/>
                    </a:lnTo>
                    <a:lnTo>
                      <a:pt x="286" y="946"/>
                    </a:lnTo>
                    <a:lnTo>
                      <a:pt x="390" y="962"/>
                    </a:lnTo>
                    <a:lnTo>
                      <a:pt x="482" y="958"/>
                    </a:lnTo>
                    <a:lnTo>
                      <a:pt x="550" y="954"/>
                    </a:lnTo>
                    <a:lnTo>
                      <a:pt x="602" y="950"/>
                    </a:lnTo>
                    <a:lnTo>
                      <a:pt x="654" y="942"/>
                    </a:lnTo>
                    <a:lnTo>
                      <a:pt x="706" y="930"/>
                    </a:lnTo>
                    <a:lnTo>
                      <a:pt x="738" y="918"/>
                    </a:lnTo>
                    <a:lnTo>
                      <a:pt x="762" y="898"/>
                    </a:lnTo>
                    <a:lnTo>
                      <a:pt x="762" y="878"/>
                    </a:lnTo>
                    <a:lnTo>
                      <a:pt x="864" y="0"/>
                    </a:ln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98" name="Oval 7"/>
              <p:cNvSpPr>
                <a:spLocks noChangeArrowheads="1"/>
              </p:cNvSpPr>
              <p:nvPr/>
            </p:nvSpPr>
            <p:spPr bwMode="auto">
              <a:xfrm>
                <a:off x="2016" y="2304"/>
                <a:ext cx="864" cy="19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399" name="Freeform 8"/>
              <p:cNvSpPr>
                <a:spLocks/>
              </p:cNvSpPr>
              <p:nvPr/>
            </p:nvSpPr>
            <p:spPr bwMode="auto">
              <a:xfrm flipV="1">
                <a:off x="1968" y="2448"/>
                <a:ext cx="969" cy="500"/>
              </a:xfrm>
              <a:custGeom>
                <a:avLst/>
                <a:gdLst>
                  <a:gd name="T0" fmla="*/ 43 w 1017"/>
                  <a:gd name="T1" fmla="*/ 427 h 500"/>
                  <a:gd name="T2" fmla="*/ 77 w 1017"/>
                  <a:gd name="T3" fmla="*/ 481 h 500"/>
                  <a:gd name="T4" fmla="*/ 7 w 1017"/>
                  <a:gd name="T5" fmla="*/ 311 h 500"/>
                  <a:gd name="T6" fmla="*/ 39 w 1017"/>
                  <a:gd name="T7" fmla="*/ 167 h 500"/>
                  <a:gd name="T8" fmla="*/ 143 w 1017"/>
                  <a:gd name="T9" fmla="*/ 53 h 500"/>
                  <a:gd name="T10" fmla="*/ 372 w 1017"/>
                  <a:gd name="T11" fmla="*/ 5 h 500"/>
                  <a:gd name="T12" fmla="*/ 703 w 1017"/>
                  <a:gd name="T13" fmla="*/ 23 h 500"/>
                  <a:gd name="T14" fmla="*/ 861 w 1017"/>
                  <a:gd name="T15" fmla="*/ 131 h 500"/>
                  <a:gd name="T16" fmla="*/ 911 w 1017"/>
                  <a:gd name="T17" fmla="*/ 245 h 500"/>
                  <a:gd name="T18" fmla="*/ 911 w 1017"/>
                  <a:gd name="T19" fmla="*/ 371 h 500"/>
                  <a:gd name="T20" fmla="*/ 834 w 1017"/>
                  <a:gd name="T21" fmla="*/ 481 h 500"/>
                  <a:gd name="T22" fmla="*/ 868 w 1017"/>
                  <a:gd name="T23" fmla="*/ 441 h 50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17"/>
                  <a:gd name="T37" fmla="*/ 0 h 500"/>
                  <a:gd name="T38" fmla="*/ 1017 w 1017"/>
                  <a:gd name="T39" fmla="*/ 500 h 50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17" h="500">
                    <a:moveTo>
                      <a:pt x="47" y="427"/>
                    </a:moveTo>
                    <a:cubicBezTo>
                      <a:pt x="53" y="436"/>
                      <a:pt x="92" y="500"/>
                      <a:pt x="85" y="481"/>
                    </a:cubicBezTo>
                    <a:cubicBezTo>
                      <a:pt x="78" y="462"/>
                      <a:pt x="14" y="363"/>
                      <a:pt x="7" y="311"/>
                    </a:cubicBezTo>
                    <a:cubicBezTo>
                      <a:pt x="0" y="259"/>
                      <a:pt x="18" y="210"/>
                      <a:pt x="43" y="167"/>
                    </a:cubicBezTo>
                    <a:cubicBezTo>
                      <a:pt x="68" y="124"/>
                      <a:pt x="96" y="80"/>
                      <a:pt x="157" y="53"/>
                    </a:cubicBezTo>
                    <a:cubicBezTo>
                      <a:pt x="218" y="26"/>
                      <a:pt x="306" y="10"/>
                      <a:pt x="409" y="5"/>
                    </a:cubicBezTo>
                    <a:cubicBezTo>
                      <a:pt x="512" y="0"/>
                      <a:pt x="685" y="2"/>
                      <a:pt x="775" y="23"/>
                    </a:cubicBezTo>
                    <a:cubicBezTo>
                      <a:pt x="865" y="44"/>
                      <a:pt x="911" y="94"/>
                      <a:pt x="949" y="131"/>
                    </a:cubicBezTo>
                    <a:cubicBezTo>
                      <a:pt x="987" y="168"/>
                      <a:pt x="994" y="205"/>
                      <a:pt x="1003" y="245"/>
                    </a:cubicBezTo>
                    <a:cubicBezTo>
                      <a:pt x="1012" y="285"/>
                      <a:pt x="1017" y="332"/>
                      <a:pt x="1003" y="371"/>
                    </a:cubicBezTo>
                    <a:cubicBezTo>
                      <a:pt x="989" y="410"/>
                      <a:pt x="926" y="469"/>
                      <a:pt x="918" y="481"/>
                    </a:cubicBezTo>
                    <a:cubicBezTo>
                      <a:pt x="910" y="493"/>
                      <a:pt x="948" y="449"/>
                      <a:pt x="956" y="441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00" name="Freeform 9" descr="Дуб"/>
              <p:cNvSpPr>
                <a:spLocks/>
              </p:cNvSpPr>
              <p:nvPr/>
            </p:nvSpPr>
            <p:spPr bwMode="auto">
              <a:xfrm flipV="1">
                <a:off x="2208" y="2880"/>
                <a:ext cx="514" cy="144"/>
              </a:xfrm>
              <a:custGeom>
                <a:avLst/>
                <a:gdLst>
                  <a:gd name="T0" fmla="*/ 3 w 1352"/>
                  <a:gd name="T1" fmla="*/ 26 h 331"/>
                  <a:gd name="T2" fmla="*/ 21 w 1352"/>
                  <a:gd name="T3" fmla="*/ 14 h 331"/>
                  <a:gd name="T4" fmla="*/ 116 w 1352"/>
                  <a:gd name="T5" fmla="*/ 2 h 331"/>
                  <a:gd name="T6" fmla="*/ 186 w 1352"/>
                  <a:gd name="T7" fmla="*/ 26 h 331"/>
                  <a:gd name="T8" fmla="*/ 176 w 1352"/>
                  <a:gd name="T9" fmla="*/ 57 h 331"/>
                  <a:gd name="T10" fmla="*/ 130 w 1352"/>
                  <a:gd name="T11" fmla="*/ 44 h 331"/>
                  <a:gd name="T12" fmla="*/ 77 w 1352"/>
                  <a:gd name="T13" fmla="*/ 44 h 331"/>
                  <a:gd name="T14" fmla="*/ 12 w 1352"/>
                  <a:gd name="T15" fmla="*/ 60 h 331"/>
                  <a:gd name="T16" fmla="*/ 3 w 1352"/>
                  <a:gd name="T17" fmla="*/ 26 h 3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52"/>
                  <a:gd name="T28" fmla="*/ 0 h 331"/>
                  <a:gd name="T29" fmla="*/ 1352 w 1352"/>
                  <a:gd name="T30" fmla="*/ 331 h 33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52" h="331">
                    <a:moveTo>
                      <a:pt x="19" y="139"/>
                    </a:moveTo>
                    <a:cubicBezTo>
                      <a:pt x="30" y="99"/>
                      <a:pt x="16" y="96"/>
                      <a:pt x="147" y="75"/>
                    </a:cubicBezTo>
                    <a:cubicBezTo>
                      <a:pt x="278" y="54"/>
                      <a:pt x="614" y="0"/>
                      <a:pt x="803" y="11"/>
                    </a:cubicBezTo>
                    <a:cubicBezTo>
                      <a:pt x="992" y="22"/>
                      <a:pt x="1214" y="91"/>
                      <a:pt x="1283" y="139"/>
                    </a:cubicBezTo>
                    <a:cubicBezTo>
                      <a:pt x="1352" y="187"/>
                      <a:pt x="1283" y="283"/>
                      <a:pt x="1219" y="299"/>
                    </a:cubicBezTo>
                    <a:cubicBezTo>
                      <a:pt x="1155" y="315"/>
                      <a:pt x="1014" y="246"/>
                      <a:pt x="899" y="235"/>
                    </a:cubicBezTo>
                    <a:cubicBezTo>
                      <a:pt x="784" y="224"/>
                      <a:pt x="667" y="222"/>
                      <a:pt x="531" y="235"/>
                    </a:cubicBezTo>
                    <a:cubicBezTo>
                      <a:pt x="395" y="248"/>
                      <a:pt x="166" y="331"/>
                      <a:pt x="83" y="315"/>
                    </a:cubicBezTo>
                    <a:cubicBezTo>
                      <a:pt x="0" y="299"/>
                      <a:pt x="8" y="179"/>
                      <a:pt x="19" y="139"/>
                    </a:cubicBezTo>
                    <a:close/>
                  </a:path>
                </a:pathLst>
              </a:cu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01" name="Freeform 10"/>
              <p:cNvSpPr>
                <a:spLocks/>
              </p:cNvSpPr>
              <p:nvPr/>
            </p:nvSpPr>
            <p:spPr bwMode="auto">
              <a:xfrm>
                <a:off x="2832" y="2448"/>
                <a:ext cx="59" cy="42"/>
              </a:xfrm>
              <a:custGeom>
                <a:avLst/>
                <a:gdLst>
                  <a:gd name="T0" fmla="*/ 0 w 117"/>
                  <a:gd name="T1" fmla="*/ 6 h 99"/>
                  <a:gd name="T2" fmla="*/ 12 w 117"/>
                  <a:gd name="T3" fmla="*/ 0 h 99"/>
                  <a:gd name="T4" fmla="*/ 28 w 117"/>
                  <a:gd name="T5" fmla="*/ 9 h 99"/>
                  <a:gd name="T6" fmla="*/ 20 w 117"/>
                  <a:gd name="T7" fmla="*/ 18 h 9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7"/>
                  <a:gd name="T13" fmla="*/ 0 h 99"/>
                  <a:gd name="T14" fmla="*/ 117 w 117"/>
                  <a:gd name="T15" fmla="*/ 99 h 9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7" h="99">
                    <a:moveTo>
                      <a:pt x="0" y="35"/>
                    </a:moveTo>
                    <a:cubicBezTo>
                      <a:pt x="14" y="17"/>
                      <a:pt x="29" y="0"/>
                      <a:pt x="48" y="3"/>
                    </a:cubicBezTo>
                    <a:cubicBezTo>
                      <a:pt x="67" y="6"/>
                      <a:pt x="107" y="35"/>
                      <a:pt x="112" y="51"/>
                    </a:cubicBezTo>
                    <a:cubicBezTo>
                      <a:pt x="117" y="67"/>
                      <a:pt x="98" y="83"/>
                      <a:pt x="80" y="99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02" name="Freeform 11"/>
              <p:cNvSpPr>
                <a:spLocks/>
              </p:cNvSpPr>
              <p:nvPr/>
            </p:nvSpPr>
            <p:spPr bwMode="auto">
              <a:xfrm rot="-4708713">
                <a:off x="2014" y="2439"/>
                <a:ext cx="50" cy="50"/>
              </a:xfrm>
              <a:custGeom>
                <a:avLst/>
                <a:gdLst>
                  <a:gd name="T0" fmla="*/ 0 w 117"/>
                  <a:gd name="T1" fmla="*/ 9 h 99"/>
                  <a:gd name="T2" fmla="*/ 9 w 117"/>
                  <a:gd name="T3" fmla="*/ 1 h 99"/>
                  <a:gd name="T4" fmla="*/ 21 w 117"/>
                  <a:gd name="T5" fmla="*/ 13 h 99"/>
                  <a:gd name="T6" fmla="*/ 15 w 117"/>
                  <a:gd name="T7" fmla="*/ 25 h 9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7"/>
                  <a:gd name="T13" fmla="*/ 0 h 99"/>
                  <a:gd name="T14" fmla="*/ 117 w 117"/>
                  <a:gd name="T15" fmla="*/ 99 h 9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7" h="99">
                    <a:moveTo>
                      <a:pt x="0" y="35"/>
                    </a:moveTo>
                    <a:cubicBezTo>
                      <a:pt x="14" y="17"/>
                      <a:pt x="29" y="0"/>
                      <a:pt x="48" y="3"/>
                    </a:cubicBezTo>
                    <a:cubicBezTo>
                      <a:pt x="67" y="6"/>
                      <a:pt x="107" y="35"/>
                      <a:pt x="112" y="51"/>
                    </a:cubicBezTo>
                    <a:cubicBezTo>
                      <a:pt x="117" y="67"/>
                      <a:pt x="98" y="83"/>
                      <a:pt x="80" y="99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4372" name="Group 29"/>
            <p:cNvGrpSpPr>
              <a:grpSpLocks/>
            </p:cNvGrpSpPr>
            <p:nvPr/>
          </p:nvGrpSpPr>
          <p:grpSpPr bwMode="auto">
            <a:xfrm>
              <a:off x="884" y="1071"/>
              <a:ext cx="654" cy="740"/>
              <a:chOff x="1968" y="2304"/>
              <a:chExt cx="969" cy="1058"/>
            </a:xfrm>
          </p:grpSpPr>
          <p:sp>
            <p:nvSpPr>
              <p:cNvPr id="14389" name="Oval 30"/>
              <p:cNvSpPr>
                <a:spLocks noChangeArrowheads="1"/>
              </p:cNvSpPr>
              <p:nvPr/>
            </p:nvSpPr>
            <p:spPr bwMode="auto">
              <a:xfrm>
                <a:off x="2160" y="3216"/>
                <a:ext cx="624" cy="144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8943" name="Freeform 31"/>
              <p:cNvSpPr>
                <a:spLocks/>
              </p:cNvSpPr>
              <p:nvPr/>
            </p:nvSpPr>
            <p:spPr bwMode="auto">
              <a:xfrm>
                <a:off x="2015" y="2400"/>
                <a:ext cx="865" cy="9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4" y="886"/>
                  </a:cxn>
                  <a:cxn ang="0">
                    <a:pos x="158" y="906"/>
                  </a:cxn>
                  <a:cxn ang="0">
                    <a:pos x="214" y="934"/>
                  </a:cxn>
                  <a:cxn ang="0">
                    <a:pos x="286" y="946"/>
                  </a:cxn>
                  <a:cxn ang="0">
                    <a:pos x="390" y="962"/>
                  </a:cxn>
                  <a:cxn ang="0">
                    <a:pos x="482" y="958"/>
                  </a:cxn>
                  <a:cxn ang="0">
                    <a:pos x="550" y="954"/>
                  </a:cxn>
                  <a:cxn ang="0">
                    <a:pos x="602" y="950"/>
                  </a:cxn>
                  <a:cxn ang="0">
                    <a:pos x="654" y="942"/>
                  </a:cxn>
                  <a:cxn ang="0">
                    <a:pos x="706" y="930"/>
                  </a:cxn>
                  <a:cxn ang="0">
                    <a:pos x="738" y="918"/>
                  </a:cxn>
                  <a:cxn ang="0">
                    <a:pos x="762" y="898"/>
                  </a:cxn>
                  <a:cxn ang="0">
                    <a:pos x="762" y="878"/>
                  </a:cxn>
                  <a:cxn ang="0">
                    <a:pos x="864" y="0"/>
                  </a:cxn>
                </a:cxnLst>
                <a:rect l="0" t="0" r="r" b="b"/>
                <a:pathLst>
                  <a:path w="864" h="962">
                    <a:moveTo>
                      <a:pt x="0" y="0"/>
                    </a:moveTo>
                    <a:lnTo>
                      <a:pt x="154" y="886"/>
                    </a:lnTo>
                    <a:lnTo>
                      <a:pt x="158" y="906"/>
                    </a:lnTo>
                    <a:lnTo>
                      <a:pt x="214" y="934"/>
                    </a:lnTo>
                    <a:lnTo>
                      <a:pt x="286" y="946"/>
                    </a:lnTo>
                    <a:lnTo>
                      <a:pt x="390" y="962"/>
                    </a:lnTo>
                    <a:lnTo>
                      <a:pt x="482" y="958"/>
                    </a:lnTo>
                    <a:lnTo>
                      <a:pt x="550" y="954"/>
                    </a:lnTo>
                    <a:lnTo>
                      <a:pt x="602" y="950"/>
                    </a:lnTo>
                    <a:lnTo>
                      <a:pt x="654" y="942"/>
                    </a:lnTo>
                    <a:lnTo>
                      <a:pt x="706" y="930"/>
                    </a:lnTo>
                    <a:lnTo>
                      <a:pt x="738" y="918"/>
                    </a:lnTo>
                    <a:lnTo>
                      <a:pt x="762" y="898"/>
                    </a:lnTo>
                    <a:lnTo>
                      <a:pt x="762" y="878"/>
                    </a:lnTo>
                    <a:lnTo>
                      <a:pt x="864" y="0"/>
                    </a:ln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91" name="Oval 32"/>
              <p:cNvSpPr>
                <a:spLocks noChangeArrowheads="1"/>
              </p:cNvSpPr>
              <p:nvPr/>
            </p:nvSpPr>
            <p:spPr bwMode="auto">
              <a:xfrm>
                <a:off x="2016" y="2304"/>
                <a:ext cx="864" cy="19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392" name="Freeform 33"/>
              <p:cNvSpPr>
                <a:spLocks/>
              </p:cNvSpPr>
              <p:nvPr/>
            </p:nvSpPr>
            <p:spPr bwMode="auto">
              <a:xfrm flipV="1">
                <a:off x="1968" y="2448"/>
                <a:ext cx="969" cy="500"/>
              </a:xfrm>
              <a:custGeom>
                <a:avLst/>
                <a:gdLst>
                  <a:gd name="T0" fmla="*/ 43 w 1017"/>
                  <a:gd name="T1" fmla="*/ 427 h 500"/>
                  <a:gd name="T2" fmla="*/ 77 w 1017"/>
                  <a:gd name="T3" fmla="*/ 481 h 500"/>
                  <a:gd name="T4" fmla="*/ 7 w 1017"/>
                  <a:gd name="T5" fmla="*/ 311 h 500"/>
                  <a:gd name="T6" fmla="*/ 39 w 1017"/>
                  <a:gd name="T7" fmla="*/ 167 h 500"/>
                  <a:gd name="T8" fmla="*/ 143 w 1017"/>
                  <a:gd name="T9" fmla="*/ 53 h 500"/>
                  <a:gd name="T10" fmla="*/ 372 w 1017"/>
                  <a:gd name="T11" fmla="*/ 5 h 500"/>
                  <a:gd name="T12" fmla="*/ 703 w 1017"/>
                  <a:gd name="T13" fmla="*/ 23 h 500"/>
                  <a:gd name="T14" fmla="*/ 861 w 1017"/>
                  <a:gd name="T15" fmla="*/ 131 h 500"/>
                  <a:gd name="T16" fmla="*/ 911 w 1017"/>
                  <a:gd name="T17" fmla="*/ 245 h 500"/>
                  <a:gd name="T18" fmla="*/ 911 w 1017"/>
                  <a:gd name="T19" fmla="*/ 371 h 500"/>
                  <a:gd name="T20" fmla="*/ 834 w 1017"/>
                  <a:gd name="T21" fmla="*/ 481 h 500"/>
                  <a:gd name="T22" fmla="*/ 868 w 1017"/>
                  <a:gd name="T23" fmla="*/ 441 h 50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17"/>
                  <a:gd name="T37" fmla="*/ 0 h 500"/>
                  <a:gd name="T38" fmla="*/ 1017 w 1017"/>
                  <a:gd name="T39" fmla="*/ 500 h 50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17" h="500">
                    <a:moveTo>
                      <a:pt x="47" y="427"/>
                    </a:moveTo>
                    <a:cubicBezTo>
                      <a:pt x="53" y="436"/>
                      <a:pt x="92" y="500"/>
                      <a:pt x="85" y="481"/>
                    </a:cubicBezTo>
                    <a:cubicBezTo>
                      <a:pt x="78" y="462"/>
                      <a:pt x="14" y="363"/>
                      <a:pt x="7" y="311"/>
                    </a:cubicBezTo>
                    <a:cubicBezTo>
                      <a:pt x="0" y="259"/>
                      <a:pt x="18" y="210"/>
                      <a:pt x="43" y="167"/>
                    </a:cubicBezTo>
                    <a:cubicBezTo>
                      <a:pt x="68" y="124"/>
                      <a:pt x="96" y="80"/>
                      <a:pt x="157" y="53"/>
                    </a:cubicBezTo>
                    <a:cubicBezTo>
                      <a:pt x="218" y="26"/>
                      <a:pt x="306" y="10"/>
                      <a:pt x="409" y="5"/>
                    </a:cubicBezTo>
                    <a:cubicBezTo>
                      <a:pt x="512" y="0"/>
                      <a:pt x="685" y="2"/>
                      <a:pt x="775" y="23"/>
                    </a:cubicBezTo>
                    <a:cubicBezTo>
                      <a:pt x="865" y="44"/>
                      <a:pt x="911" y="94"/>
                      <a:pt x="949" y="131"/>
                    </a:cubicBezTo>
                    <a:cubicBezTo>
                      <a:pt x="987" y="168"/>
                      <a:pt x="994" y="205"/>
                      <a:pt x="1003" y="245"/>
                    </a:cubicBezTo>
                    <a:cubicBezTo>
                      <a:pt x="1012" y="285"/>
                      <a:pt x="1017" y="332"/>
                      <a:pt x="1003" y="371"/>
                    </a:cubicBezTo>
                    <a:cubicBezTo>
                      <a:pt x="989" y="410"/>
                      <a:pt x="926" y="469"/>
                      <a:pt x="918" y="481"/>
                    </a:cubicBezTo>
                    <a:cubicBezTo>
                      <a:pt x="910" y="493"/>
                      <a:pt x="948" y="449"/>
                      <a:pt x="956" y="441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93" name="Freeform 34" descr="Дуб"/>
              <p:cNvSpPr>
                <a:spLocks/>
              </p:cNvSpPr>
              <p:nvPr/>
            </p:nvSpPr>
            <p:spPr bwMode="auto">
              <a:xfrm flipV="1">
                <a:off x="2208" y="2880"/>
                <a:ext cx="514" cy="144"/>
              </a:xfrm>
              <a:custGeom>
                <a:avLst/>
                <a:gdLst>
                  <a:gd name="T0" fmla="*/ 3 w 1352"/>
                  <a:gd name="T1" fmla="*/ 26 h 331"/>
                  <a:gd name="T2" fmla="*/ 21 w 1352"/>
                  <a:gd name="T3" fmla="*/ 14 h 331"/>
                  <a:gd name="T4" fmla="*/ 116 w 1352"/>
                  <a:gd name="T5" fmla="*/ 2 h 331"/>
                  <a:gd name="T6" fmla="*/ 186 w 1352"/>
                  <a:gd name="T7" fmla="*/ 26 h 331"/>
                  <a:gd name="T8" fmla="*/ 176 w 1352"/>
                  <a:gd name="T9" fmla="*/ 57 h 331"/>
                  <a:gd name="T10" fmla="*/ 130 w 1352"/>
                  <a:gd name="T11" fmla="*/ 44 h 331"/>
                  <a:gd name="T12" fmla="*/ 77 w 1352"/>
                  <a:gd name="T13" fmla="*/ 44 h 331"/>
                  <a:gd name="T14" fmla="*/ 12 w 1352"/>
                  <a:gd name="T15" fmla="*/ 60 h 331"/>
                  <a:gd name="T16" fmla="*/ 3 w 1352"/>
                  <a:gd name="T17" fmla="*/ 26 h 3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52"/>
                  <a:gd name="T28" fmla="*/ 0 h 331"/>
                  <a:gd name="T29" fmla="*/ 1352 w 1352"/>
                  <a:gd name="T30" fmla="*/ 331 h 33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52" h="331">
                    <a:moveTo>
                      <a:pt x="19" y="139"/>
                    </a:moveTo>
                    <a:cubicBezTo>
                      <a:pt x="30" y="99"/>
                      <a:pt x="16" y="96"/>
                      <a:pt x="147" y="75"/>
                    </a:cubicBezTo>
                    <a:cubicBezTo>
                      <a:pt x="278" y="54"/>
                      <a:pt x="614" y="0"/>
                      <a:pt x="803" y="11"/>
                    </a:cubicBezTo>
                    <a:cubicBezTo>
                      <a:pt x="992" y="22"/>
                      <a:pt x="1214" y="91"/>
                      <a:pt x="1283" y="139"/>
                    </a:cubicBezTo>
                    <a:cubicBezTo>
                      <a:pt x="1352" y="187"/>
                      <a:pt x="1283" y="283"/>
                      <a:pt x="1219" y="299"/>
                    </a:cubicBezTo>
                    <a:cubicBezTo>
                      <a:pt x="1155" y="315"/>
                      <a:pt x="1014" y="246"/>
                      <a:pt x="899" y="235"/>
                    </a:cubicBezTo>
                    <a:cubicBezTo>
                      <a:pt x="784" y="224"/>
                      <a:pt x="667" y="222"/>
                      <a:pt x="531" y="235"/>
                    </a:cubicBezTo>
                    <a:cubicBezTo>
                      <a:pt x="395" y="248"/>
                      <a:pt x="166" y="331"/>
                      <a:pt x="83" y="315"/>
                    </a:cubicBezTo>
                    <a:cubicBezTo>
                      <a:pt x="0" y="299"/>
                      <a:pt x="8" y="179"/>
                      <a:pt x="19" y="139"/>
                    </a:cubicBezTo>
                    <a:close/>
                  </a:path>
                </a:pathLst>
              </a:cu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94" name="Freeform 35"/>
              <p:cNvSpPr>
                <a:spLocks/>
              </p:cNvSpPr>
              <p:nvPr/>
            </p:nvSpPr>
            <p:spPr bwMode="auto">
              <a:xfrm>
                <a:off x="2832" y="2448"/>
                <a:ext cx="59" cy="42"/>
              </a:xfrm>
              <a:custGeom>
                <a:avLst/>
                <a:gdLst>
                  <a:gd name="T0" fmla="*/ 0 w 117"/>
                  <a:gd name="T1" fmla="*/ 6 h 99"/>
                  <a:gd name="T2" fmla="*/ 12 w 117"/>
                  <a:gd name="T3" fmla="*/ 0 h 99"/>
                  <a:gd name="T4" fmla="*/ 28 w 117"/>
                  <a:gd name="T5" fmla="*/ 9 h 99"/>
                  <a:gd name="T6" fmla="*/ 20 w 117"/>
                  <a:gd name="T7" fmla="*/ 18 h 9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7"/>
                  <a:gd name="T13" fmla="*/ 0 h 99"/>
                  <a:gd name="T14" fmla="*/ 117 w 117"/>
                  <a:gd name="T15" fmla="*/ 99 h 9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7" h="99">
                    <a:moveTo>
                      <a:pt x="0" y="35"/>
                    </a:moveTo>
                    <a:cubicBezTo>
                      <a:pt x="14" y="17"/>
                      <a:pt x="29" y="0"/>
                      <a:pt x="48" y="3"/>
                    </a:cubicBezTo>
                    <a:cubicBezTo>
                      <a:pt x="67" y="6"/>
                      <a:pt x="107" y="35"/>
                      <a:pt x="112" y="51"/>
                    </a:cubicBezTo>
                    <a:cubicBezTo>
                      <a:pt x="117" y="67"/>
                      <a:pt x="98" y="83"/>
                      <a:pt x="80" y="99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95" name="Freeform 36"/>
              <p:cNvSpPr>
                <a:spLocks/>
              </p:cNvSpPr>
              <p:nvPr/>
            </p:nvSpPr>
            <p:spPr bwMode="auto">
              <a:xfrm rot="-4708713">
                <a:off x="2014" y="2439"/>
                <a:ext cx="50" cy="50"/>
              </a:xfrm>
              <a:custGeom>
                <a:avLst/>
                <a:gdLst>
                  <a:gd name="T0" fmla="*/ 0 w 117"/>
                  <a:gd name="T1" fmla="*/ 9 h 99"/>
                  <a:gd name="T2" fmla="*/ 9 w 117"/>
                  <a:gd name="T3" fmla="*/ 1 h 99"/>
                  <a:gd name="T4" fmla="*/ 21 w 117"/>
                  <a:gd name="T5" fmla="*/ 13 h 99"/>
                  <a:gd name="T6" fmla="*/ 15 w 117"/>
                  <a:gd name="T7" fmla="*/ 25 h 9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7"/>
                  <a:gd name="T13" fmla="*/ 0 h 99"/>
                  <a:gd name="T14" fmla="*/ 117 w 117"/>
                  <a:gd name="T15" fmla="*/ 99 h 9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7" h="99">
                    <a:moveTo>
                      <a:pt x="0" y="35"/>
                    </a:moveTo>
                    <a:cubicBezTo>
                      <a:pt x="14" y="17"/>
                      <a:pt x="29" y="0"/>
                      <a:pt x="48" y="3"/>
                    </a:cubicBezTo>
                    <a:cubicBezTo>
                      <a:pt x="67" y="6"/>
                      <a:pt x="107" y="35"/>
                      <a:pt x="112" y="51"/>
                    </a:cubicBezTo>
                    <a:cubicBezTo>
                      <a:pt x="117" y="67"/>
                      <a:pt x="98" y="83"/>
                      <a:pt x="80" y="99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4373" name="Group 37"/>
            <p:cNvGrpSpPr>
              <a:grpSpLocks/>
            </p:cNvGrpSpPr>
            <p:nvPr/>
          </p:nvGrpSpPr>
          <p:grpSpPr bwMode="auto">
            <a:xfrm>
              <a:off x="612" y="1207"/>
              <a:ext cx="654" cy="740"/>
              <a:chOff x="1968" y="2304"/>
              <a:chExt cx="969" cy="1058"/>
            </a:xfrm>
          </p:grpSpPr>
          <p:sp>
            <p:nvSpPr>
              <p:cNvPr id="14382" name="Oval 38"/>
              <p:cNvSpPr>
                <a:spLocks noChangeArrowheads="1"/>
              </p:cNvSpPr>
              <p:nvPr/>
            </p:nvSpPr>
            <p:spPr bwMode="auto">
              <a:xfrm>
                <a:off x="2160" y="3216"/>
                <a:ext cx="624" cy="144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8951" name="Freeform 39"/>
              <p:cNvSpPr>
                <a:spLocks/>
              </p:cNvSpPr>
              <p:nvPr/>
            </p:nvSpPr>
            <p:spPr bwMode="auto">
              <a:xfrm>
                <a:off x="2015" y="2400"/>
                <a:ext cx="865" cy="9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4" y="886"/>
                  </a:cxn>
                  <a:cxn ang="0">
                    <a:pos x="158" y="906"/>
                  </a:cxn>
                  <a:cxn ang="0">
                    <a:pos x="214" y="934"/>
                  </a:cxn>
                  <a:cxn ang="0">
                    <a:pos x="286" y="946"/>
                  </a:cxn>
                  <a:cxn ang="0">
                    <a:pos x="390" y="962"/>
                  </a:cxn>
                  <a:cxn ang="0">
                    <a:pos x="482" y="958"/>
                  </a:cxn>
                  <a:cxn ang="0">
                    <a:pos x="550" y="954"/>
                  </a:cxn>
                  <a:cxn ang="0">
                    <a:pos x="602" y="950"/>
                  </a:cxn>
                  <a:cxn ang="0">
                    <a:pos x="654" y="942"/>
                  </a:cxn>
                  <a:cxn ang="0">
                    <a:pos x="706" y="930"/>
                  </a:cxn>
                  <a:cxn ang="0">
                    <a:pos x="738" y="918"/>
                  </a:cxn>
                  <a:cxn ang="0">
                    <a:pos x="762" y="898"/>
                  </a:cxn>
                  <a:cxn ang="0">
                    <a:pos x="762" y="878"/>
                  </a:cxn>
                  <a:cxn ang="0">
                    <a:pos x="864" y="0"/>
                  </a:cxn>
                </a:cxnLst>
                <a:rect l="0" t="0" r="r" b="b"/>
                <a:pathLst>
                  <a:path w="864" h="962">
                    <a:moveTo>
                      <a:pt x="0" y="0"/>
                    </a:moveTo>
                    <a:lnTo>
                      <a:pt x="154" y="886"/>
                    </a:lnTo>
                    <a:lnTo>
                      <a:pt x="158" y="906"/>
                    </a:lnTo>
                    <a:lnTo>
                      <a:pt x="214" y="934"/>
                    </a:lnTo>
                    <a:lnTo>
                      <a:pt x="286" y="946"/>
                    </a:lnTo>
                    <a:lnTo>
                      <a:pt x="390" y="962"/>
                    </a:lnTo>
                    <a:lnTo>
                      <a:pt x="482" y="958"/>
                    </a:lnTo>
                    <a:lnTo>
                      <a:pt x="550" y="954"/>
                    </a:lnTo>
                    <a:lnTo>
                      <a:pt x="602" y="950"/>
                    </a:lnTo>
                    <a:lnTo>
                      <a:pt x="654" y="942"/>
                    </a:lnTo>
                    <a:lnTo>
                      <a:pt x="706" y="930"/>
                    </a:lnTo>
                    <a:lnTo>
                      <a:pt x="738" y="918"/>
                    </a:lnTo>
                    <a:lnTo>
                      <a:pt x="762" y="898"/>
                    </a:lnTo>
                    <a:lnTo>
                      <a:pt x="762" y="878"/>
                    </a:lnTo>
                    <a:lnTo>
                      <a:pt x="864" y="0"/>
                    </a:ln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84" name="Oval 40"/>
              <p:cNvSpPr>
                <a:spLocks noChangeArrowheads="1"/>
              </p:cNvSpPr>
              <p:nvPr/>
            </p:nvSpPr>
            <p:spPr bwMode="auto">
              <a:xfrm>
                <a:off x="2016" y="2304"/>
                <a:ext cx="864" cy="19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385" name="Freeform 41"/>
              <p:cNvSpPr>
                <a:spLocks/>
              </p:cNvSpPr>
              <p:nvPr/>
            </p:nvSpPr>
            <p:spPr bwMode="auto">
              <a:xfrm flipV="1">
                <a:off x="1968" y="2448"/>
                <a:ext cx="969" cy="500"/>
              </a:xfrm>
              <a:custGeom>
                <a:avLst/>
                <a:gdLst>
                  <a:gd name="T0" fmla="*/ 43 w 1017"/>
                  <a:gd name="T1" fmla="*/ 427 h 500"/>
                  <a:gd name="T2" fmla="*/ 77 w 1017"/>
                  <a:gd name="T3" fmla="*/ 481 h 500"/>
                  <a:gd name="T4" fmla="*/ 7 w 1017"/>
                  <a:gd name="T5" fmla="*/ 311 h 500"/>
                  <a:gd name="T6" fmla="*/ 39 w 1017"/>
                  <a:gd name="T7" fmla="*/ 167 h 500"/>
                  <a:gd name="T8" fmla="*/ 143 w 1017"/>
                  <a:gd name="T9" fmla="*/ 53 h 500"/>
                  <a:gd name="T10" fmla="*/ 372 w 1017"/>
                  <a:gd name="T11" fmla="*/ 5 h 500"/>
                  <a:gd name="T12" fmla="*/ 703 w 1017"/>
                  <a:gd name="T13" fmla="*/ 23 h 500"/>
                  <a:gd name="T14" fmla="*/ 861 w 1017"/>
                  <a:gd name="T15" fmla="*/ 131 h 500"/>
                  <a:gd name="T16" fmla="*/ 911 w 1017"/>
                  <a:gd name="T17" fmla="*/ 245 h 500"/>
                  <a:gd name="T18" fmla="*/ 911 w 1017"/>
                  <a:gd name="T19" fmla="*/ 371 h 500"/>
                  <a:gd name="T20" fmla="*/ 834 w 1017"/>
                  <a:gd name="T21" fmla="*/ 481 h 500"/>
                  <a:gd name="T22" fmla="*/ 868 w 1017"/>
                  <a:gd name="T23" fmla="*/ 441 h 50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17"/>
                  <a:gd name="T37" fmla="*/ 0 h 500"/>
                  <a:gd name="T38" fmla="*/ 1017 w 1017"/>
                  <a:gd name="T39" fmla="*/ 500 h 50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17" h="500">
                    <a:moveTo>
                      <a:pt x="47" y="427"/>
                    </a:moveTo>
                    <a:cubicBezTo>
                      <a:pt x="53" y="436"/>
                      <a:pt x="92" y="500"/>
                      <a:pt x="85" y="481"/>
                    </a:cubicBezTo>
                    <a:cubicBezTo>
                      <a:pt x="78" y="462"/>
                      <a:pt x="14" y="363"/>
                      <a:pt x="7" y="311"/>
                    </a:cubicBezTo>
                    <a:cubicBezTo>
                      <a:pt x="0" y="259"/>
                      <a:pt x="18" y="210"/>
                      <a:pt x="43" y="167"/>
                    </a:cubicBezTo>
                    <a:cubicBezTo>
                      <a:pt x="68" y="124"/>
                      <a:pt x="96" y="80"/>
                      <a:pt x="157" y="53"/>
                    </a:cubicBezTo>
                    <a:cubicBezTo>
                      <a:pt x="218" y="26"/>
                      <a:pt x="306" y="10"/>
                      <a:pt x="409" y="5"/>
                    </a:cubicBezTo>
                    <a:cubicBezTo>
                      <a:pt x="512" y="0"/>
                      <a:pt x="685" y="2"/>
                      <a:pt x="775" y="23"/>
                    </a:cubicBezTo>
                    <a:cubicBezTo>
                      <a:pt x="865" y="44"/>
                      <a:pt x="911" y="94"/>
                      <a:pt x="949" y="131"/>
                    </a:cubicBezTo>
                    <a:cubicBezTo>
                      <a:pt x="987" y="168"/>
                      <a:pt x="994" y="205"/>
                      <a:pt x="1003" y="245"/>
                    </a:cubicBezTo>
                    <a:cubicBezTo>
                      <a:pt x="1012" y="285"/>
                      <a:pt x="1017" y="332"/>
                      <a:pt x="1003" y="371"/>
                    </a:cubicBezTo>
                    <a:cubicBezTo>
                      <a:pt x="989" y="410"/>
                      <a:pt x="926" y="469"/>
                      <a:pt x="918" y="481"/>
                    </a:cubicBezTo>
                    <a:cubicBezTo>
                      <a:pt x="910" y="493"/>
                      <a:pt x="948" y="449"/>
                      <a:pt x="956" y="441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86" name="Freeform 42" descr="Дуб"/>
              <p:cNvSpPr>
                <a:spLocks/>
              </p:cNvSpPr>
              <p:nvPr/>
            </p:nvSpPr>
            <p:spPr bwMode="auto">
              <a:xfrm flipV="1">
                <a:off x="2208" y="2880"/>
                <a:ext cx="514" cy="144"/>
              </a:xfrm>
              <a:custGeom>
                <a:avLst/>
                <a:gdLst>
                  <a:gd name="T0" fmla="*/ 3 w 1352"/>
                  <a:gd name="T1" fmla="*/ 26 h 331"/>
                  <a:gd name="T2" fmla="*/ 21 w 1352"/>
                  <a:gd name="T3" fmla="*/ 14 h 331"/>
                  <a:gd name="T4" fmla="*/ 116 w 1352"/>
                  <a:gd name="T5" fmla="*/ 2 h 331"/>
                  <a:gd name="T6" fmla="*/ 186 w 1352"/>
                  <a:gd name="T7" fmla="*/ 26 h 331"/>
                  <a:gd name="T8" fmla="*/ 176 w 1352"/>
                  <a:gd name="T9" fmla="*/ 57 h 331"/>
                  <a:gd name="T10" fmla="*/ 130 w 1352"/>
                  <a:gd name="T11" fmla="*/ 44 h 331"/>
                  <a:gd name="T12" fmla="*/ 77 w 1352"/>
                  <a:gd name="T13" fmla="*/ 44 h 331"/>
                  <a:gd name="T14" fmla="*/ 12 w 1352"/>
                  <a:gd name="T15" fmla="*/ 60 h 331"/>
                  <a:gd name="T16" fmla="*/ 3 w 1352"/>
                  <a:gd name="T17" fmla="*/ 26 h 3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52"/>
                  <a:gd name="T28" fmla="*/ 0 h 331"/>
                  <a:gd name="T29" fmla="*/ 1352 w 1352"/>
                  <a:gd name="T30" fmla="*/ 331 h 33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52" h="331">
                    <a:moveTo>
                      <a:pt x="19" y="139"/>
                    </a:moveTo>
                    <a:cubicBezTo>
                      <a:pt x="30" y="99"/>
                      <a:pt x="16" y="96"/>
                      <a:pt x="147" y="75"/>
                    </a:cubicBezTo>
                    <a:cubicBezTo>
                      <a:pt x="278" y="54"/>
                      <a:pt x="614" y="0"/>
                      <a:pt x="803" y="11"/>
                    </a:cubicBezTo>
                    <a:cubicBezTo>
                      <a:pt x="992" y="22"/>
                      <a:pt x="1214" y="91"/>
                      <a:pt x="1283" y="139"/>
                    </a:cubicBezTo>
                    <a:cubicBezTo>
                      <a:pt x="1352" y="187"/>
                      <a:pt x="1283" y="283"/>
                      <a:pt x="1219" y="299"/>
                    </a:cubicBezTo>
                    <a:cubicBezTo>
                      <a:pt x="1155" y="315"/>
                      <a:pt x="1014" y="246"/>
                      <a:pt x="899" y="235"/>
                    </a:cubicBezTo>
                    <a:cubicBezTo>
                      <a:pt x="784" y="224"/>
                      <a:pt x="667" y="222"/>
                      <a:pt x="531" y="235"/>
                    </a:cubicBezTo>
                    <a:cubicBezTo>
                      <a:pt x="395" y="248"/>
                      <a:pt x="166" y="331"/>
                      <a:pt x="83" y="315"/>
                    </a:cubicBezTo>
                    <a:cubicBezTo>
                      <a:pt x="0" y="299"/>
                      <a:pt x="8" y="179"/>
                      <a:pt x="19" y="139"/>
                    </a:cubicBezTo>
                    <a:close/>
                  </a:path>
                </a:pathLst>
              </a:cu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87" name="Freeform 43"/>
              <p:cNvSpPr>
                <a:spLocks/>
              </p:cNvSpPr>
              <p:nvPr/>
            </p:nvSpPr>
            <p:spPr bwMode="auto">
              <a:xfrm>
                <a:off x="2832" y="2448"/>
                <a:ext cx="59" cy="42"/>
              </a:xfrm>
              <a:custGeom>
                <a:avLst/>
                <a:gdLst>
                  <a:gd name="T0" fmla="*/ 0 w 117"/>
                  <a:gd name="T1" fmla="*/ 6 h 99"/>
                  <a:gd name="T2" fmla="*/ 12 w 117"/>
                  <a:gd name="T3" fmla="*/ 0 h 99"/>
                  <a:gd name="T4" fmla="*/ 28 w 117"/>
                  <a:gd name="T5" fmla="*/ 9 h 99"/>
                  <a:gd name="T6" fmla="*/ 20 w 117"/>
                  <a:gd name="T7" fmla="*/ 18 h 9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7"/>
                  <a:gd name="T13" fmla="*/ 0 h 99"/>
                  <a:gd name="T14" fmla="*/ 117 w 117"/>
                  <a:gd name="T15" fmla="*/ 99 h 9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7" h="99">
                    <a:moveTo>
                      <a:pt x="0" y="35"/>
                    </a:moveTo>
                    <a:cubicBezTo>
                      <a:pt x="14" y="17"/>
                      <a:pt x="29" y="0"/>
                      <a:pt x="48" y="3"/>
                    </a:cubicBezTo>
                    <a:cubicBezTo>
                      <a:pt x="67" y="6"/>
                      <a:pt x="107" y="35"/>
                      <a:pt x="112" y="51"/>
                    </a:cubicBezTo>
                    <a:cubicBezTo>
                      <a:pt x="117" y="67"/>
                      <a:pt x="98" y="83"/>
                      <a:pt x="80" y="99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88" name="Freeform 44"/>
              <p:cNvSpPr>
                <a:spLocks/>
              </p:cNvSpPr>
              <p:nvPr/>
            </p:nvSpPr>
            <p:spPr bwMode="auto">
              <a:xfrm rot="-4708713">
                <a:off x="2014" y="2439"/>
                <a:ext cx="50" cy="50"/>
              </a:xfrm>
              <a:custGeom>
                <a:avLst/>
                <a:gdLst>
                  <a:gd name="T0" fmla="*/ 0 w 117"/>
                  <a:gd name="T1" fmla="*/ 9 h 99"/>
                  <a:gd name="T2" fmla="*/ 9 w 117"/>
                  <a:gd name="T3" fmla="*/ 1 h 99"/>
                  <a:gd name="T4" fmla="*/ 21 w 117"/>
                  <a:gd name="T5" fmla="*/ 13 h 99"/>
                  <a:gd name="T6" fmla="*/ 15 w 117"/>
                  <a:gd name="T7" fmla="*/ 25 h 9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7"/>
                  <a:gd name="T13" fmla="*/ 0 h 99"/>
                  <a:gd name="T14" fmla="*/ 117 w 117"/>
                  <a:gd name="T15" fmla="*/ 99 h 9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7" h="99">
                    <a:moveTo>
                      <a:pt x="0" y="35"/>
                    </a:moveTo>
                    <a:cubicBezTo>
                      <a:pt x="14" y="17"/>
                      <a:pt x="29" y="0"/>
                      <a:pt x="48" y="3"/>
                    </a:cubicBezTo>
                    <a:cubicBezTo>
                      <a:pt x="67" y="6"/>
                      <a:pt x="107" y="35"/>
                      <a:pt x="112" y="51"/>
                    </a:cubicBezTo>
                    <a:cubicBezTo>
                      <a:pt x="117" y="67"/>
                      <a:pt x="98" y="83"/>
                      <a:pt x="80" y="99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4374" name="Group 55"/>
            <p:cNvGrpSpPr>
              <a:grpSpLocks/>
            </p:cNvGrpSpPr>
            <p:nvPr/>
          </p:nvGrpSpPr>
          <p:grpSpPr bwMode="auto">
            <a:xfrm>
              <a:off x="113" y="1298"/>
              <a:ext cx="654" cy="740"/>
              <a:chOff x="1968" y="2304"/>
              <a:chExt cx="969" cy="1058"/>
            </a:xfrm>
          </p:grpSpPr>
          <p:sp>
            <p:nvSpPr>
              <p:cNvPr id="14375" name="Oval 56"/>
              <p:cNvSpPr>
                <a:spLocks noChangeArrowheads="1"/>
              </p:cNvSpPr>
              <p:nvPr/>
            </p:nvSpPr>
            <p:spPr bwMode="auto">
              <a:xfrm>
                <a:off x="2160" y="3216"/>
                <a:ext cx="624" cy="144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8969" name="Freeform 57"/>
              <p:cNvSpPr>
                <a:spLocks/>
              </p:cNvSpPr>
              <p:nvPr/>
            </p:nvSpPr>
            <p:spPr bwMode="auto">
              <a:xfrm>
                <a:off x="2015" y="2400"/>
                <a:ext cx="865" cy="9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4" y="886"/>
                  </a:cxn>
                  <a:cxn ang="0">
                    <a:pos x="158" y="906"/>
                  </a:cxn>
                  <a:cxn ang="0">
                    <a:pos x="214" y="934"/>
                  </a:cxn>
                  <a:cxn ang="0">
                    <a:pos x="286" y="946"/>
                  </a:cxn>
                  <a:cxn ang="0">
                    <a:pos x="390" y="962"/>
                  </a:cxn>
                  <a:cxn ang="0">
                    <a:pos x="482" y="958"/>
                  </a:cxn>
                  <a:cxn ang="0">
                    <a:pos x="550" y="954"/>
                  </a:cxn>
                  <a:cxn ang="0">
                    <a:pos x="602" y="950"/>
                  </a:cxn>
                  <a:cxn ang="0">
                    <a:pos x="654" y="942"/>
                  </a:cxn>
                  <a:cxn ang="0">
                    <a:pos x="706" y="930"/>
                  </a:cxn>
                  <a:cxn ang="0">
                    <a:pos x="738" y="918"/>
                  </a:cxn>
                  <a:cxn ang="0">
                    <a:pos x="762" y="898"/>
                  </a:cxn>
                  <a:cxn ang="0">
                    <a:pos x="762" y="878"/>
                  </a:cxn>
                  <a:cxn ang="0">
                    <a:pos x="864" y="0"/>
                  </a:cxn>
                </a:cxnLst>
                <a:rect l="0" t="0" r="r" b="b"/>
                <a:pathLst>
                  <a:path w="864" h="962">
                    <a:moveTo>
                      <a:pt x="0" y="0"/>
                    </a:moveTo>
                    <a:lnTo>
                      <a:pt x="154" y="886"/>
                    </a:lnTo>
                    <a:lnTo>
                      <a:pt x="158" y="906"/>
                    </a:lnTo>
                    <a:lnTo>
                      <a:pt x="214" y="934"/>
                    </a:lnTo>
                    <a:lnTo>
                      <a:pt x="286" y="946"/>
                    </a:lnTo>
                    <a:lnTo>
                      <a:pt x="390" y="962"/>
                    </a:lnTo>
                    <a:lnTo>
                      <a:pt x="482" y="958"/>
                    </a:lnTo>
                    <a:lnTo>
                      <a:pt x="550" y="954"/>
                    </a:lnTo>
                    <a:lnTo>
                      <a:pt x="602" y="950"/>
                    </a:lnTo>
                    <a:lnTo>
                      <a:pt x="654" y="942"/>
                    </a:lnTo>
                    <a:lnTo>
                      <a:pt x="706" y="930"/>
                    </a:lnTo>
                    <a:lnTo>
                      <a:pt x="738" y="918"/>
                    </a:lnTo>
                    <a:lnTo>
                      <a:pt x="762" y="898"/>
                    </a:lnTo>
                    <a:lnTo>
                      <a:pt x="762" y="878"/>
                    </a:lnTo>
                    <a:lnTo>
                      <a:pt x="864" y="0"/>
                    </a:lnTo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77" name="Oval 58"/>
              <p:cNvSpPr>
                <a:spLocks noChangeArrowheads="1"/>
              </p:cNvSpPr>
              <p:nvPr/>
            </p:nvSpPr>
            <p:spPr bwMode="auto">
              <a:xfrm>
                <a:off x="2016" y="2304"/>
                <a:ext cx="864" cy="192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378" name="Freeform 59"/>
              <p:cNvSpPr>
                <a:spLocks/>
              </p:cNvSpPr>
              <p:nvPr/>
            </p:nvSpPr>
            <p:spPr bwMode="auto">
              <a:xfrm flipV="1">
                <a:off x="1968" y="2448"/>
                <a:ext cx="969" cy="500"/>
              </a:xfrm>
              <a:custGeom>
                <a:avLst/>
                <a:gdLst>
                  <a:gd name="T0" fmla="*/ 43 w 1017"/>
                  <a:gd name="T1" fmla="*/ 427 h 500"/>
                  <a:gd name="T2" fmla="*/ 77 w 1017"/>
                  <a:gd name="T3" fmla="*/ 481 h 500"/>
                  <a:gd name="T4" fmla="*/ 7 w 1017"/>
                  <a:gd name="T5" fmla="*/ 311 h 500"/>
                  <a:gd name="T6" fmla="*/ 39 w 1017"/>
                  <a:gd name="T7" fmla="*/ 167 h 500"/>
                  <a:gd name="T8" fmla="*/ 143 w 1017"/>
                  <a:gd name="T9" fmla="*/ 53 h 500"/>
                  <a:gd name="T10" fmla="*/ 372 w 1017"/>
                  <a:gd name="T11" fmla="*/ 5 h 500"/>
                  <a:gd name="T12" fmla="*/ 703 w 1017"/>
                  <a:gd name="T13" fmla="*/ 23 h 500"/>
                  <a:gd name="T14" fmla="*/ 861 w 1017"/>
                  <a:gd name="T15" fmla="*/ 131 h 500"/>
                  <a:gd name="T16" fmla="*/ 911 w 1017"/>
                  <a:gd name="T17" fmla="*/ 245 h 500"/>
                  <a:gd name="T18" fmla="*/ 911 w 1017"/>
                  <a:gd name="T19" fmla="*/ 371 h 500"/>
                  <a:gd name="T20" fmla="*/ 834 w 1017"/>
                  <a:gd name="T21" fmla="*/ 481 h 500"/>
                  <a:gd name="T22" fmla="*/ 868 w 1017"/>
                  <a:gd name="T23" fmla="*/ 441 h 50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17"/>
                  <a:gd name="T37" fmla="*/ 0 h 500"/>
                  <a:gd name="T38" fmla="*/ 1017 w 1017"/>
                  <a:gd name="T39" fmla="*/ 500 h 50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17" h="500">
                    <a:moveTo>
                      <a:pt x="47" y="427"/>
                    </a:moveTo>
                    <a:cubicBezTo>
                      <a:pt x="53" y="436"/>
                      <a:pt x="92" y="500"/>
                      <a:pt x="85" y="481"/>
                    </a:cubicBezTo>
                    <a:cubicBezTo>
                      <a:pt x="78" y="462"/>
                      <a:pt x="14" y="363"/>
                      <a:pt x="7" y="311"/>
                    </a:cubicBezTo>
                    <a:cubicBezTo>
                      <a:pt x="0" y="259"/>
                      <a:pt x="18" y="210"/>
                      <a:pt x="43" y="167"/>
                    </a:cubicBezTo>
                    <a:cubicBezTo>
                      <a:pt x="68" y="124"/>
                      <a:pt x="96" y="80"/>
                      <a:pt x="157" y="53"/>
                    </a:cubicBezTo>
                    <a:cubicBezTo>
                      <a:pt x="218" y="26"/>
                      <a:pt x="306" y="10"/>
                      <a:pt x="409" y="5"/>
                    </a:cubicBezTo>
                    <a:cubicBezTo>
                      <a:pt x="512" y="0"/>
                      <a:pt x="685" y="2"/>
                      <a:pt x="775" y="23"/>
                    </a:cubicBezTo>
                    <a:cubicBezTo>
                      <a:pt x="865" y="44"/>
                      <a:pt x="911" y="94"/>
                      <a:pt x="949" y="131"/>
                    </a:cubicBezTo>
                    <a:cubicBezTo>
                      <a:pt x="987" y="168"/>
                      <a:pt x="994" y="205"/>
                      <a:pt x="1003" y="245"/>
                    </a:cubicBezTo>
                    <a:cubicBezTo>
                      <a:pt x="1012" y="285"/>
                      <a:pt x="1017" y="332"/>
                      <a:pt x="1003" y="371"/>
                    </a:cubicBezTo>
                    <a:cubicBezTo>
                      <a:pt x="989" y="410"/>
                      <a:pt x="926" y="469"/>
                      <a:pt x="918" y="481"/>
                    </a:cubicBezTo>
                    <a:cubicBezTo>
                      <a:pt x="910" y="493"/>
                      <a:pt x="948" y="449"/>
                      <a:pt x="956" y="441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79" name="Freeform 60" descr="Дуб"/>
              <p:cNvSpPr>
                <a:spLocks/>
              </p:cNvSpPr>
              <p:nvPr/>
            </p:nvSpPr>
            <p:spPr bwMode="auto">
              <a:xfrm flipV="1">
                <a:off x="2208" y="2880"/>
                <a:ext cx="514" cy="144"/>
              </a:xfrm>
              <a:custGeom>
                <a:avLst/>
                <a:gdLst>
                  <a:gd name="T0" fmla="*/ 3 w 1352"/>
                  <a:gd name="T1" fmla="*/ 26 h 331"/>
                  <a:gd name="T2" fmla="*/ 21 w 1352"/>
                  <a:gd name="T3" fmla="*/ 14 h 331"/>
                  <a:gd name="T4" fmla="*/ 116 w 1352"/>
                  <a:gd name="T5" fmla="*/ 2 h 331"/>
                  <a:gd name="T6" fmla="*/ 186 w 1352"/>
                  <a:gd name="T7" fmla="*/ 26 h 331"/>
                  <a:gd name="T8" fmla="*/ 176 w 1352"/>
                  <a:gd name="T9" fmla="*/ 57 h 331"/>
                  <a:gd name="T10" fmla="*/ 130 w 1352"/>
                  <a:gd name="T11" fmla="*/ 44 h 331"/>
                  <a:gd name="T12" fmla="*/ 77 w 1352"/>
                  <a:gd name="T13" fmla="*/ 44 h 331"/>
                  <a:gd name="T14" fmla="*/ 12 w 1352"/>
                  <a:gd name="T15" fmla="*/ 60 h 331"/>
                  <a:gd name="T16" fmla="*/ 3 w 1352"/>
                  <a:gd name="T17" fmla="*/ 26 h 3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52"/>
                  <a:gd name="T28" fmla="*/ 0 h 331"/>
                  <a:gd name="T29" fmla="*/ 1352 w 1352"/>
                  <a:gd name="T30" fmla="*/ 331 h 33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52" h="331">
                    <a:moveTo>
                      <a:pt x="19" y="139"/>
                    </a:moveTo>
                    <a:cubicBezTo>
                      <a:pt x="30" y="99"/>
                      <a:pt x="16" y="96"/>
                      <a:pt x="147" y="75"/>
                    </a:cubicBezTo>
                    <a:cubicBezTo>
                      <a:pt x="278" y="54"/>
                      <a:pt x="614" y="0"/>
                      <a:pt x="803" y="11"/>
                    </a:cubicBezTo>
                    <a:cubicBezTo>
                      <a:pt x="992" y="22"/>
                      <a:pt x="1214" y="91"/>
                      <a:pt x="1283" y="139"/>
                    </a:cubicBezTo>
                    <a:cubicBezTo>
                      <a:pt x="1352" y="187"/>
                      <a:pt x="1283" y="283"/>
                      <a:pt x="1219" y="299"/>
                    </a:cubicBezTo>
                    <a:cubicBezTo>
                      <a:pt x="1155" y="315"/>
                      <a:pt x="1014" y="246"/>
                      <a:pt x="899" y="235"/>
                    </a:cubicBezTo>
                    <a:cubicBezTo>
                      <a:pt x="784" y="224"/>
                      <a:pt x="667" y="222"/>
                      <a:pt x="531" y="235"/>
                    </a:cubicBezTo>
                    <a:cubicBezTo>
                      <a:pt x="395" y="248"/>
                      <a:pt x="166" y="331"/>
                      <a:pt x="83" y="315"/>
                    </a:cubicBezTo>
                    <a:cubicBezTo>
                      <a:pt x="0" y="299"/>
                      <a:pt x="8" y="179"/>
                      <a:pt x="19" y="139"/>
                    </a:cubicBezTo>
                    <a:close/>
                  </a:path>
                </a:pathLst>
              </a:cu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80" name="Freeform 61"/>
              <p:cNvSpPr>
                <a:spLocks/>
              </p:cNvSpPr>
              <p:nvPr/>
            </p:nvSpPr>
            <p:spPr bwMode="auto">
              <a:xfrm>
                <a:off x="2832" y="2448"/>
                <a:ext cx="59" cy="42"/>
              </a:xfrm>
              <a:custGeom>
                <a:avLst/>
                <a:gdLst>
                  <a:gd name="T0" fmla="*/ 0 w 117"/>
                  <a:gd name="T1" fmla="*/ 6 h 99"/>
                  <a:gd name="T2" fmla="*/ 12 w 117"/>
                  <a:gd name="T3" fmla="*/ 0 h 99"/>
                  <a:gd name="T4" fmla="*/ 28 w 117"/>
                  <a:gd name="T5" fmla="*/ 9 h 99"/>
                  <a:gd name="T6" fmla="*/ 20 w 117"/>
                  <a:gd name="T7" fmla="*/ 18 h 9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7"/>
                  <a:gd name="T13" fmla="*/ 0 h 99"/>
                  <a:gd name="T14" fmla="*/ 117 w 117"/>
                  <a:gd name="T15" fmla="*/ 99 h 9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7" h="99">
                    <a:moveTo>
                      <a:pt x="0" y="35"/>
                    </a:moveTo>
                    <a:cubicBezTo>
                      <a:pt x="14" y="17"/>
                      <a:pt x="29" y="0"/>
                      <a:pt x="48" y="3"/>
                    </a:cubicBezTo>
                    <a:cubicBezTo>
                      <a:pt x="67" y="6"/>
                      <a:pt x="107" y="35"/>
                      <a:pt x="112" y="51"/>
                    </a:cubicBezTo>
                    <a:cubicBezTo>
                      <a:pt x="117" y="67"/>
                      <a:pt x="98" y="83"/>
                      <a:pt x="80" y="99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81" name="Freeform 62"/>
              <p:cNvSpPr>
                <a:spLocks/>
              </p:cNvSpPr>
              <p:nvPr/>
            </p:nvSpPr>
            <p:spPr bwMode="auto">
              <a:xfrm rot="-4708713">
                <a:off x="2014" y="2439"/>
                <a:ext cx="50" cy="50"/>
              </a:xfrm>
              <a:custGeom>
                <a:avLst/>
                <a:gdLst>
                  <a:gd name="T0" fmla="*/ 0 w 117"/>
                  <a:gd name="T1" fmla="*/ 9 h 99"/>
                  <a:gd name="T2" fmla="*/ 9 w 117"/>
                  <a:gd name="T3" fmla="*/ 1 h 99"/>
                  <a:gd name="T4" fmla="*/ 21 w 117"/>
                  <a:gd name="T5" fmla="*/ 13 h 99"/>
                  <a:gd name="T6" fmla="*/ 15 w 117"/>
                  <a:gd name="T7" fmla="*/ 25 h 9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7"/>
                  <a:gd name="T13" fmla="*/ 0 h 99"/>
                  <a:gd name="T14" fmla="*/ 117 w 117"/>
                  <a:gd name="T15" fmla="*/ 99 h 9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7" h="99">
                    <a:moveTo>
                      <a:pt x="0" y="35"/>
                    </a:moveTo>
                    <a:cubicBezTo>
                      <a:pt x="14" y="17"/>
                      <a:pt x="29" y="0"/>
                      <a:pt x="48" y="3"/>
                    </a:cubicBezTo>
                    <a:cubicBezTo>
                      <a:pt x="67" y="6"/>
                      <a:pt x="107" y="35"/>
                      <a:pt x="112" y="51"/>
                    </a:cubicBezTo>
                    <a:cubicBezTo>
                      <a:pt x="117" y="67"/>
                      <a:pt x="98" y="83"/>
                      <a:pt x="80" y="99"/>
                    </a:cubicBezTo>
                  </a:path>
                </a:pathLst>
              </a:cu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8" name="Group 69"/>
          <p:cNvGrpSpPr>
            <a:grpSpLocks/>
          </p:cNvGrpSpPr>
          <p:nvPr/>
        </p:nvGrpSpPr>
        <p:grpSpPr bwMode="auto">
          <a:xfrm>
            <a:off x="2305050" y="1700213"/>
            <a:ext cx="3168650" cy="649287"/>
            <a:chOff x="1565" y="1253"/>
            <a:chExt cx="1996" cy="409"/>
          </a:xfrm>
        </p:grpSpPr>
        <p:sp>
          <p:nvSpPr>
            <p:cNvPr id="14369" name="WordArt 64"/>
            <p:cNvSpPr>
              <a:spLocks noChangeArrowheads="1" noChangeShapeType="1" noTextEdit="1"/>
            </p:cNvSpPr>
            <p:nvPr/>
          </p:nvSpPr>
          <p:spPr bwMode="auto">
            <a:xfrm>
              <a:off x="1565" y="1253"/>
              <a:ext cx="1996" cy="40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i="1" kern="10">
                  <a:ln w="19050">
                    <a:solidFill>
                      <a:srgbClr val="00CCFF"/>
                    </a:solidFill>
                    <a:round/>
                    <a:headEnd/>
                    <a:tailEnd/>
                  </a:ln>
                  <a:solidFill>
                    <a:srgbClr val="00008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- (8   4) л</a:t>
              </a:r>
            </a:p>
          </p:txBody>
        </p:sp>
        <p:sp>
          <p:nvSpPr>
            <p:cNvPr id="14370" name="Oval 67"/>
            <p:cNvSpPr>
              <a:spLocks noChangeArrowheads="1"/>
            </p:cNvSpPr>
            <p:nvPr/>
          </p:nvSpPr>
          <p:spPr bwMode="auto">
            <a:xfrm>
              <a:off x="2517" y="1389"/>
              <a:ext cx="90" cy="91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rgbClr val="00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9" name="Group 70"/>
          <p:cNvGrpSpPr>
            <a:grpSpLocks/>
          </p:cNvGrpSpPr>
          <p:nvPr/>
        </p:nvGrpSpPr>
        <p:grpSpPr bwMode="auto">
          <a:xfrm>
            <a:off x="250825" y="2708275"/>
            <a:ext cx="2074863" cy="2459038"/>
            <a:chOff x="645" y="2667"/>
            <a:chExt cx="1307" cy="1549"/>
          </a:xfrm>
        </p:grpSpPr>
        <p:grpSp>
          <p:nvGrpSpPr>
            <p:cNvPr id="14353" name="Group 71"/>
            <p:cNvGrpSpPr>
              <a:grpSpLocks/>
            </p:cNvGrpSpPr>
            <p:nvPr/>
          </p:nvGrpSpPr>
          <p:grpSpPr bwMode="auto">
            <a:xfrm>
              <a:off x="645" y="2667"/>
              <a:ext cx="1307" cy="1549"/>
              <a:chOff x="1285" y="1563"/>
              <a:chExt cx="1723" cy="2301"/>
            </a:xfrm>
          </p:grpSpPr>
          <p:sp>
            <p:nvSpPr>
              <p:cNvPr id="14358" name="Freeform 72" descr="Дуб"/>
              <p:cNvSpPr>
                <a:spLocks/>
              </p:cNvSpPr>
              <p:nvPr/>
            </p:nvSpPr>
            <p:spPr bwMode="auto">
              <a:xfrm>
                <a:off x="1320" y="1624"/>
                <a:ext cx="1584" cy="2240"/>
              </a:xfrm>
              <a:custGeom>
                <a:avLst/>
                <a:gdLst>
                  <a:gd name="T0" fmla="*/ 80 w 1584"/>
                  <a:gd name="T1" fmla="*/ 0 h 2240"/>
                  <a:gd name="T2" fmla="*/ 1584 w 1584"/>
                  <a:gd name="T3" fmla="*/ 128 h 2240"/>
                  <a:gd name="T4" fmla="*/ 1520 w 1584"/>
                  <a:gd name="T5" fmla="*/ 2176 h 2240"/>
                  <a:gd name="T6" fmla="*/ 976 w 1584"/>
                  <a:gd name="T7" fmla="*/ 2240 h 2240"/>
                  <a:gd name="T8" fmla="*/ 336 w 1584"/>
                  <a:gd name="T9" fmla="*/ 2144 h 2240"/>
                  <a:gd name="T10" fmla="*/ 128 w 1584"/>
                  <a:gd name="T11" fmla="*/ 2096 h 2240"/>
                  <a:gd name="T12" fmla="*/ 0 w 1584"/>
                  <a:gd name="T13" fmla="*/ 1360 h 2240"/>
                  <a:gd name="T14" fmla="*/ 80 w 1584"/>
                  <a:gd name="T15" fmla="*/ 0 h 224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84"/>
                  <a:gd name="T25" fmla="*/ 0 h 2240"/>
                  <a:gd name="T26" fmla="*/ 1584 w 1584"/>
                  <a:gd name="T27" fmla="*/ 2240 h 224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84" h="2240">
                    <a:moveTo>
                      <a:pt x="80" y="0"/>
                    </a:moveTo>
                    <a:lnTo>
                      <a:pt x="1584" y="128"/>
                    </a:lnTo>
                    <a:lnTo>
                      <a:pt x="1520" y="2176"/>
                    </a:lnTo>
                    <a:lnTo>
                      <a:pt x="976" y="2240"/>
                    </a:lnTo>
                    <a:lnTo>
                      <a:pt x="336" y="2144"/>
                    </a:lnTo>
                    <a:lnTo>
                      <a:pt x="128" y="2096"/>
                    </a:lnTo>
                    <a:lnTo>
                      <a:pt x="0" y="1360"/>
                    </a:lnTo>
                    <a:lnTo>
                      <a:pt x="80" y="0"/>
                    </a:lnTo>
                    <a:close/>
                  </a:path>
                </a:pathLst>
              </a:cu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19050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59" name="Freeform 73"/>
              <p:cNvSpPr>
                <a:spLocks/>
              </p:cNvSpPr>
              <p:nvPr/>
            </p:nvSpPr>
            <p:spPr bwMode="auto">
              <a:xfrm>
                <a:off x="1861" y="1720"/>
                <a:ext cx="118" cy="2096"/>
              </a:xfrm>
              <a:custGeom>
                <a:avLst/>
                <a:gdLst>
                  <a:gd name="T0" fmla="*/ 115 w 118"/>
                  <a:gd name="T1" fmla="*/ 0 h 2096"/>
                  <a:gd name="T2" fmla="*/ 3 w 118"/>
                  <a:gd name="T3" fmla="*/ 912 h 2096"/>
                  <a:gd name="T4" fmla="*/ 99 w 118"/>
                  <a:gd name="T5" fmla="*/ 1856 h 2096"/>
                  <a:gd name="T6" fmla="*/ 115 w 118"/>
                  <a:gd name="T7" fmla="*/ 2096 h 209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8"/>
                  <a:gd name="T13" fmla="*/ 0 h 2096"/>
                  <a:gd name="T14" fmla="*/ 118 w 118"/>
                  <a:gd name="T15" fmla="*/ 2096 h 20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8" h="2096">
                    <a:moveTo>
                      <a:pt x="115" y="0"/>
                    </a:moveTo>
                    <a:cubicBezTo>
                      <a:pt x="94" y="152"/>
                      <a:pt x="6" y="603"/>
                      <a:pt x="3" y="912"/>
                    </a:cubicBezTo>
                    <a:cubicBezTo>
                      <a:pt x="0" y="1221"/>
                      <a:pt x="80" y="1659"/>
                      <a:pt x="99" y="1856"/>
                    </a:cubicBezTo>
                    <a:cubicBezTo>
                      <a:pt x="118" y="2053"/>
                      <a:pt x="112" y="2046"/>
                      <a:pt x="115" y="2096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60" name="Freeform 74"/>
              <p:cNvSpPr>
                <a:spLocks/>
              </p:cNvSpPr>
              <p:nvPr/>
            </p:nvSpPr>
            <p:spPr bwMode="auto">
              <a:xfrm>
                <a:off x="1565" y="1672"/>
                <a:ext cx="187" cy="2112"/>
              </a:xfrm>
              <a:custGeom>
                <a:avLst/>
                <a:gdLst>
                  <a:gd name="T0" fmla="*/ 115 w 187"/>
                  <a:gd name="T1" fmla="*/ 0 h 2112"/>
                  <a:gd name="T2" fmla="*/ 3 w 187"/>
                  <a:gd name="T3" fmla="*/ 976 h 2112"/>
                  <a:gd name="T4" fmla="*/ 131 w 187"/>
                  <a:gd name="T5" fmla="*/ 1888 h 2112"/>
                  <a:gd name="T6" fmla="*/ 187 w 187"/>
                  <a:gd name="T7" fmla="*/ 2112 h 21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7"/>
                  <a:gd name="T13" fmla="*/ 0 h 2112"/>
                  <a:gd name="T14" fmla="*/ 187 w 187"/>
                  <a:gd name="T15" fmla="*/ 2112 h 21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7" h="2112">
                    <a:moveTo>
                      <a:pt x="115" y="0"/>
                    </a:moveTo>
                    <a:cubicBezTo>
                      <a:pt x="96" y="163"/>
                      <a:pt x="0" y="661"/>
                      <a:pt x="3" y="976"/>
                    </a:cubicBezTo>
                    <a:cubicBezTo>
                      <a:pt x="6" y="1291"/>
                      <a:pt x="100" y="1699"/>
                      <a:pt x="131" y="1888"/>
                    </a:cubicBezTo>
                    <a:cubicBezTo>
                      <a:pt x="162" y="2077"/>
                      <a:pt x="175" y="2066"/>
                      <a:pt x="187" y="2112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61" name="Freeform 75"/>
              <p:cNvSpPr>
                <a:spLocks/>
              </p:cNvSpPr>
              <p:nvPr/>
            </p:nvSpPr>
            <p:spPr bwMode="auto">
              <a:xfrm>
                <a:off x="2600" y="1736"/>
                <a:ext cx="120" cy="2096"/>
              </a:xfrm>
              <a:custGeom>
                <a:avLst/>
                <a:gdLst>
                  <a:gd name="T0" fmla="*/ 48 w 120"/>
                  <a:gd name="T1" fmla="*/ 0 h 2096"/>
                  <a:gd name="T2" fmla="*/ 112 w 120"/>
                  <a:gd name="T3" fmla="*/ 704 h 2096"/>
                  <a:gd name="T4" fmla="*/ 96 w 120"/>
                  <a:gd name="T5" fmla="*/ 1344 h 2096"/>
                  <a:gd name="T6" fmla="*/ 0 w 120"/>
                  <a:gd name="T7" fmla="*/ 2096 h 209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0"/>
                  <a:gd name="T13" fmla="*/ 0 h 2096"/>
                  <a:gd name="T14" fmla="*/ 120 w 120"/>
                  <a:gd name="T15" fmla="*/ 2096 h 20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0" h="2096">
                    <a:moveTo>
                      <a:pt x="48" y="0"/>
                    </a:moveTo>
                    <a:cubicBezTo>
                      <a:pt x="59" y="117"/>
                      <a:pt x="104" y="480"/>
                      <a:pt x="112" y="704"/>
                    </a:cubicBezTo>
                    <a:cubicBezTo>
                      <a:pt x="120" y="928"/>
                      <a:pt x="115" y="1112"/>
                      <a:pt x="96" y="1344"/>
                    </a:cubicBezTo>
                    <a:cubicBezTo>
                      <a:pt x="77" y="1576"/>
                      <a:pt x="20" y="1939"/>
                      <a:pt x="0" y="2096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62" name="Freeform 76"/>
              <p:cNvSpPr>
                <a:spLocks/>
              </p:cNvSpPr>
              <p:nvPr/>
            </p:nvSpPr>
            <p:spPr bwMode="auto">
              <a:xfrm>
                <a:off x="2131" y="1720"/>
                <a:ext cx="101" cy="2112"/>
              </a:xfrm>
              <a:custGeom>
                <a:avLst/>
                <a:gdLst>
                  <a:gd name="T0" fmla="*/ 69 w 101"/>
                  <a:gd name="T1" fmla="*/ 0 h 2112"/>
                  <a:gd name="T2" fmla="*/ 5 w 101"/>
                  <a:gd name="T3" fmla="*/ 928 h 2112"/>
                  <a:gd name="T4" fmla="*/ 37 w 101"/>
                  <a:gd name="T5" fmla="*/ 1712 h 2112"/>
                  <a:gd name="T6" fmla="*/ 101 w 101"/>
                  <a:gd name="T7" fmla="*/ 2112 h 21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1"/>
                  <a:gd name="T13" fmla="*/ 0 h 2112"/>
                  <a:gd name="T14" fmla="*/ 101 w 101"/>
                  <a:gd name="T15" fmla="*/ 2112 h 21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1" h="2112">
                    <a:moveTo>
                      <a:pt x="69" y="0"/>
                    </a:moveTo>
                    <a:cubicBezTo>
                      <a:pt x="58" y="157"/>
                      <a:pt x="10" y="643"/>
                      <a:pt x="5" y="928"/>
                    </a:cubicBezTo>
                    <a:cubicBezTo>
                      <a:pt x="0" y="1213"/>
                      <a:pt x="21" y="1515"/>
                      <a:pt x="37" y="1712"/>
                    </a:cubicBezTo>
                    <a:cubicBezTo>
                      <a:pt x="53" y="1909"/>
                      <a:pt x="88" y="2029"/>
                      <a:pt x="101" y="2112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63" name="Freeform 77"/>
              <p:cNvSpPr>
                <a:spLocks/>
              </p:cNvSpPr>
              <p:nvPr/>
            </p:nvSpPr>
            <p:spPr bwMode="auto">
              <a:xfrm>
                <a:off x="2392" y="1752"/>
                <a:ext cx="35" cy="2096"/>
              </a:xfrm>
              <a:custGeom>
                <a:avLst/>
                <a:gdLst>
                  <a:gd name="T0" fmla="*/ 32 w 35"/>
                  <a:gd name="T1" fmla="*/ 0 h 2096"/>
                  <a:gd name="T2" fmla="*/ 32 w 35"/>
                  <a:gd name="T3" fmla="*/ 912 h 2096"/>
                  <a:gd name="T4" fmla="*/ 16 w 35"/>
                  <a:gd name="T5" fmla="*/ 1664 h 2096"/>
                  <a:gd name="T6" fmla="*/ 0 w 35"/>
                  <a:gd name="T7" fmla="*/ 2096 h 209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5"/>
                  <a:gd name="T13" fmla="*/ 0 h 2096"/>
                  <a:gd name="T14" fmla="*/ 35 w 35"/>
                  <a:gd name="T15" fmla="*/ 2096 h 20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5" h="2096">
                    <a:moveTo>
                      <a:pt x="32" y="0"/>
                    </a:moveTo>
                    <a:cubicBezTo>
                      <a:pt x="32" y="152"/>
                      <a:pt x="35" y="635"/>
                      <a:pt x="32" y="912"/>
                    </a:cubicBezTo>
                    <a:cubicBezTo>
                      <a:pt x="29" y="1189"/>
                      <a:pt x="21" y="1467"/>
                      <a:pt x="16" y="1664"/>
                    </a:cubicBezTo>
                    <a:cubicBezTo>
                      <a:pt x="11" y="1861"/>
                      <a:pt x="3" y="2006"/>
                      <a:pt x="0" y="2096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4364" name="Group 78"/>
              <p:cNvGrpSpPr>
                <a:grpSpLocks/>
              </p:cNvGrpSpPr>
              <p:nvPr/>
            </p:nvGrpSpPr>
            <p:grpSpPr bwMode="auto">
              <a:xfrm>
                <a:off x="1285" y="1640"/>
                <a:ext cx="1723" cy="2165"/>
                <a:chOff x="1285" y="1640"/>
                <a:chExt cx="1723" cy="2165"/>
              </a:xfrm>
            </p:grpSpPr>
            <p:sp>
              <p:nvSpPr>
                <p:cNvPr id="14367" name="Freeform 79" descr="Дуб"/>
                <p:cNvSpPr>
                  <a:spLocks/>
                </p:cNvSpPr>
                <p:nvPr/>
              </p:nvSpPr>
              <p:spPr bwMode="auto">
                <a:xfrm>
                  <a:off x="1285" y="1640"/>
                  <a:ext cx="163" cy="2085"/>
                </a:xfrm>
                <a:custGeom>
                  <a:avLst/>
                  <a:gdLst>
                    <a:gd name="T0" fmla="*/ 115 w 163"/>
                    <a:gd name="T1" fmla="*/ 0 h 2085"/>
                    <a:gd name="T2" fmla="*/ 3 w 163"/>
                    <a:gd name="T3" fmla="*/ 976 h 2085"/>
                    <a:gd name="T4" fmla="*/ 131 w 163"/>
                    <a:gd name="T5" fmla="*/ 1888 h 2085"/>
                    <a:gd name="T6" fmla="*/ 163 w 163"/>
                    <a:gd name="T7" fmla="*/ 2064 h 208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3"/>
                    <a:gd name="T13" fmla="*/ 0 h 2085"/>
                    <a:gd name="T14" fmla="*/ 163 w 163"/>
                    <a:gd name="T15" fmla="*/ 2085 h 208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3" h="2085">
                      <a:moveTo>
                        <a:pt x="115" y="0"/>
                      </a:moveTo>
                      <a:cubicBezTo>
                        <a:pt x="96" y="163"/>
                        <a:pt x="0" y="661"/>
                        <a:pt x="3" y="976"/>
                      </a:cubicBezTo>
                      <a:cubicBezTo>
                        <a:pt x="6" y="1291"/>
                        <a:pt x="104" y="1707"/>
                        <a:pt x="131" y="1888"/>
                      </a:cubicBezTo>
                      <a:cubicBezTo>
                        <a:pt x="158" y="2069"/>
                        <a:pt x="159" y="2085"/>
                        <a:pt x="163" y="2064"/>
                      </a:cubicBezTo>
                    </a:path>
                  </a:pathLst>
                </a:custGeom>
                <a:blipFill dpi="0" rotWithShape="1">
                  <a:blip r:embed="rId2" cstate="print"/>
                  <a:srcRect/>
                  <a:tile tx="0" ty="0" sx="100000" sy="100000" flip="none" algn="tl"/>
                </a:blipFill>
                <a:ln w="190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368" name="Freeform 80" descr="Дуб"/>
                <p:cNvSpPr>
                  <a:spLocks/>
                </p:cNvSpPr>
                <p:nvPr/>
              </p:nvSpPr>
              <p:spPr bwMode="auto">
                <a:xfrm flipH="1">
                  <a:off x="2845" y="1720"/>
                  <a:ext cx="163" cy="2085"/>
                </a:xfrm>
                <a:custGeom>
                  <a:avLst/>
                  <a:gdLst>
                    <a:gd name="T0" fmla="*/ 115 w 163"/>
                    <a:gd name="T1" fmla="*/ 0 h 2085"/>
                    <a:gd name="T2" fmla="*/ 3 w 163"/>
                    <a:gd name="T3" fmla="*/ 976 h 2085"/>
                    <a:gd name="T4" fmla="*/ 131 w 163"/>
                    <a:gd name="T5" fmla="*/ 1888 h 2085"/>
                    <a:gd name="T6" fmla="*/ 163 w 163"/>
                    <a:gd name="T7" fmla="*/ 2064 h 208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3"/>
                    <a:gd name="T13" fmla="*/ 0 h 2085"/>
                    <a:gd name="T14" fmla="*/ 163 w 163"/>
                    <a:gd name="T15" fmla="*/ 2085 h 208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3" h="2085">
                      <a:moveTo>
                        <a:pt x="115" y="0"/>
                      </a:moveTo>
                      <a:cubicBezTo>
                        <a:pt x="96" y="163"/>
                        <a:pt x="0" y="661"/>
                        <a:pt x="3" y="976"/>
                      </a:cubicBezTo>
                      <a:cubicBezTo>
                        <a:pt x="6" y="1291"/>
                        <a:pt x="104" y="1707"/>
                        <a:pt x="131" y="1888"/>
                      </a:cubicBezTo>
                      <a:cubicBezTo>
                        <a:pt x="158" y="2069"/>
                        <a:pt x="159" y="2085"/>
                        <a:pt x="163" y="2064"/>
                      </a:cubicBezTo>
                    </a:path>
                  </a:pathLst>
                </a:custGeom>
                <a:blipFill dpi="0" rotWithShape="1">
                  <a:blip r:embed="rId2" cstate="print"/>
                  <a:srcRect/>
                  <a:tile tx="0" ty="0" sx="100000" sy="100000" flip="none" algn="tl"/>
                </a:blipFill>
                <a:ln w="1905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4365" name="Freeform 81"/>
              <p:cNvSpPr>
                <a:spLocks/>
              </p:cNvSpPr>
              <p:nvPr/>
            </p:nvSpPr>
            <p:spPr bwMode="auto">
              <a:xfrm>
                <a:off x="1320" y="1563"/>
                <a:ext cx="1664" cy="248"/>
              </a:xfrm>
              <a:custGeom>
                <a:avLst/>
                <a:gdLst>
                  <a:gd name="T0" fmla="*/ 126 w 1568"/>
                  <a:gd name="T1" fmla="*/ 34 h 152"/>
                  <a:gd name="T2" fmla="*/ 973 w 1568"/>
                  <a:gd name="T3" fmla="*/ 34 h 152"/>
                  <a:gd name="T4" fmla="*/ 1694 w 1568"/>
                  <a:gd name="T5" fmla="*/ 248 h 152"/>
                  <a:gd name="T6" fmla="*/ 1405 w 1568"/>
                  <a:gd name="T7" fmla="*/ 375 h 152"/>
                  <a:gd name="T8" fmla="*/ 757 w 1568"/>
                  <a:gd name="T9" fmla="*/ 375 h 152"/>
                  <a:gd name="T10" fmla="*/ 216 w 1568"/>
                  <a:gd name="T11" fmla="*/ 206 h 152"/>
                  <a:gd name="T12" fmla="*/ 126 w 1568"/>
                  <a:gd name="T13" fmla="*/ 34 h 1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68"/>
                  <a:gd name="T22" fmla="*/ 0 h 152"/>
                  <a:gd name="T23" fmla="*/ 1568 w 1568"/>
                  <a:gd name="T24" fmla="*/ 152 h 15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68" h="152">
                    <a:moveTo>
                      <a:pt x="112" y="13"/>
                    </a:moveTo>
                    <a:cubicBezTo>
                      <a:pt x="224" y="2"/>
                      <a:pt x="632" y="0"/>
                      <a:pt x="864" y="13"/>
                    </a:cubicBezTo>
                    <a:cubicBezTo>
                      <a:pt x="1096" y="26"/>
                      <a:pt x="1440" y="72"/>
                      <a:pt x="1504" y="93"/>
                    </a:cubicBezTo>
                    <a:cubicBezTo>
                      <a:pt x="1568" y="114"/>
                      <a:pt x="1387" y="133"/>
                      <a:pt x="1248" y="141"/>
                    </a:cubicBezTo>
                    <a:cubicBezTo>
                      <a:pt x="1109" y="149"/>
                      <a:pt x="848" y="152"/>
                      <a:pt x="672" y="141"/>
                    </a:cubicBezTo>
                    <a:cubicBezTo>
                      <a:pt x="496" y="130"/>
                      <a:pt x="285" y="98"/>
                      <a:pt x="192" y="77"/>
                    </a:cubicBezTo>
                    <a:cubicBezTo>
                      <a:pt x="99" y="56"/>
                      <a:pt x="0" y="24"/>
                      <a:pt x="112" y="1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66" name="Freeform 82"/>
              <p:cNvSpPr>
                <a:spLocks/>
              </p:cNvSpPr>
              <p:nvPr/>
            </p:nvSpPr>
            <p:spPr bwMode="auto">
              <a:xfrm>
                <a:off x="1448" y="3720"/>
                <a:ext cx="1408" cy="133"/>
              </a:xfrm>
              <a:custGeom>
                <a:avLst/>
                <a:gdLst>
                  <a:gd name="T0" fmla="*/ 0 w 1408"/>
                  <a:gd name="T1" fmla="*/ 0 h 133"/>
                  <a:gd name="T2" fmla="*/ 352 w 1408"/>
                  <a:gd name="T3" fmla="*/ 80 h 133"/>
                  <a:gd name="T4" fmla="*/ 800 w 1408"/>
                  <a:gd name="T5" fmla="*/ 128 h 133"/>
                  <a:gd name="T6" fmla="*/ 1152 w 1408"/>
                  <a:gd name="T7" fmla="*/ 112 h 133"/>
                  <a:gd name="T8" fmla="*/ 1408 w 1408"/>
                  <a:gd name="T9" fmla="*/ 64 h 1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08"/>
                  <a:gd name="T16" fmla="*/ 0 h 133"/>
                  <a:gd name="T17" fmla="*/ 1408 w 1408"/>
                  <a:gd name="T18" fmla="*/ 133 h 1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08" h="133">
                    <a:moveTo>
                      <a:pt x="0" y="0"/>
                    </a:moveTo>
                    <a:cubicBezTo>
                      <a:pt x="59" y="13"/>
                      <a:pt x="219" y="59"/>
                      <a:pt x="352" y="80"/>
                    </a:cubicBezTo>
                    <a:cubicBezTo>
                      <a:pt x="485" y="101"/>
                      <a:pt x="667" y="123"/>
                      <a:pt x="800" y="128"/>
                    </a:cubicBezTo>
                    <a:cubicBezTo>
                      <a:pt x="933" y="133"/>
                      <a:pt x="1051" y="123"/>
                      <a:pt x="1152" y="112"/>
                    </a:cubicBezTo>
                    <a:cubicBezTo>
                      <a:pt x="1253" y="101"/>
                      <a:pt x="1330" y="80"/>
                      <a:pt x="1408" y="64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4354" name="Freeform 83"/>
            <p:cNvSpPr>
              <a:spLocks/>
            </p:cNvSpPr>
            <p:nvPr/>
          </p:nvSpPr>
          <p:spPr bwMode="auto">
            <a:xfrm>
              <a:off x="672" y="2960"/>
              <a:ext cx="1240" cy="117"/>
            </a:xfrm>
            <a:custGeom>
              <a:avLst/>
              <a:gdLst>
                <a:gd name="T0" fmla="*/ 0 w 1240"/>
                <a:gd name="T1" fmla="*/ 0 h 117"/>
                <a:gd name="T2" fmla="*/ 464 w 1240"/>
                <a:gd name="T3" fmla="*/ 96 h 117"/>
                <a:gd name="T4" fmla="*/ 848 w 1240"/>
                <a:gd name="T5" fmla="*/ 112 h 117"/>
                <a:gd name="T6" fmla="*/ 1200 w 1240"/>
                <a:gd name="T7" fmla="*/ 64 h 117"/>
                <a:gd name="T8" fmla="*/ 1088 w 1240"/>
                <a:gd name="T9" fmla="*/ 80 h 1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40"/>
                <a:gd name="T16" fmla="*/ 0 h 117"/>
                <a:gd name="T17" fmla="*/ 1240 w 1240"/>
                <a:gd name="T18" fmla="*/ 117 h 1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40" h="117">
                  <a:moveTo>
                    <a:pt x="0" y="0"/>
                  </a:moveTo>
                  <a:cubicBezTo>
                    <a:pt x="161" y="38"/>
                    <a:pt x="323" y="77"/>
                    <a:pt x="464" y="96"/>
                  </a:cubicBezTo>
                  <a:cubicBezTo>
                    <a:pt x="605" y="115"/>
                    <a:pt x="725" y="117"/>
                    <a:pt x="848" y="112"/>
                  </a:cubicBezTo>
                  <a:cubicBezTo>
                    <a:pt x="971" y="107"/>
                    <a:pt x="1160" y="69"/>
                    <a:pt x="1200" y="64"/>
                  </a:cubicBezTo>
                  <a:cubicBezTo>
                    <a:pt x="1240" y="59"/>
                    <a:pt x="1111" y="77"/>
                    <a:pt x="1088" y="80"/>
                  </a:cubicBezTo>
                </a:path>
              </a:pathLst>
            </a:custGeom>
            <a:noFill/>
            <a:ln w="762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5" name="Freeform 84"/>
            <p:cNvSpPr>
              <a:spLocks/>
            </p:cNvSpPr>
            <p:nvPr/>
          </p:nvSpPr>
          <p:spPr bwMode="auto">
            <a:xfrm>
              <a:off x="672" y="3008"/>
              <a:ext cx="1272" cy="115"/>
            </a:xfrm>
            <a:custGeom>
              <a:avLst/>
              <a:gdLst>
                <a:gd name="T0" fmla="*/ 0 w 1272"/>
                <a:gd name="T1" fmla="*/ 0 h 115"/>
                <a:gd name="T2" fmla="*/ 464 w 1272"/>
                <a:gd name="T3" fmla="*/ 96 h 115"/>
                <a:gd name="T4" fmla="*/ 848 w 1272"/>
                <a:gd name="T5" fmla="*/ 112 h 115"/>
                <a:gd name="T6" fmla="*/ 1232 w 1272"/>
                <a:gd name="T7" fmla="*/ 80 h 115"/>
                <a:gd name="T8" fmla="*/ 1088 w 1272"/>
                <a:gd name="T9" fmla="*/ 80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72"/>
                <a:gd name="T16" fmla="*/ 0 h 115"/>
                <a:gd name="T17" fmla="*/ 1272 w 1272"/>
                <a:gd name="T18" fmla="*/ 115 h 1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72" h="115">
                  <a:moveTo>
                    <a:pt x="0" y="0"/>
                  </a:moveTo>
                  <a:cubicBezTo>
                    <a:pt x="161" y="38"/>
                    <a:pt x="323" y="77"/>
                    <a:pt x="464" y="96"/>
                  </a:cubicBezTo>
                  <a:cubicBezTo>
                    <a:pt x="605" y="115"/>
                    <a:pt x="720" y="115"/>
                    <a:pt x="848" y="112"/>
                  </a:cubicBezTo>
                  <a:cubicBezTo>
                    <a:pt x="976" y="109"/>
                    <a:pt x="1192" y="85"/>
                    <a:pt x="1232" y="80"/>
                  </a:cubicBezTo>
                  <a:cubicBezTo>
                    <a:pt x="1272" y="75"/>
                    <a:pt x="1118" y="80"/>
                    <a:pt x="1088" y="80"/>
                  </a:cubicBezTo>
                </a:path>
              </a:pathLst>
            </a:custGeom>
            <a:noFill/>
            <a:ln w="762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6" name="Freeform 85"/>
            <p:cNvSpPr>
              <a:spLocks/>
            </p:cNvSpPr>
            <p:nvPr/>
          </p:nvSpPr>
          <p:spPr bwMode="auto">
            <a:xfrm>
              <a:off x="688" y="3744"/>
              <a:ext cx="1189" cy="115"/>
            </a:xfrm>
            <a:custGeom>
              <a:avLst/>
              <a:gdLst>
                <a:gd name="T0" fmla="*/ 0 w 1189"/>
                <a:gd name="T1" fmla="*/ 0 h 115"/>
                <a:gd name="T2" fmla="*/ 464 w 1189"/>
                <a:gd name="T3" fmla="*/ 96 h 115"/>
                <a:gd name="T4" fmla="*/ 848 w 1189"/>
                <a:gd name="T5" fmla="*/ 112 h 115"/>
                <a:gd name="T6" fmla="*/ 1120 w 1189"/>
                <a:gd name="T7" fmla="*/ 96 h 115"/>
                <a:gd name="T8" fmla="*/ 1184 w 1189"/>
                <a:gd name="T9" fmla="*/ 80 h 115"/>
                <a:gd name="T10" fmla="*/ 1088 w 1189"/>
                <a:gd name="T11" fmla="*/ 80 h 1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89"/>
                <a:gd name="T19" fmla="*/ 0 h 115"/>
                <a:gd name="T20" fmla="*/ 1189 w 1189"/>
                <a:gd name="T21" fmla="*/ 115 h 1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89" h="115">
                  <a:moveTo>
                    <a:pt x="0" y="0"/>
                  </a:moveTo>
                  <a:cubicBezTo>
                    <a:pt x="161" y="38"/>
                    <a:pt x="323" y="77"/>
                    <a:pt x="464" y="96"/>
                  </a:cubicBezTo>
                  <a:cubicBezTo>
                    <a:pt x="605" y="115"/>
                    <a:pt x="739" y="112"/>
                    <a:pt x="848" y="112"/>
                  </a:cubicBezTo>
                  <a:cubicBezTo>
                    <a:pt x="957" y="112"/>
                    <a:pt x="1064" y="101"/>
                    <a:pt x="1120" y="96"/>
                  </a:cubicBezTo>
                  <a:cubicBezTo>
                    <a:pt x="1176" y="91"/>
                    <a:pt x="1189" y="83"/>
                    <a:pt x="1184" y="80"/>
                  </a:cubicBezTo>
                  <a:cubicBezTo>
                    <a:pt x="1179" y="77"/>
                    <a:pt x="1108" y="80"/>
                    <a:pt x="1088" y="80"/>
                  </a:cubicBezTo>
                </a:path>
              </a:pathLst>
            </a:custGeom>
            <a:noFill/>
            <a:ln w="762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7" name="Freeform 86"/>
            <p:cNvSpPr>
              <a:spLocks/>
            </p:cNvSpPr>
            <p:nvPr/>
          </p:nvSpPr>
          <p:spPr bwMode="auto">
            <a:xfrm>
              <a:off x="688" y="3792"/>
              <a:ext cx="1208" cy="115"/>
            </a:xfrm>
            <a:custGeom>
              <a:avLst/>
              <a:gdLst>
                <a:gd name="T0" fmla="*/ 0 w 1208"/>
                <a:gd name="T1" fmla="*/ 0 h 115"/>
                <a:gd name="T2" fmla="*/ 464 w 1208"/>
                <a:gd name="T3" fmla="*/ 96 h 115"/>
                <a:gd name="T4" fmla="*/ 848 w 1208"/>
                <a:gd name="T5" fmla="*/ 112 h 115"/>
                <a:gd name="T6" fmla="*/ 1168 w 1208"/>
                <a:gd name="T7" fmla="*/ 96 h 115"/>
                <a:gd name="T8" fmla="*/ 1088 w 1208"/>
                <a:gd name="T9" fmla="*/ 80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8"/>
                <a:gd name="T16" fmla="*/ 0 h 115"/>
                <a:gd name="T17" fmla="*/ 1208 w 1208"/>
                <a:gd name="T18" fmla="*/ 115 h 1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8" h="115">
                  <a:moveTo>
                    <a:pt x="0" y="0"/>
                  </a:moveTo>
                  <a:cubicBezTo>
                    <a:pt x="161" y="38"/>
                    <a:pt x="323" y="77"/>
                    <a:pt x="464" y="96"/>
                  </a:cubicBezTo>
                  <a:cubicBezTo>
                    <a:pt x="605" y="115"/>
                    <a:pt x="731" y="112"/>
                    <a:pt x="848" y="112"/>
                  </a:cubicBezTo>
                  <a:cubicBezTo>
                    <a:pt x="965" y="112"/>
                    <a:pt x="1128" y="101"/>
                    <a:pt x="1168" y="96"/>
                  </a:cubicBezTo>
                  <a:cubicBezTo>
                    <a:pt x="1208" y="91"/>
                    <a:pt x="1105" y="83"/>
                    <a:pt x="1088" y="80"/>
                  </a:cubicBezTo>
                </a:path>
              </a:pathLst>
            </a:custGeom>
            <a:noFill/>
            <a:ln w="762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" name="Group 90"/>
          <p:cNvGrpSpPr>
            <a:grpSpLocks/>
          </p:cNvGrpSpPr>
          <p:nvPr/>
        </p:nvGrpSpPr>
        <p:grpSpPr bwMode="auto">
          <a:xfrm>
            <a:off x="2555875" y="3429000"/>
            <a:ext cx="4464050" cy="649288"/>
            <a:chOff x="1610" y="2160"/>
            <a:chExt cx="2812" cy="409"/>
          </a:xfrm>
        </p:grpSpPr>
        <p:sp>
          <p:nvSpPr>
            <p:cNvPr id="14350" name="Oval 65"/>
            <p:cNvSpPr>
              <a:spLocks noChangeArrowheads="1"/>
            </p:cNvSpPr>
            <p:nvPr/>
          </p:nvSpPr>
          <p:spPr bwMode="auto">
            <a:xfrm>
              <a:off x="2608" y="2296"/>
              <a:ext cx="90" cy="91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rgbClr val="00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51" name="WordArt 88"/>
            <p:cNvSpPr>
              <a:spLocks noChangeArrowheads="1" noChangeShapeType="1" noTextEdit="1"/>
            </p:cNvSpPr>
            <p:nvPr/>
          </p:nvSpPr>
          <p:spPr bwMode="auto">
            <a:xfrm>
              <a:off x="1610" y="2160"/>
              <a:ext cx="2812" cy="40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i="1" kern="10">
                  <a:ln w="19050">
                    <a:solidFill>
                      <a:srgbClr val="00CCFF"/>
                    </a:solidFill>
                    <a:round/>
                    <a:headEnd/>
                    <a:tailEnd/>
                  </a:ln>
                  <a:solidFill>
                    <a:srgbClr val="00008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- (8   4)   5 л</a:t>
              </a:r>
            </a:p>
          </p:txBody>
        </p:sp>
        <p:sp>
          <p:nvSpPr>
            <p:cNvPr id="14352" name="Oval 89"/>
            <p:cNvSpPr>
              <a:spLocks noChangeArrowheads="1"/>
            </p:cNvSpPr>
            <p:nvPr/>
          </p:nvSpPr>
          <p:spPr bwMode="auto">
            <a:xfrm>
              <a:off x="3470" y="2296"/>
              <a:ext cx="90" cy="91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rgbClr val="00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3" name="Group 95"/>
          <p:cNvGrpSpPr>
            <a:grpSpLocks/>
          </p:cNvGrpSpPr>
          <p:nvPr/>
        </p:nvGrpSpPr>
        <p:grpSpPr bwMode="auto">
          <a:xfrm>
            <a:off x="755650" y="5661025"/>
            <a:ext cx="3600450" cy="649288"/>
            <a:chOff x="930" y="3566"/>
            <a:chExt cx="2812" cy="409"/>
          </a:xfrm>
        </p:grpSpPr>
        <p:sp>
          <p:nvSpPr>
            <p:cNvPr id="14347" name="Oval 92"/>
            <p:cNvSpPr>
              <a:spLocks noChangeArrowheads="1"/>
            </p:cNvSpPr>
            <p:nvPr/>
          </p:nvSpPr>
          <p:spPr bwMode="auto">
            <a:xfrm>
              <a:off x="1519" y="3748"/>
              <a:ext cx="90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48" name="WordArt 93"/>
            <p:cNvSpPr>
              <a:spLocks noChangeArrowheads="1" noChangeShapeType="1" noTextEdit="1"/>
            </p:cNvSpPr>
            <p:nvPr/>
          </p:nvSpPr>
          <p:spPr bwMode="auto">
            <a:xfrm>
              <a:off x="930" y="3566"/>
              <a:ext cx="2812" cy="40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i="1" kern="10">
                  <a:ln w="19050">
                    <a:solidFill>
                      <a:srgbClr val="FFCC99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8   4   5 =</a:t>
              </a:r>
            </a:p>
          </p:txBody>
        </p:sp>
        <p:sp>
          <p:nvSpPr>
            <p:cNvPr id="14349" name="Oval 94"/>
            <p:cNvSpPr>
              <a:spLocks noChangeArrowheads="1"/>
            </p:cNvSpPr>
            <p:nvPr/>
          </p:nvSpPr>
          <p:spPr bwMode="auto">
            <a:xfrm>
              <a:off x="2472" y="3748"/>
              <a:ext cx="90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9008" name="AutoShape 96"/>
          <p:cNvSpPr>
            <a:spLocks noChangeArrowheads="1"/>
          </p:cNvSpPr>
          <p:nvPr/>
        </p:nvSpPr>
        <p:spPr bwMode="auto">
          <a:xfrm>
            <a:off x="4067175" y="5345113"/>
            <a:ext cx="3095625" cy="1512887"/>
          </a:xfrm>
          <a:prstGeom prst="irregularSeal1">
            <a:avLst/>
          </a:prstGeom>
          <a:gradFill rotWithShape="1">
            <a:gsLst>
              <a:gs pos="0">
                <a:srgbClr val="FFFFFF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 b="1" i="1">
                <a:solidFill>
                  <a:srgbClr val="FF0000"/>
                </a:solidFill>
                <a:latin typeface="Times New Roman" pitchFamily="18" charset="0"/>
              </a:rPr>
              <a:t>160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8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38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90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90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9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66" grpId="0" animBg="1"/>
      <p:bldP spid="3900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dd36efffaa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0" y="2636838"/>
            <a:ext cx="2730500" cy="422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23"/>
          <p:cNvSpPr>
            <a:spLocks noChangeArrowheads="1"/>
          </p:cNvSpPr>
          <p:nvPr/>
        </p:nvSpPr>
        <p:spPr bwMode="auto">
          <a:xfrm>
            <a:off x="323850" y="260350"/>
            <a:ext cx="8496300" cy="1871663"/>
          </a:xfrm>
          <a:prstGeom prst="wedgeRoundRectCallout">
            <a:avLst>
              <a:gd name="adj1" fmla="val 26009"/>
              <a:gd name="adj2" fmla="val 136769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600" b="1">
                <a:solidFill>
                  <a:srgbClr val="800000"/>
                </a:solidFill>
                <a:latin typeface="Georgia" pitchFamily="18" charset="0"/>
              </a:rPr>
              <a:t>Натуральные числа</a:t>
            </a:r>
            <a:r>
              <a:rPr lang="ru-RU" sz="2400" b="1" i="1">
                <a:solidFill>
                  <a:srgbClr val="993300"/>
                </a:solidFill>
                <a:latin typeface="Georgia" pitchFamily="18" charset="0"/>
              </a:rPr>
              <a:t> – числа, для перечисления предметов и обозначения их количества. </a:t>
            </a:r>
          </a:p>
        </p:txBody>
      </p:sp>
      <p:pic>
        <p:nvPicPr>
          <p:cNvPr id="30741" name="Picture 21" descr="C:\Documents and Settings\Администратор\Local Settings\Temporary Internet Files\Content.IE5\IJ4Z50JT\MC90041196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98925"/>
            <a:ext cx="5076825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2" name="Picture 22" descr="C:\Documents and Settings\Администратор\Local Settings\Temporary Internet Files\Content.IE5\IJ4Z50JT\MC90041196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33600"/>
            <a:ext cx="277812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50825" y="3492500"/>
            <a:ext cx="27003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Раз 	 два 	три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79388" y="6488113"/>
            <a:ext cx="47529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Первая		 вторая		 третья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dd36efffaa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3500" y="2636838"/>
            <a:ext cx="2730500" cy="422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827088" y="4365625"/>
            <a:ext cx="3384550" cy="863600"/>
            <a:chOff x="521" y="3067"/>
            <a:chExt cx="2132" cy="408"/>
          </a:xfrm>
        </p:grpSpPr>
        <p:sp>
          <p:nvSpPr>
            <p:cNvPr id="8213" name="Oval 9"/>
            <p:cNvSpPr>
              <a:spLocks noChangeArrowheads="1"/>
            </p:cNvSpPr>
            <p:nvPr/>
          </p:nvSpPr>
          <p:spPr bwMode="auto">
            <a:xfrm>
              <a:off x="1519" y="3249"/>
              <a:ext cx="90" cy="91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rgbClr val="00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4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521" y="3067"/>
              <a:ext cx="2132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i="1" kern="10">
                  <a:ln w="19050">
                    <a:solidFill>
                      <a:srgbClr val="00CCFF"/>
                    </a:solidFill>
                    <a:round/>
                    <a:headEnd/>
                    <a:tailEnd/>
                  </a:ln>
                  <a:solidFill>
                    <a:srgbClr val="00008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123   1 = </a:t>
              </a:r>
            </a:p>
          </p:txBody>
        </p:sp>
      </p:grpSp>
      <p:sp>
        <p:nvSpPr>
          <p:cNvPr id="10252" name="WordArt 11"/>
          <p:cNvSpPr>
            <a:spLocks noChangeArrowheads="1" noChangeShapeType="1" noTextEdit="1"/>
          </p:cNvSpPr>
          <p:nvPr/>
        </p:nvSpPr>
        <p:spPr bwMode="auto">
          <a:xfrm>
            <a:off x="1403350" y="404813"/>
            <a:ext cx="431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18452" name="AutoShape 20"/>
          <p:cNvSpPr>
            <a:spLocks noChangeArrowheads="1"/>
          </p:cNvSpPr>
          <p:nvPr/>
        </p:nvSpPr>
        <p:spPr bwMode="auto">
          <a:xfrm>
            <a:off x="3563938" y="2636838"/>
            <a:ext cx="1944687" cy="1439862"/>
          </a:xfrm>
          <a:prstGeom prst="irregularSeal1">
            <a:avLst/>
          </a:prstGeom>
          <a:gradFill rotWithShape="1">
            <a:gsLst>
              <a:gs pos="0">
                <a:srgbClr val="FFFFFF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 b="1" i="1">
                <a:solidFill>
                  <a:srgbClr val="FF0000"/>
                </a:solidFill>
                <a:latin typeface="Times New Roman" pitchFamily="18" charset="0"/>
              </a:rPr>
              <a:t>78</a:t>
            </a:r>
          </a:p>
        </p:txBody>
      </p:sp>
      <p:sp>
        <p:nvSpPr>
          <p:cNvPr id="18453" name="AutoShape 21"/>
          <p:cNvSpPr>
            <a:spLocks noChangeArrowheads="1"/>
          </p:cNvSpPr>
          <p:nvPr/>
        </p:nvSpPr>
        <p:spPr bwMode="auto">
          <a:xfrm>
            <a:off x="4427538" y="4221163"/>
            <a:ext cx="1368425" cy="1295400"/>
          </a:xfrm>
          <a:prstGeom prst="irregularSeal1">
            <a:avLst/>
          </a:prstGeom>
          <a:gradFill rotWithShape="1">
            <a:gsLst>
              <a:gs pos="0">
                <a:srgbClr val="FFFFFF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 b="1" i="1">
                <a:solidFill>
                  <a:srgbClr val="FF0000"/>
                </a:solidFill>
                <a:latin typeface="Times New Roman" pitchFamily="18" charset="0"/>
              </a:rPr>
              <a:t>123</a:t>
            </a:r>
          </a:p>
        </p:txBody>
      </p:sp>
      <p:sp>
        <p:nvSpPr>
          <p:cNvPr id="18455" name="AutoShape 23"/>
          <p:cNvSpPr>
            <a:spLocks noChangeArrowheads="1"/>
          </p:cNvSpPr>
          <p:nvPr/>
        </p:nvSpPr>
        <p:spPr bwMode="auto">
          <a:xfrm>
            <a:off x="5940425" y="260350"/>
            <a:ext cx="2951163" cy="1439863"/>
          </a:xfrm>
          <a:prstGeom prst="wedgeRoundRectCallout">
            <a:avLst>
              <a:gd name="adj1" fmla="val -20144"/>
              <a:gd name="adj2" fmla="val 192449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400" b="1" i="1">
                <a:solidFill>
                  <a:srgbClr val="993300"/>
                </a:solidFill>
                <a:latin typeface="Georgia" pitchFamily="18" charset="0"/>
              </a:rPr>
              <a:t>Правила умножения на </a:t>
            </a:r>
            <a:r>
              <a:rPr lang="ru-RU" sz="4400" b="1" i="1">
                <a:solidFill>
                  <a:srgbClr val="FF0000"/>
                </a:solidFill>
                <a:latin typeface="Georgia" pitchFamily="18" charset="0"/>
              </a:rPr>
              <a:t>11</a:t>
            </a:r>
            <a:r>
              <a:rPr lang="ru-RU" sz="2400" b="1" i="1">
                <a:solidFill>
                  <a:srgbClr val="993300"/>
                </a:solidFill>
                <a:latin typeface="Georgia" pitchFamily="18" charset="0"/>
              </a:rPr>
              <a:t> и </a:t>
            </a:r>
            <a:r>
              <a:rPr lang="ru-RU" sz="4400" b="1" i="1">
                <a:solidFill>
                  <a:srgbClr val="FF0000"/>
                </a:solidFill>
                <a:latin typeface="Georgia" pitchFamily="18" charset="0"/>
              </a:rPr>
              <a:t>1</a:t>
            </a: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1403350" y="404813"/>
            <a:ext cx="2089150" cy="647700"/>
            <a:chOff x="645" y="2205"/>
            <a:chExt cx="1769" cy="408"/>
          </a:xfrm>
        </p:grpSpPr>
        <p:sp>
          <p:nvSpPr>
            <p:cNvPr id="8211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645" y="2205"/>
              <a:ext cx="1769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i="1" kern="10">
                  <a:ln w="19050">
                    <a:solidFill>
                      <a:srgbClr val="00CCFF"/>
                    </a:solidFill>
                    <a:round/>
                    <a:headEnd/>
                    <a:tailEnd/>
                  </a:ln>
                  <a:solidFill>
                    <a:srgbClr val="00008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24 11</a:t>
              </a:r>
            </a:p>
          </p:txBody>
        </p:sp>
        <p:sp>
          <p:nvSpPr>
            <p:cNvPr id="8212" name="Oval 17"/>
            <p:cNvSpPr>
              <a:spLocks noChangeArrowheads="1"/>
            </p:cNvSpPr>
            <p:nvPr/>
          </p:nvSpPr>
          <p:spPr bwMode="auto">
            <a:xfrm>
              <a:off x="1592" y="2368"/>
              <a:ext cx="90" cy="91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rgbClr val="00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900113" y="3068638"/>
            <a:ext cx="2808287" cy="647700"/>
            <a:chOff x="612" y="2205"/>
            <a:chExt cx="1769" cy="408"/>
          </a:xfrm>
        </p:grpSpPr>
        <p:sp>
          <p:nvSpPr>
            <p:cNvPr id="8209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612" y="2205"/>
              <a:ext cx="1769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i="1" kern="10">
                  <a:ln w="19050">
                    <a:solidFill>
                      <a:srgbClr val="00CCFF"/>
                    </a:solidFill>
                    <a:round/>
                    <a:headEnd/>
                    <a:tailEnd/>
                  </a:ln>
                  <a:solidFill>
                    <a:srgbClr val="00008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1   78 = </a:t>
              </a:r>
            </a:p>
          </p:txBody>
        </p:sp>
        <p:sp>
          <p:nvSpPr>
            <p:cNvPr id="8210" name="Oval 17"/>
            <p:cNvSpPr>
              <a:spLocks noChangeArrowheads="1"/>
            </p:cNvSpPr>
            <p:nvPr/>
          </p:nvSpPr>
          <p:spPr bwMode="auto">
            <a:xfrm>
              <a:off x="1066" y="2387"/>
              <a:ext cx="90" cy="91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rgbClr val="00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0" name="WordArt 11"/>
          <p:cNvSpPr>
            <a:spLocks noChangeArrowheads="1" noChangeShapeType="1" noTextEdit="1"/>
          </p:cNvSpPr>
          <p:nvPr/>
        </p:nvSpPr>
        <p:spPr bwMode="auto">
          <a:xfrm>
            <a:off x="1835696" y="1845196"/>
            <a:ext cx="433388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+</a:t>
            </a:r>
          </a:p>
        </p:txBody>
      </p:sp>
      <p:sp>
        <p:nvSpPr>
          <p:cNvPr id="21" name="WordArt 11"/>
          <p:cNvSpPr>
            <a:spLocks noChangeArrowheads="1" noChangeShapeType="1" noTextEdit="1"/>
          </p:cNvSpPr>
          <p:nvPr/>
        </p:nvSpPr>
        <p:spPr bwMode="auto">
          <a:xfrm>
            <a:off x="1979712" y="404813"/>
            <a:ext cx="431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22" name="WordArt 11"/>
          <p:cNvSpPr>
            <a:spLocks noChangeArrowheads="1" noChangeShapeType="1" noTextEdit="1"/>
          </p:cNvSpPr>
          <p:nvPr/>
        </p:nvSpPr>
        <p:spPr bwMode="auto">
          <a:xfrm>
            <a:off x="1979613" y="404813"/>
            <a:ext cx="431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4</a:t>
            </a:r>
          </a:p>
        </p:txBody>
      </p:sp>
      <p:sp>
        <p:nvSpPr>
          <p:cNvPr id="23" name="WordArt 11"/>
          <p:cNvSpPr>
            <a:spLocks noChangeArrowheads="1" noChangeShapeType="1" noTextEdit="1"/>
          </p:cNvSpPr>
          <p:nvPr/>
        </p:nvSpPr>
        <p:spPr bwMode="auto">
          <a:xfrm>
            <a:off x="1476375" y="404813"/>
            <a:ext cx="431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2</a:t>
            </a:r>
          </a:p>
        </p:txBody>
      </p:sp>
      <p:sp>
        <p:nvSpPr>
          <p:cNvPr id="24" name="WordArt 11"/>
          <p:cNvSpPr>
            <a:spLocks noChangeArrowheads="1" noChangeShapeType="1" noTextEdit="1"/>
          </p:cNvSpPr>
          <p:nvPr/>
        </p:nvSpPr>
        <p:spPr bwMode="auto">
          <a:xfrm>
            <a:off x="4140200" y="1052513"/>
            <a:ext cx="1439863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=2</a:t>
            </a:r>
            <a:r>
              <a:rPr lang="ru-RU" sz="3600" b="1" i="1" kern="10" dirty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6</a:t>
            </a:r>
            <a:r>
              <a:rPr lang="ru-RU" sz="3600" b="1" i="1" kern="10" dirty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4</a:t>
            </a:r>
          </a:p>
        </p:txBody>
      </p:sp>
      <p:cxnSp>
        <p:nvCxnSpPr>
          <p:cNvPr id="27" name="Прямая со стрелкой 26"/>
          <p:cNvCxnSpPr/>
          <p:nvPr/>
        </p:nvCxnSpPr>
        <p:spPr>
          <a:xfrm rot="5400000">
            <a:off x="538956" y="1053307"/>
            <a:ext cx="792163" cy="647700"/>
          </a:xfrm>
          <a:prstGeom prst="straightConnector1">
            <a:avLst/>
          </a:prstGeom>
          <a:ln>
            <a:solidFill>
              <a:schemeClr val="tx2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16200000" flipH="1">
            <a:off x="2339181" y="1053307"/>
            <a:ext cx="720725" cy="719138"/>
          </a:xfrm>
          <a:prstGeom prst="straightConnector1">
            <a:avLst/>
          </a:prstGeom>
          <a:ln>
            <a:solidFill>
              <a:schemeClr val="tx2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71138E-6 L -0.12586 0.21508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0" y="10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71138E-6 L 0.15747 0.21508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10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3677 L -0.03142 0.21508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" y="890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.02613 L 0.05521 0.21508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0" y="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2" grpId="0" animBg="1"/>
      <p:bldP spid="10252" grpId="1" animBg="1"/>
      <p:bldP spid="18452" grpId="0" animBg="1"/>
      <p:bldP spid="18453" grpId="0" animBg="1"/>
      <p:bldP spid="20" grpId="0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Рисунок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84538"/>
            <a:ext cx="2376488" cy="357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755650" y="476250"/>
            <a:ext cx="7343775" cy="1150938"/>
          </a:xfrm>
          <a:prstGeom prst="wedgeRoundRectCallout">
            <a:avLst>
              <a:gd name="adj1" fmla="val -48333"/>
              <a:gd name="adj2" fmla="val 192620"/>
              <a:gd name="adj3" fmla="val 16667"/>
            </a:avLst>
          </a:prstGeom>
          <a:solidFill>
            <a:srgbClr val="FFFFFF"/>
          </a:solid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 i="1">
                <a:solidFill>
                  <a:srgbClr val="FF0000"/>
                </a:solidFill>
              </a:rPr>
              <a:t>Правило умножения </a:t>
            </a:r>
            <a:r>
              <a:rPr lang="ru-RU" sz="2800" b="1" i="1">
                <a:solidFill>
                  <a:srgbClr val="FF0000"/>
                </a:solidFill>
                <a:latin typeface="Georgia" pitchFamily="18" charset="0"/>
              </a:rPr>
              <a:t>любого числа на нуль 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771775" y="3141663"/>
            <a:ext cx="5040313" cy="1223962"/>
            <a:chOff x="1746" y="1979"/>
            <a:chExt cx="3175" cy="771"/>
          </a:xfrm>
        </p:grpSpPr>
        <p:sp>
          <p:nvSpPr>
            <p:cNvPr id="9221" name="Oval 7"/>
            <p:cNvSpPr>
              <a:spLocks noChangeArrowheads="1"/>
            </p:cNvSpPr>
            <p:nvPr/>
          </p:nvSpPr>
          <p:spPr bwMode="auto">
            <a:xfrm>
              <a:off x="2562" y="2387"/>
              <a:ext cx="90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22" name="WordArt 8"/>
            <p:cNvSpPr>
              <a:spLocks noChangeArrowheads="1" noChangeShapeType="1" noTextEdit="1"/>
            </p:cNvSpPr>
            <p:nvPr/>
          </p:nvSpPr>
          <p:spPr bwMode="auto">
            <a:xfrm>
              <a:off x="1746" y="1979"/>
              <a:ext cx="3175" cy="77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200" b="1" i="1" kern="10">
                  <a:ln w="19050">
                    <a:solidFill>
                      <a:srgbClr val="FFCC99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a   0 = 0</a:t>
              </a:r>
              <a:endParaRPr lang="ru-RU" sz="3200" b="1" i="1" kern="10">
                <a:ln w="19050">
                  <a:solidFill>
                    <a:srgbClr val="FFCC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Рисунок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84538"/>
            <a:ext cx="2376488" cy="357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323850" y="333375"/>
            <a:ext cx="7343775" cy="1150938"/>
          </a:xfrm>
          <a:prstGeom prst="wedgeRoundRectCallout">
            <a:avLst>
              <a:gd name="adj1" fmla="val -48333"/>
              <a:gd name="adj2" fmla="val 192620"/>
              <a:gd name="adj3" fmla="val 16667"/>
            </a:avLst>
          </a:prstGeom>
          <a:solidFill>
            <a:srgbClr val="FFFFFF"/>
          </a:solid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 i="1">
                <a:solidFill>
                  <a:srgbClr val="FF0000"/>
                </a:solidFill>
              </a:rPr>
              <a:t>Правила умножения на 10, 100 и круглые десятки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627282" y="2349500"/>
            <a:ext cx="5473731" cy="2808288"/>
            <a:chOff x="1712" y="1979"/>
            <a:chExt cx="1288" cy="648"/>
          </a:xfrm>
        </p:grpSpPr>
        <p:sp>
          <p:nvSpPr>
            <p:cNvPr id="31749" name="Oval 7"/>
            <p:cNvSpPr>
              <a:spLocks noChangeArrowheads="1"/>
            </p:cNvSpPr>
            <p:nvPr/>
          </p:nvSpPr>
          <p:spPr bwMode="auto">
            <a:xfrm>
              <a:off x="2562" y="2387"/>
              <a:ext cx="90" cy="9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31750" name="WordArt 8"/>
            <p:cNvSpPr>
              <a:spLocks noChangeArrowheads="1" noChangeShapeType="1" noTextEdit="1"/>
            </p:cNvSpPr>
            <p:nvPr/>
          </p:nvSpPr>
          <p:spPr bwMode="auto">
            <a:xfrm>
              <a:off x="1712" y="1979"/>
              <a:ext cx="1288" cy="64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2400" b="1" i="1" kern="10" dirty="0" smtClean="0">
                  <a:ln w="19050">
                    <a:solidFill>
                      <a:srgbClr val="FFCC99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12   </a:t>
              </a:r>
              <a:r>
                <a:rPr lang="ru-RU" sz="2400" b="1" i="1" kern="10" dirty="0">
                  <a:ln w="19050">
                    <a:solidFill>
                      <a:srgbClr val="FFCC99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10 = 120</a:t>
              </a:r>
            </a:p>
            <a:p>
              <a:pPr algn="ctr"/>
              <a:r>
                <a:rPr lang="ru-RU" sz="2400" b="1" i="1" kern="10" dirty="0" smtClean="0">
                  <a:ln w="19050">
                    <a:solidFill>
                      <a:srgbClr val="FFCC99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12   100  =</a:t>
              </a:r>
              <a:r>
                <a:rPr lang="ru-RU" sz="2400" b="1" i="1" kern="10" dirty="0">
                  <a:ln w="19050">
                    <a:solidFill>
                      <a:srgbClr val="FFCC99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1200</a:t>
              </a:r>
            </a:p>
            <a:p>
              <a:pPr algn="ctr"/>
              <a:r>
                <a:rPr lang="ru-RU" sz="2400" b="1" i="1" kern="10" dirty="0" smtClean="0">
                  <a:ln w="19050">
                    <a:solidFill>
                      <a:srgbClr val="FFCC99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12  1000 =12000</a:t>
              </a:r>
              <a:endParaRPr lang="ru-RU" sz="2400" b="1" i="1" kern="10" dirty="0">
                <a:ln w="19050">
                  <a:solidFill>
                    <a:srgbClr val="FFCC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endParaRPr>
            </a:p>
            <a:p>
              <a:pPr algn="ctr"/>
              <a:r>
                <a:rPr lang="ru-RU" sz="2400" b="1" i="1" kern="10" dirty="0" smtClean="0">
                  <a:ln w="19050">
                    <a:solidFill>
                      <a:srgbClr val="FFCC99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12  20 =12  2   </a:t>
              </a:r>
              <a:r>
                <a:rPr lang="ru-RU" sz="2400" b="1" i="1" kern="10" dirty="0">
                  <a:ln w="19050">
                    <a:solidFill>
                      <a:srgbClr val="FFCC99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10= 240</a:t>
              </a:r>
            </a:p>
          </p:txBody>
        </p:sp>
      </p:grpSp>
      <p:sp>
        <p:nvSpPr>
          <p:cNvPr id="7" name="Oval 17"/>
          <p:cNvSpPr>
            <a:spLocks noChangeArrowheads="1"/>
          </p:cNvSpPr>
          <p:nvPr/>
        </p:nvSpPr>
        <p:spPr bwMode="auto">
          <a:xfrm>
            <a:off x="4644008" y="2565475"/>
            <a:ext cx="142850" cy="143445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Oval 17"/>
          <p:cNvSpPr>
            <a:spLocks noChangeArrowheads="1"/>
          </p:cNvSpPr>
          <p:nvPr/>
        </p:nvSpPr>
        <p:spPr bwMode="auto">
          <a:xfrm>
            <a:off x="4067944" y="4005064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9" name="Oval 17"/>
          <p:cNvSpPr>
            <a:spLocks noChangeArrowheads="1"/>
          </p:cNvSpPr>
          <p:nvPr/>
        </p:nvSpPr>
        <p:spPr bwMode="auto">
          <a:xfrm>
            <a:off x="4355976" y="3284984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10" name="Oval 17"/>
          <p:cNvSpPr>
            <a:spLocks noChangeArrowheads="1"/>
          </p:cNvSpPr>
          <p:nvPr/>
        </p:nvSpPr>
        <p:spPr bwMode="auto">
          <a:xfrm>
            <a:off x="3347864" y="4868713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11" name="Oval 17"/>
          <p:cNvSpPr>
            <a:spLocks noChangeArrowheads="1"/>
          </p:cNvSpPr>
          <p:nvPr/>
        </p:nvSpPr>
        <p:spPr bwMode="auto">
          <a:xfrm>
            <a:off x="5940152" y="48691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12" name="Oval 17"/>
          <p:cNvSpPr>
            <a:spLocks noChangeArrowheads="1"/>
          </p:cNvSpPr>
          <p:nvPr/>
        </p:nvSpPr>
        <p:spPr bwMode="auto">
          <a:xfrm>
            <a:off x="5292080" y="48691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Рисунок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8263" y="1196975"/>
            <a:ext cx="2725737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0" y="115888"/>
            <a:ext cx="8713788" cy="1441450"/>
          </a:xfrm>
          <a:prstGeom prst="wedgeRoundRectCallout">
            <a:avLst>
              <a:gd name="adj1" fmla="val 37213"/>
              <a:gd name="adj2" fmla="val 112005"/>
              <a:gd name="adj3" fmla="val 16667"/>
            </a:avLst>
          </a:prstGeom>
          <a:solidFill>
            <a:srgbClr val="FFFFFF"/>
          </a:solid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5400" b="1" i="1">
                <a:solidFill>
                  <a:schemeClr val="accent2"/>
                </a:solidFill>
                <a:latin typeface="Georgia" pitchFamily="18" charset="0"/>
              </a:rPr>
              <a:t>Устный счет</a:t>
            </a:r>
          </a:p>
        </p:txBody>
      </p:sp>
      <p:sp>
        <p:nvSpPr>
          <p:cNvPr id="6148" name="TextBox 7"/>
          <p:cNvSpPr txBox="1">
            <a:spLocks noChangeArrowheads="1"/>
          </p:cNvSpPr>
          <p:nvPr/>
        </p:nvSpPr>
        <p:spPr bwMode="auto">
          <a:xfrm>
            <a:off x="395288" y="1773238"/>
            <a:ext cx="2305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1</a:t>
            </a:r>
            <a:r>
              <a:rPr lang="ru-RU" sz="2400"/>
              <a:t>. 48х2х5=480</a:t>
            </a:r>
          </a:p>
        </p:txBody>
      </p:sp>
      <p:sp>
        <p:nvSpPr>
          <p:cNvPr id="6150" name="TextBox 9"/>
          <p:cNvSpPr txBox="1">
            <a:spLocks noChangeArrowheads="1"/>
          </p:cNvSpPr>
          <p:nvPr/>
        </p:nvSpPr>
        <p:spPr bwMode="auto">
          <a:xfrm>
            <a:off x="395288" y="2781300"/>
            <a:ext cx="2016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2.  </a:t>
            </a:r>
            <a:r>
              <a:rPr lang="ru-RU" sz="2400"/>
              <a:t>0х32=32</a:t>
            </a:r>
          </a:p>
        </p:txBody>
      </p:sp>
      <p:sp>
        <p:nvSpPr>
          <p:cNvPr id="6151" name="TextBox 10"/>
          <p:cNvSpPr txBox="1">
            <a:spLocks noChangeArrowheads="1"/>
          </p:cNvSpPr>
          <p:nvPr/>
        </p:nvSpPr>
        <p:spPr bwMode="auto">
          <a:xfrm>
            <a:off x="395288" y="3644900"/>
            <a:ext cx="2305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3.   </a:t>
            </a:r>
            <a:r>
              <a:rPr lang="ru-RU" sz="2400"/>
              <a:t>73х1=73</a:t>
            </a:r>
          </a:p>
        </p:txBody>
      </p:sp>
      <p:sp>
        <p:nvSpPr>
          <p:cNvPr id="6152" name="TextBox 11"/>
          <p:cNvSpPr txBox="1">
            <a:spLocks noChangeArrowheads="1"/>
          </p:cNvSpPr>
          <p:nvPr/>
        </p:nvSpPr>
        <p:spPr bwMode="auto">
          <a:xfrm>
            <a:off x="3203575" y="3573463"/>
            <a:ext cx="2520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6.   </a:t>
            </a:r>
            <a:r>
              <a:rPr lang="ru-RU" sz="2400"/>
              <a:t>100х61= 610</a:t>
            </a:r>
          </a:p>
        </p:txBody>
      </p:sp>
      <p:sp>
        <p:nvSpPr>
          <p:cNvPr id="6154" name="TextBox 13"/>
          <p:cNvSpPr txBox="1">
            <a:spLocks noChangeArrowheads="1"/>
          </p:cNvSpPr>
          <p:nvPr/>
        </p:nvSpPr>
        <p:spPr bwMode="auto">
          <a:xfrm>
            <a:off x="3132138" y="1773238"/>
            <a:ext cx="2447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4. </a:t>
            </a:r>
            <a:r>
              <a:rPr lang="ru-RU" sz="2400"/>
              <a:t>34х 11= 324</a:t>
            </a:r>
          </a:p>
        </p:txBody>
      </p:sp>
      <p:sp>
        <p:nvSpPr>
          <p:cNvPr id="6155" name="TextBox 14"/>
          <p:cNvSpPr txBox="1">
            <a:spLocks noChangeArrowheads="1"/>
          </p:cNvSpPr>
          <p:nvPr/>
        </p:nvSpPr>
        <p:spPr bwMode="auto">
          <a:xfrm>
            <a:off x="3132138" y="2708275"/>
            <a:ext cx="1944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5.  </a:t>
            </a:r>
            <a:r>
              <a:rPr lang="ru-RU" sz="2400"/>
              <a:t>78х0=0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971550" y="620713"/>
            <a:ext cx="741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rgbClr val="FF0000"/>
                </a:solidFill>
              </a:rPr>
              <a:t>Проверьте результаты и постройте график, используя символы: при правильном ответе «-», при неправильном «</a:t>
            </a:r>
            <a:r>
              <a:rPr lang="en-US" i="1">
                <a:solidFill>
                  <a:srgbClr val="FF0000"/>
                </a:solidFill>
              </a:rPr>
              <a:t>^</a:t>
            </a:r>
            <a:r>
              <a:rPr lang="ru-RU" i="1">
                <a:solidFill>
                  <a:srgbClr val="FF0000"/>
                </a:solidFill>
              </a:rPr>
              <a:t>»</a:t>
            </a:r>
          </a:p>
        </p:txBody>
      </p:sp>
      <p:pic>
        <p:nvPicPr>
          <p:cNvPr id="6162" name="Picture 18" descr="C:\Documents and Settings\Администратор\Local Settings\Temporary Internet Files\Content.IE5\NE203DME\MC90023817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5589588"/>
            <a:ext cx="2232025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987675" y="5373688"/>
            <a:ext cx="3671888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/>
              <a:t>:</a:t>
            </a:r>
            <a:r>
              <a:rPr lang="ru-RU" sz="9600"/>
              <a:t>-</a:t>
            </a:r>
            <a:r>
              <a:rPr lang="en-US" sz="9600"/>
              <a:t>^-^-^</a:t>
            </a:r>
            <a:endParaRPr lang="ru-RU" sz="96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410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build="allAtOnce" animBg="1"/>
      <p:bldP spid="4102" grpId="1" build="allAtOnce"/>
      <p:bldP spid="6148" grpId="0"/>
      <p:bldP spid="6150" grpId="0"/>
      <p:bldP spid="6151" grpId="0"/>
      <p:bldP spid="6152" grpId="0"/>
      <p:bldP spid="6154" grpId="0"/>
      <p:bldP spid="6155" grpId="0"/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dd36efffaa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0438"/>
            <a:ext cx="2058988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1042988" y="260350"/>
            <a:ext cx="7705725" cy="792163"/>
          </a:xfrm>
          <a:prstGeom prst="wedgeRoundRectCallout">
            <a:avLst>
              <a:gd name="adj1" fmla="val -51505"/>
              <a:gd name="adj2" fmla="val 315731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400" b="1" i="1">
                <a:solidFill>
                  <a:srgbClr val="993300"/>
                </a:solidFill>
                <a:latin typeface="Georgia" pitchFamily="18" charset="0"/>
              </a:rPr>
              <a:t>Представьте сумму в виде произведения: </a:t>
            </a:r>
          </a:p>
        </p:txBody>
      </p:sp>
      <p:sp>
        <p:nvSpPr>
          <p:cNvPr id="9223" name="WordArt 7"/>
          <p:cNvSpPr>
            <a:spLocks noChangeArrowheads="1" noChangeShapeType="1" noTextEdit="1"/>
          </p:cNvSpPr>
          <p:nvPr/>
        </p:nvSpPr>
        <p:spPr bwMode="auto">
          <a:xfrm>
            <a:off x="684213" y="1196975"/>
            <a:ext cx="424815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i="1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35 + 35 + 35 + 35 =</a:t>
            </a:r>
          </a:p>
        </p:txBody>
      </p:sp>
      <p:sp>
        <p:nvSpPr>
          <p:cNvPr id="1032" name="Rectangle 13"/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5795963" y="1125538"/>
            <a:ext cx="2879725" cy="790575"/>
            <a:chOff x="2699" y="2874"/>
            <a:chExt cx="1360" cy="465"/>
          </a:xfrm>
        </p:grpSpPr>
        <p:sp>
          <p:nvSpPr>
            <p:cNvPr id="1040" name="Rectangle 9"/>
            <p:cNvSpPr>
              <a:spLocks noChangeArrowheads="1"/>
            </p:cNvSpPr>
            <p:nvPr/>
          </p:nvSpPr>
          <p:spPr bwMode="auto">
            <a:xfrm>
              <a:off x="2699" y="2886"/>
              <a:ext cx="1360" cy="453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50000">
                  <a:srgbClr val="FFFFFF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200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1028" name="Object 12"/>
            <p:cNvGraphicFramePr>
              <a:graphicFrameLocks noChangeAspect="1"/>
            </p:cNvGraphicFramePr>
            <p:nvPr/>
          </p:nvGraphicFramePr>
          <p:xfrm>
            <a:off x="2789" y="2874"/>
            <a:ext cx="1134" cy="4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9" name="Формула" r:id="rId4" imgW="355138" imgH="177569" progId="Equation.3">
                    <p:embed/>
                  </p:oleObj>
                </mc:Choice>
                <mc:Fallback>
                  <p:oleObj name="Формула" r:id="rId4" imgW="355138" imgH="177569" progId="Equation.3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9" y="2874"/>
                          <a:ext cx="1134" cy="44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5940425" y="2924175"/>
            <a:ext cx="3022600" cy="803275"/>
            <a:chOff x="3856" y="3022"/>
            <a:chExt cx="1904" cy="506"/>
          </a:xfrm>
        </p:grpSpPr>
        <p:sp>
          <p:nvSpPr>
            <p:cNvPr id="1039" name="Rectangle 17"/>
            <p:cNvSpPr>
              <a:spLocks noChangeArrowheads="1"/>
            </p:cNvSpPr>
            <p:nvPr/>
          </p:nvSpPr>
          <p:spPr bwMode="auto">
            <a:xfrm>
              <a:off x="3878" y="3034"/>
              <a:ext cx="1882" cy="453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50000">
                  <a:srgbClr val="FFFFFF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200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1027" name="Object 18"/>
            <p:cNvGraphicFramePr>
              <a:graphicFrameLocks noChangeAspect="1"/>
            </p:cNvGraphicFramePr>
            <p:nvPr/>
          </p:nvGraphicFramePr>
          <p:xfrm>
            <a:off x="3856" y="3022"/>
            <a:ext cx="1904" cy="5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0" name="Формула" r:id="rId6" imgW="596880" imgH="203040" progId="Equation.3">
                    <p:embed/>
                  </p:oleObj>
                </mc:Choice>
                <mc:Fallback>
                  <p:oleObj name="Формула" r:id="rId6" imgW="596880" imgH="203040" progId="Equation.3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56" y="3022"/>
                          <a:ext cx="1904" cy="50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239" name="WordArt 23"/>
          <p:cNvSpPr>
            <a:spLocks noChangeArrowheads="1" noChangeShapeType="1" noTextEdit="1"/>
          </p:cNvSpPr>
          <p:nvPr/>
        </p:nvSpPr>
        <p:spPr bwMode="auto">
          <a:xfrm>
            <a:off x="900113" y="2133600"/>
            <a:ext cx="54737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76"/>
              </a:avLst>
            </a:prstTxWarp>
          </a:bodyPr>
          <a:lstStyle/>
          <a:p>
            <a:pPr algn="ctr"/>
            <a:r>
              <a:rPr lang="ru-RU" sz="3600" b="1" i="1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х + х + х + х + х =</a:t>
            </a: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6516688" y="1989138"/>
            <a:ext cx="2159000" cy="792162"/>
            <a:chOff x="2699" y="2874"/>
            <a:chExt cx="1360" cy="465"/>
          </a:xfrm>
        </p:grpSpPr>
        <p:sp>
          <p:nvSpPr>
            <p:cNvPr id="1038" name="Rectangle 25"/>
            <p:cNvSpPr>
              <a:spLocks noChangeArrowheads="1"/>
            </p:cNvSpPr>
            <p:nvPr/>
          </p:nvSpPr>
          <p:spPr bwMode="auto">
            <a:xfrm>
              <a:off x="2699" y="2886"/>
              <a:ext cx="1360" cy="453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50000">
                  <a:srgbClr val="FFFFFF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200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1026" name="Object 26"/>
            <p:cNvGraphicFramePr>
              <a:graphicFrameLocks noChangeAspect="1"/>
            </p:cNvGraphicFramePr>
            <p:nvPr/>
          </p:nvGraphicFramePr>
          <p:xfrm>
            <a:off x="2930" y="2874"/>
            <a:ext cx="851" cy="4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1" name="Формула" r:id="rId8" imgW="266400" imgH="177480" progId="Equation.3">
                    <p:embed/>
                  </p:oleObj>
                </mc:Choice>
                <mc:Fallback>
                  <p:oleObj name="Формула" r:id="rId8" imgW="266400" imgH="177480" progId="Equation.3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30" y="2874"/>
                          <a:ext cx="851" cy="44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243" name="WordArt 27"/>
          <p:cNvSpPr>
            <a:spLocks noChangeArrowheads="1" noChangeShapeType="1" noTextEdit="1"/>
          </p:cNvSpPr>
          <p:nvPr/>
        </p:nvSpPr>
        <p:spPr bwMode="auto">
          <a:xfrm>
            <a:off x="1187450" y="2924175"/>
            <a:ext cx="4538663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579"/>
              </a:avLst>
            </a:prstTxWarp>
          </a:bodyPr>
          <a:lstStyle/>
          <a:p>
            <a:pPr algn="ctr"/>
            <a:r>
              <a:rPr lang="en-US" sz="3600" b="1" i="1" kern="1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(c+d) + (c+d)=</a:t>
            </a:r>
            <a:endParaRPr lang="ru-RU" sz="3600" b="1" i="1" kern="10">
              <a:ln w="19050">
                <a:solidFill>
                  <a:srgbClr val="00CCFF"/>
                </a:solidFill>
                <a:round/>
                <a:headEnd/>
                <a:tailEnd/>
              </a:ln>
              <a:solidFill>
                <a:srgbClr val="00008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  <p:bldP spid="9223" grpId="0" animBg="1"/>
      <p:bldP spid="9239" grpId="0" animBg="1"/>
      <p:bldP spid="92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dd36efffaa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0438"/>
            <a:ext cx="2058988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539750" y="260350"/>
            <a:ext cx="8424863" cy="576263"/>
          </a:xfrm>
          <a:prstGeom prst="wedgeRoundRectCallout">
            <a:avLst>
              <a:gd name="adj1" fmla="val -45403"/>
              <a:gd name="adj2" fmla="val 452755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400" b="1" i="1">
                <a:solidFill>
                  <a:srgbClr val="993300"/>
                </a:solidFill>
                <a:latin typeface="Georgia" pitchFamily="18" charset="0"/>
              </a:rPr>
              <a:t>Представьте произведение в виде суммы: 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468313" y="1196975"/>
            <a:ext cx="2592387" cy="504825"/>
            <a:chOff x="1610" y="1706"/>
            <a:chExt cx="1633" cy="318"/>
          </a:xfrm>
        </p:grpSpPr>
        <p:sp>
          <p:nvSpPr>
            <p:cNvPr id="10255" name="WordArt 7"/>
            <p:cNvSpPr>
              <a:spLocks noChangeArrowheads="1" noChangeShapeType="1" noTextEdit="1"/>
            </p:cNvSpPr>
            <p:nvPr/>
          </p:nvSpPr>
          <p:spPr bwMode="auto">
            <a:xfrm>
              <a:off x="1610" y="1706"/>
              <a:ext cx="1633" cy="31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i="1" kern="10">
                  <a:ln w="19050">
                    <a:solidFill>
                      <a:srgbClr val="00CCFF"/>
                    </a:solidFill>
                    <a:round/>
                    <a:headEnd/>
                    <a:tailEnd/>
                  </a:ln>
                  <a:solidFill>
                    <a:srgbClr val="00008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122  3 =</a:t>
              </a:r>
            </a:p>
          </p:txBody>
        </p:sp>
        <p:sp>
          <p:nvSpPr>
            <p:cNvPr id="10256" name="Oval 8"/>
            <p:cNvSpPr>
              <a:spLocks noChangeArrowheads="1"/>
            </p:cNvSpPr>
            <p:nvPr/>
          </p:nvSpPr>
          <p:spPr bwMode="auto">
            <a:xfrm>
              <a:off x="2426" y="1842"/>
              <a:ext cx="90" cy="91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rgbClr val="00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1280" name="Rectangle 16"/>
          <p:cNvSpPr>
            <a:spLocks noChangeArrowheads="1"/>
          </p:cNvSpPr>
          <p:nvPr/>
        </p:nvSpPr>
        <p:spPr bwMode="auto">
          <a:xfrm>
            <a:off x="3203575" y="1125538"/>
            <a:ext cx="5832475" cy="503237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rgbClr val="FFFFFF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4400" b="1" i="1">
              <a:solidFill>
                <a:schemeClr val="accent2"/>
              </a:solidFill>
              <a:latin typeface="Times New Roman" pitchFamily="18" charset="0"/>
            </a:endParaRPr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1042988" y="2636838"/>
            <a:ext cx="1943100" cy="504825"/>
            <a:chOff x="3198" y="2024"/>
            <a:chExt cx="1224" cy="318"/>
          </a:xfrm>
        </p:grpSpPr>
        <p:sp>
          <p:nvSpPr>
            <p:cNvPr id="10253" name="Oval 11"/>
            <p:cNvSpPr>
              <a:spLocks noChangeArrowheads="1"/>
            </p:cNvSpPr>
            <p:nvPr/>
          </p:nvSpPr>
          <p:spPr bwMode="auto">
            <a:xfrm>
              <a:off x="3560" y="2160"/>
              <a:ext cx="90" cy="91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rgbClr val="00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4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3198" y="2024"/>
              <a:ext cx="1224" cy="31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i="1" kern="10">
                  <a:ln w="19050">
                    <a:solidFill>
                      <a:srgbClr val="00CCFF"/>
                    </a:solidFill>
                    <a:round/>
                    <a:headEnd/>
                    <a:tailEnd/>
                  </a:ln>
                  <a:solidFill>
                    <a:srgbClr val="00008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с  7 =</a:t>
              </a: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1763713" y="4076700"/>
            <a:ext cx="2736850" cy="720725"/>
            <a:chOff x="1111" y="2568"/>
            <a:chExt cx="1724" cy="454"/>
          </a:xfrm>
        </p:grpSpPr>
        <p:sp>
          <p:nvSpPr>
            <p:cNvPr id="10251" name="Oval 12"/>
            <p:cNvSpPr>
              <a:spLocks noChangeArrowheads="1"/>
            </p:cNvSpPr>
            <p:nvPr/>
          </p:nvSpPr>
          <p:spPr bwMode="auto">
            <a:xfrm>
              <a:off x="2109" y="2704"/>
              <a:ext cx="90" cy="91"/>
            </a:xfrm>
            <a:prstGeom prst="ellipse">
              <a:avLst/>
            </a:prstGeom>
            <a:solidFill>
              <a:srgbClr val="000080"/>
            </a:solidFill>
            <a:ln w="9525">
              <a:solidFill>
                <a:srgbClr val="00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2" name="WordArt 21"/>
            <p:cNvSpPr>
              <a:spLocks noChangeArrowheads="1" noChangeShapeType="1" noTextEdit="1"/>
            </p:cNvSpPr>
            <p:nvPr/>
          </p:nvSpPr>
          <p:spPr bwMode="auto">
            <a:xfrm>
              <a:off x="1111" y="2568"/>
              <a:ext cx="1724" cy="4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i="1" kern="10">
                  <a:ln w="19050">
                    <a:solidFill>
                      <a:srgbClr val="00CCFF"/>
                    </a:solidFill>
                    <a:round/>
                    <a:headEnd/>
                    <a:tailEnd/>
                  </a:ln>
                  <a:solidFill>
                    <a:srgbClr val="00008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(х-у)  2 =</a:t>
              </a:r>
            </a:p>
          </p:txBody>
        </p:sp>
      </p:grpSp>
      <p:sp>
        <p:nvSpPr>
          <p:cNvPr id="11287" name="Rectangle 23"/>
          <p:cNvSpPr>
            <a:spLocks noChangeArrowheads="1"/>
          </p:cNvSpPr>
          <p:nvPr/>
        </p:nvSpPr>
        <p:spPr bwMode="auto">
          <a:xfrm>
            <a:off x="3132138" y="2565400"/>
            <a:ext cx="5761037" cy="503238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rgbClr val="FFFFFF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4400" b="1" i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1289" name="Rectangle 25"/>
          <p:cNvSpPr>
            <a:spLocks noChangeArrowheads="1"/>
          </p:cNvSpPr>
          <p:nvPr/>
        </p:nvSpPr>
        <p:spPr bwMode="auto">
          <a:xfrm>
            <a:off x="4716463" y="4149725"/>
            <a:ext cx="3995737" cy="574675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rgbClr val="FFFFFF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4400" b="1" i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3203575" y="1844675"/>
            <a:ext cx="5797550" cy="504825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rgbClr val="FFFFFF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i="1">
                <a:solidFill>
                  <a:schemeClr val="accent2"/>
                </a:solidFill>
                <a:latin typeface="Times New Roman" pitchFamily="18" charset="0"/>
              </a:rPr>
              <a:t>122 + 122 + 122</a:t>
            </a: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auto">
          <a:xfrm>
            <a:off x="3132138" y="3284538"/>
            <a:ext cx="5761037" cy="649287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rgbClr val="FFFFFF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i="1">
                <a:solidFill>
                  <a:schemeClr val="accent2"/>
                </a:solidFill>
                <a:latin typeface="Times New Roman" pitchFamily="18" charset="0"/>
              </a:rPr>
              <a:t>с + с + с + с + с + с + с</a:t>
            </a:r>
          </a:p>
        </p:txBody>
      </p:sp>
      <p:sp>
        <p:nvSpPr>
          <p:cNvPr id="7" name="Rectangle 25"/>
          <p:cNvSpPr>
            <a:spLocks noChangeArrowheads="1"/>
          </p:cNvSpPr>
          <p:nvPr/>
        </p:nvSpPr>
        <p:spPr bwMode="auto">
          <a:xfrm>
            <a:off x="4716463" y="5013325"/>
            <a:ext cx="3959225" cy="503238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rgbClr val="FFFFFF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i="1">
                <a:solidFill>
                  <a:schemeClr val="accent2"/>
                </a:solidFill>
                <a:latin typeface="Times New Roman" pitchFamily="18" charset="0"/>
              </a:rPr>
              <a:t>(х – у) + (х – у)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  <p:bldP spid="11280" grpId="0" animBg="1"/>
      <p:bldP spid="11287" grpId="0" animBg="1"/>
      <p:bldP spid="11289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1" name="Rectangle 141"/>
          <p:cNvSpPr>
            <a:spLocks noChangeArrowheads="1"/>
          </p:cNvSpPr>
          <p:nvPr/>
        </p:nvSpPr>
        <p:spPr bwMode="auto">
          <a:xfrm>
            <a:off x="2989064" y="1772816"/>
            <a:ext cx="2951088" cy="719137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rgbClr val="FFFFFF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320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5504" name="WordArt 144"/>
          <p:cNvSpPr>
            <a:spLocks noChangeArrowheads="1" noChangeShapeType="1" noTextEdit="1"/>
          </p:cNvSpPr>
          <p:nvPr/>
        </p:nvSpPr>
        <p:spPr bwMode="auto">
          <a:xfrm>
            <a:off x="6227763" y="1485900"/>
            <a:ext cx="574675" cy="252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FFCC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=</a:t>
            </a:r>
          </a:p>
        </p:txBody>
      </p:sp>
      <p:grpSp>
        <p:nvGrpSpPr>
          <p:cNvPr id="4" name="Group 145"/>
          <p:cNvGrpSpPr>
            <a:grpSpLocks/>
          </p:cNvGrpSpPr>
          <p:nvPr/>
        </p:nvGrpSpPr>
        <p:grpSpPr bwMode="auto">
          <a:xfrm>
            <a:off x="2987824" y="692150"/>
            <a:ext cx="2951015" cy="811213"/>
            <a:chOff x="1656" y="2828"/>
            <a:chExt cx="2403" cy="511"/>
          </a:xfrm>
        </p:grpSpPr>
        <p:sp>
          <p:nvSpPr>
            <p:cNvPr id="2070" name="Rectangle 146"/>
            <p:cNvSpPr>
              <a:spLocks noChangeArrowheads="1"/>
            </p:cNvSpPr>
            <p:nvPr/>
          </p:nvSpPr>
          <p:spPr bwMode="auto">
            <a:xfrm>
              <a:off x="1656" y="2886"/>
              <a:ext cx="2403" cy="453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50000">
                  <a:srgbClr val="FFFFFF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sz="3200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graphicFrame>
          <p:nvGraphicFramePr>
            <p:cNvPr id="2051" name="Object 147"/>
            <p:cNvGraphicFramePr>
              <a:graphicFrameLocks noChangeAspect="1"/>
            </p:cNvGraphicFramePr>
            <p:nvPr/>
          </p:nvGraphicFramePr>
          <p:xfrm>
            <a:off x="1707" y="2828"/>
            <a:ext cx="2313" cy="5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2" name="Формула" r:id="rId4" imgW="736560" imgH="203040" progId="Equation.3">
                    <p:embed/>
                  </p:oleObj>
                </mc:Choice>
                <mc:Fallback>
                  <p:oleObj name="Формула" r:id="rId4" imgW="736560" imgH="203040" progId="Equation.3">
                    <p:embed/>
                    <p:pic>
                      <p:nvPicPr>
                        <p:cNvPr id="0" name="Object 1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07" y="2828"/>
                          <a:ext cx="2313" cy="50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050" name="Object 150"/>
          <p:cNvGraphicFramePr>
            <a:graphicFrameLocks noChangeAspect="1"/>
          </p:cNvGraphicFramePr>
          <p:nvPr/>
        </p:nvGraphicFramePr>
        <p:xfrm>
          <a:off x="3053008" y="1773235"/>
          <a:ext cx="2671120" cy="803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Формула" r:id="rId6" imgW="736560" imgH="203040" progId="Equation.3">
                  <p:embed/>
                </p:oleObj>
              </mc:Choice>
              <mc:Fallback>
                <p:oleObj name="Формула" r:id="rId6" imgW="736560" imgH="203040" progId="Equation.3">
                  <p:embed/>
                  <p:pic>
                    <p:nvPicPr>
                      <p:cNvPr id="0" name="Object 1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3008" y="1773235"/>
                        <a:ext cx="2671120" cy="8032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511" name="AutoShape 151"/>
          <p:cNvSpPr>
            <a:spLocks noChangeArrowheads="1"/>
          </p:cNvSpPr>
          <p:nvPr/>
        </p:nvSpPr>
        <p:spPr bwMode="auto">
          <a:xfrm>
            <a:off x="5868268" y="1052513"/>
            <a:ext cx="215900" cy="1214437"/>
          </a:xfrm>
          <a:prstGeom prst="upDownArrow">
            <a:avLst>
              <a:gd name="adj1" fmla="val 50000"/>
              <a:gd name="adj2" fmla="val 112500"/>
            </a:avLst>
          </a:prstGeom>
          <a:solidFill>
            <a:srgbClr val="339966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5512" name="Picture 152" descr="Рисунок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96088" y="3284538"/>
            <a:ext cx="2347912" cy="357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13" name="AutoShape 153"/>
          <p:cNvSpPr>
            <a:spLocks noChangeArrowheads="1"/>
          </p:cNvSpPr>
          <p:nvPr/>
        </p:nvSpPr>
        <p:spPr bwMode="auto">
          <a:xfrm>
            <a:off x="6911975" y="908050"/>
            <a:ext cx="2232025" cy="1584325"/>
          </a:xfrm>
          <a:prstGeom prst="irregularSeal1">
            <a:avLst/>
          </a:prstGeom>
          <a:solidFill>
            <a:srgbClr val="FFFF0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6000" b="1" i="1" dirty="0" smtClean="0">
                <a:solidFill>
                  <a:srgbClr val="FF0000"/>
                </a:solidFill>
                <a:latin typeface="Times New Roman" pitchFamily="18" charset="0"/>
              </a:rPr>
              <a:t>15200</a:t>
            </a:r>
            <a:endParaRPr lang="ru-RU" sz="60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5514" name="AutoShape 154"/>
          <p:cNvSpPr>
            <a:spLocks noChangeArrowheads="1"/>
          </p:cNvSpPr>
          <p:nvPr/>
        </p:nvSpPr>
        <p:spPr bwMode="auto">
          <a:xfrm>
            <a:off x="1258888" y="3068639"/>
            <a:ext cx="6480175" cy="1296466"/>
          </a:xfrm>
          <a:prstGeom prst="wedgeRoundRectCallout">
            <a:avLst>
              <a:gd name="adj1" fmla="val 53333"/>
              <a:gd name="adj2" fmla="val 45907"/>
              <a:gd name="adj3" fmla="val 16667"/>
            </a:avLst>
          </a:prstGeom>
          <a:solidFill>
            <a:srgbClr val="FFFFFF"/>
          </a:solidFill>
          <a:ln w="9525">
            <a:solidFill>
              <a:srgbClr val="99CCFF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Georgia" pitchFamily="18" charset="0"/>
              </a:rPr>
              <a:t>Сочетательное свойство умножения.</a:t>
            </a:r>
            <a:endParaRPr lang="ru-RU" sz="2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15515" name="Picture 155" descr="dd36efffaaed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3500438"/>
            <a:ext cx="2058988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16" name="AutoShape 156"/>
          <p:cNvSpPr>
            <a:spLocks noChangeArrowheads="1"/>
          </p:cNvSpPr>
          <p:nvPr/>
        </p:nvSpPr>
        <p:spPr bwMode="auto">
          <a:xfrm>
            <a:off x="250825" y="44450"/>
            <a:ext cx="6121400" cy="647700"/>
          </a:xfrm>
          <a:prstGeom prst="wedgeRoundRectCallout">
            <a:avLst>
              <a:gd name="adj1" fmla="val -38759"/>
              <a:gd name="adj2" fmla="val 486093"/>
              <a:gd name="adj3" fmla="val 16667"/>
            </a:avLst>
          </a:prstGeom>
          <a:solidFill>
            <a:srgbClr val="FFFF99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993300"/>
                </a:solidFill>
                <a:latin typeface="Georgia" pitchFamily="18" charset="0"/>
              </a:rPr>
              <a:t>Определите </a:t>
            </a:r>
            <a:r>
              <a:rPr lang="ru-RU" sz="2400" b="1" i="1" dirty="0">
                <a:solidFill>
                  <a:srgbClr val="993300"/>
                </a:solidFill>
                <a:latin typeface="Georgia" pitchFamily="18" charset="0"/>
              </a:rPr>
              <a:t>свойство. </a:t>
            </a:r>
          </a:p>
        </p:txBody>
      </p:sp>
      <p:grpSp>
        <p:nvGrpSpPr>
          <p:cNvPr id="6" name="Group 158"/>
          <p:cNvGrpSpPr>
            <a:grpSpLocks/>
          </p:cNvGrpSpPr>
          <p:nvPr/>
        </p:nvGrpSpPr>
        <p:grpSpPr bwMode="auto">
          <a:xfrm>
            <a:off x="2411413" y="5085110"/>
            <a:ext cx="4176713" cy="792162"/>
            <a:chOff x="1519" y="3203"/>
            <a:chExt cx="2631" cy="499"/>
          </a:xfrm>
        </p:grpSpPr>
        <p:sp>
          <p:nvSpPr>
            <p:cNvPr id="2066" name="Oval 4"/>
            <p:cNvSpPr>
              <a:spLocks noChangeArrowheads="1"/>
            </p:cNvSpPr>
            <p:nvPr/>
          </p:nvSpPr>
          <p:spPr bwMode="auto">
            <a:xfrm>
              <a:off x="1882" y="3430"/>
              <a:ext cx="90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7" name="Oval 5"/>
            <p:cNvSpPr>
              <a:spLocks noChangeArrowheads="1"/>
            </p:cNvSpPr>
            <p:nvPr/>
          </p:nvSpPr>
          <p:spPr bwMode="auto">
            <a:xfrm>
              <a:off x="3787" y="3430"/>
              <a:ext cx="90" cy="9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8" name="WordArt 157"/>
            <p:cNvSpPr>
              <a:spLocks noChangeArrowheads="1" noChangeShapeType="1" noTextEdit="1"/>
            </p:cNvSpPr>
            <p:nvPr/>
          </p:nvSpPr>
          <p:spPr bwMode="auto">
            <a:xfrm>
              <a:off x="1519" y="3203"/>
              <a:ext cx="2631" cy="49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200" b="1" i="1" kern="10" dirty="0" smtClean="0">
                  <a:ln w="19050">
                    <a:solidFill>
                      <a:srgbClr val="FFCC99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(</a:t>
              </a:r>
              <a:r>
                <a:rPr lang="en-US" sz="3200" b="1" i="1" kern="10" dirty="0" smtClean="0">
                  <a:ln w="19050">
                    <a:solidFill>
                      <a:srgbClr val="FFCC99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a   b</a:t>
              </a:r>
              <a:r>
                <a:rPr lang="ru-RU" sz="3200" b="1" i="1" kern="10" dirty="0" smtClean="0">
                  <a:ln w="19050">
                    <a:solidFill>
                      <a:srgbClr val="FFCC99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)  с</a:t>
              </a:r>
              <a:r>
                <a:rPr lang="en-US" sz="3200" b="1" i="1" kern="10" dirty="0" smtClean="0">
                  <a:ln w="19050">
                    <a:solidFill>
                      <a:srgbClr val="FFCC99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 =</a:t>
              </a:r>
              <a:r>
                <a:rPr lang="ru-RU" sz="3200" b="1" i="1" kern="10" dirty="0" smtClean="0">
                  <a:ln w="19050">
                    <a:solidFill>
                      <a:srgbClr val="FFCC99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(с</a:t>
              </a:r>
              <a:r>
                <a:rPr lang="en-US" sz="3200" b="1" i="1" kern="10" dirty="0" smtClean="0">
                  <a:ln w="19050">
                    <a:solidFill>
                      <a:srgbClr val="FFCC99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 </a:t>
              </a:r>
              <a:r>
                <a:rPr lang="ru-RU" sz="3200" b="1" i="1" kern="10" dirty="0" smtClean="0">
                  <a:ln w="19050">
                    <a:solidFill>
                      <a:srgbClr val="FFCC99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 </a:t>
              </a:r>
              <a:r>
                <a:rPr lang="en-US" sz="3200" b="1" i="1" kern="10" dirty="0" smtClean="0">
                  <a:ln w="19050">
                    <a:solidFill>
                      <a:srgbClr val="FFCC99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b</a:t>
              </a:r>
              <a:r>
                <a:rPr lang="ru-RU" sz="3200" b="1" i="1" kern="10" dirty="0" smtClean="0">
                  <a:ln w="19050">
                    <a:solidFill>
                      <a:srgbClr val="FFCC99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)</a:t>
              </a:r>
              <a:r>
                <a:rPr lang="en-US" sz="3200" b="1" i="1" kern="10" dirty="0" smtClean="0">
                  <a:ln w="19050">
                    <a:solidFill>
                      <a:srgbClr val="FFCC99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   </a:t>
              </a:r>
              <a:r>
                <a:rPr lang="en-US" sz="3200" b="1" i="1" kern="10" dirty="0">
                  <a:ln w="19050">
                    <a:solidFill>
                      <a:srgbClr val="FFCC99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Times New Roman"/>
                  <a:cs typeface="Times New Roman"/>
                </a:rPr>
                <a:t>a</a:t>
              </a:r>
              <a:endParaRPr lang="ru-RU" sz="3200" b="1" i="1" kern="10" dirty="0">
                <a:ln w="19050">
                  <a:solidFill>
                    <a:srgbClr val="FFCC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endParaRPr>
            </a:p>
          </p:txBody>
        </p:sp>
      </p:grpSp>
      <p:sp>
        <p:nvSpPr>
          <p:cNvPr id="25" name="Oval 4"/>
          <p:cNvSpPr>
            <a:spLocks noChangeArrowheads="1"/>
          </p:cNvSpPr>
          <p:nvPr/>
        </p:nvSpPr>
        <p:spPr bwMode="auto">
          <a:xfrm>
            <a:off x="3779912" y="5444778"/>
            <a:ext cx="142875" cy="14446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CC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Oval 4"/>
          <p:cNvSpPr>
            <a:spLocks noChangeArrowheads="1"/>
          </p:cNvSpPr>
          <p:nvPr/>
        </p:nvSpPr>
        <p:spPr bwMode="auto">
          <a:xfrm>
            <a:off x="5220072" y="5444778"/>
            <a:ext cx="142875" cy="14446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CC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15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5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5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5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5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5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5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5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5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1000"/>
                                        <p:tgtEl>
                                          <p:spTgt spid="15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1000"/>
                                        <p:tgtEl>
                                          <p:spTgt spid="15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04" grpId="0" animBg="1"/>
      <p:bldP spid="15511" grpId="0" animBg="1"/>
      <p:bldP spid="15513" grpId="0" animBg="1"/>
      <p:bldP spid="15514" grpId="0" animBg="1"/>
      <p:bldP spid="15516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1511</TotalTime>
  <Words>412</Words>
  <Application>Microsoft Office PowerPoint</Application>
  <PresentationFormat>Экран (4:3)</PresentationFormat>
  <Paragraphs>92</Paragraphs>
  <Slides>17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Оформление по умолчанию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UCL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MAMA</dc:creator>
  <cp:lastModifiedBy>Admin</cp:lastModifiedBy>
  <cp:revision>64</cp:revision>
  <dcterms:created xsi:type="dcterms:W3CDTF">2009-07-15T21:53:31Z</dcterms:created>
  <dcterms:modified xsi:type="dcterms:W3CDTF">2014-11-02T18:49:13Z</dcterms:modified>
</cp:coreProperties>
</file>