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6" r:id="rId20"/>
    <p:sldId id="277" r:id="rId21"/>
    <p:sldId id="278" r:id="rId22"/>
    <p:sldId id="280" r:id="rId23"/>
    <p:sldId id="281" r:id="rId24"/>
    <p:sldId id="282" r:id="rId25"/>
    <p:sldId id="285" r:id="rId26"/>
    <p:sldId id="286" r:id="rId27"/>
    <p:sldId id="287" r:id="rId28"/>
    <p:sldId id="288"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318" y="3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BA213C2-1DC5-4E87-85B6-D2F2C95591A7}" type="datetimeFigureOut">
              <a:rPr lang="ru-RU" smtClean="0"/>
              <a:pPr/>
              <a:t>12.01.2013</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D01E1113-3221-4C34-B8FE-4C2F8D6759A0}"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A213C2-1DC5-4E87-85B6-D2F2C95591A7}" type="datetimeFigureOut">
              <a:rPr lang="ru-RU" smtClean="0"/>
              <a:pPr/>
              <a:t>12.01.2013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01E1113-3221-4C34-B8FE-4C2F8D6759A0}" type="slidenum">
              <a:rPr lang="ru-RU" smtClean="0"/>
              <a:pPr/>
              <a:t>‹#›</a:t>
            </a:fld>
            <a:endParaRPr lang="ru-RU"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A213C2-1DC5-4E87-85B6-D2F2C95591A7}" type="datetimeFigureOut">
              <a:rPr lang="ru-RU" smtClean="0"/>
              <a:pPr/>
              <a:t>12.01.2013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01E1113-3221-4C34-B8FE-4C2F8D6759A0}" type="slidenum">
              <a:rPr lang="ru-RU" smtClean="0"/>
              <a:pPr/>
              <a:t>‹#›</a:t>
            </a:fld>
            <a:endParaRPr lang="ru-RU"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A213C2-1DC5-4E87-85B6-D2F2C95591A7}" type="datetimeFigureOut">
              <a:rPr lang="ru-RU" smtClean="0"/>
              <a:pPr/>
              <a:t>12.01.2013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01E1113-3221-4C34-B8FE-4C2F8D6759A0}" type="slidenum">
              <a:rPr lang="ru-RU" smtClean="0"/>
              <a:pPr/>
              <a:t>‹#›</a:t>
            </a:fld>
            <a:endParaRPr lang="ru-RU"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BA213C2-1DC5-4E87-85B6-D2F2C95591A7}" type="datetimeFigureOut">
              <a:rPr lang="ru-RU" smtClean="0"/>
              <a:pPr/>
              <a:t>12.01.2013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01E1113-3221-4C34-B8FE-4C2F8D6759A0}"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BA213C2-1DC5-4E87-85B6-D2F2C95591A7}" type="datetimeFigureOut">
              <a:rPr lang="ru-RU" smtClean="0"/>
              <a:pPr/>
              <a:t>12.01.2013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01E1113-3221-4C34-B8FE-4C2F8D6759A0}" type="slidenum">
              <a:rPr lang="ru-RU" smtClean="0"/>
              <a:pPr/>
              <a:t>‹#›</a:t>
            </a:fld>
            <a:endParaRPr lang="ru-RU"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BA213C2-1DC5-4E87-85B6-D2F2C95591A7}" type="datetimeFigureOut">
              <a:rPr lang="ru-RU" smtClean="0"/>
              <a:pPr/>
              <a:t>12.01.2013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01E1113-3221-4C34-B8FE-4C2F8D6759A0}" type="slidenum">
              <a:rPr lang="ru-RU" smtClean="0"/>
              <a:pPr/>
              <a:t>‹#›</a:t>
            </a:fld>
            <a:endParaRPr lang="ru-RU"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BA213C2-1DC5-4E87-85B6-D2F2C95591A7}" type="datetimeFigureOut">
              <a:rPr lang="ru-RU" smtClean="0"/>
              <a:pPr/>
              <a:t>12.01.2013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01E1113-3221-4C34-B8FE-4C2F8D6759A0}" type="slidenum">
              <a:rPr lang="ru-RU" smtClean="0"/>
              <a:pPr/>
              <a:t>‹#›</a:t>
            </a:fld>
            <a:endParaRPr lang="ru-RU"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A213C2-1DC5-4E87-85B6-D2F2C95591A7}" type="datetimeFigureOut">
              <a:rPr lang="ru-RU" smtClean="0"/>
              <a:pPr/>
              <a:t>12.01.2013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01E1113-3221-4C34-B8FE-4C2F8D6759A0}" type="slidenum">
              <a:rPr lang="ru-RU" smtClean="0"/>
              <a:pPr/>
              <a:t>‹#›</a:t>
            </a:fld>
            <a:endParaRPr lang="ru-RU"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BA213C2-1DC5-4E87-85B6-D2F2C95591A7}" type="datetimeFigureOut">
              <a:rPr lang="ru-RU" smtClean="0"/>
              <a:pPr/>
              <a:t>12.01.2013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01E1113-3221-4C34-B8FE-4C2F8D6759A0}" type="slidenum">
              <a:rPr lang="ru-RU" smtClean="0"/>
              <a:pPr/>
              <a:t>‹#›</a:t>
            </a:fld>
            <a:endParaRPr lang="ru-RU"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BA213C2-1DC5-4E87-85B6-D2F2C95591A7}" type="datetimeFigureOut">
              <a:rPr lang="ru-RU" smtClean="0"/>
              <a:pPr/>
              <a:t>12.01.2013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D01E1113-3221-4C34-B8FE-4C2F8D6759A0}"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BA213C2-1DC5-4E87-85B6-D2F2C95591A7}" type="datetimeFigureOut">
              <a:rPr lang="ru-RU" smtClean="0"/>
              <a:pPr/>
              <a:t>12.01.2013</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1E1113-3221-4C34-B8FE-4C2F8D6759A0}"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yandex.ru/yandsearch?p=1&amp;text=%D0%BF%D0%B0%D1%80%D0%B0%D0%BB%D0%B8%D0%BC%D0%BF%D0%B8%D0%B9%D1%81%D0%BA%D0%B8%D0%B9%20%D1%81%D0%BF%D0%BE%D1%80%D1%82%20%D0%B2%20%D0%BA%D0%B0%D1%80%D1%82%D0%B8%D0%BD%D0%BA%D0%B0%D1%85&amp;noreask=1&amp;img_url=www.bmsi.ru/_uf/image/Untitled-1(2).jpg&amp;pos=43&amp;rpt=simage&amp;lr=1094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yandex.ru/yandsearch?p=38&amp;text=%D0%BF%D0%B0%D1%80%D0%B0%D0%BB%D0%B8%D0%BC%D0%BF%D0%B8%D0%B9%D1%81%D0%BA%D0%B8%D0%B9%20%D1%81%D0%BF%D0%BE%D1%80%D1%82%20%D0%B2%20%D0%BA%D0%B0%D1%80%D1%82%D0%B8%D0%BD%D0%BA%D0%B0%D1%85&amp;noreask=1&amp;img_url=www.standard.co.uk/incoming/article8102318.ece/ALTERNATES/w460/AY92659117Ellie+Simmonds+of.jpg&amp;pos=1157&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yandex.ru/yandsearch?p=39&amp;text=%D0%BF%D0%B0%D1%80%D0%B0%D0%BB%D0%B8%D0%BC%D0%BF%D0%B8%D0%B9%D1%81%D0%BA%D0%B8%D0%B9%20%D1%81%D0%BF%D0%BE%D1%80%D1%82%20%D0%B2%20%D0%BA%D0%B0%D1%80%D1%82%D0%B8%D0%BD%D0%BA%D0%B0%D1%85&amp;noreask=1&amp;img_url=i.dailymail.co.uk/i/pix/2012/08/24/article-2192907-14AC7548000005DC-317_634x423.jpg&amp;pos=1197&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yandex.ru/yandsearch?p=38&amp;text=%D0%BF%D0%B0%D1%80%D0%B0%D0%BB%D0%B8%D0%BC%D0%BF%D0%B8%D0%B9%D1%81%D0%BA%D0%B8%D0%B9%20%D1%81%D0%BF%D0%BE%D1%80%D1%82%20%D0%B2%20%D0%BA%D0%B0%D1%80%D1%82%D0%B8%D0%BD%D0%BA%D0%B0%D1%85&amp;noreask=1&amp;img_url=totallycoolpix.com/wp-content/uploads/2012/18062012_coolest_sports_pix_2012_week24/sports24_018.jpg&amp;pos=1162&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yandex.ru/yandsearch?text=%D0%BF%D0%B0%D1%80%D0%B0%D0%BB%D0%B8%D0%BC%D0%BF%D0%B8%D0%B9%D1%81%D0%BA%D0%B8%D0%B9%20%D1%81%D0%BF%D0%BE%D1%80%D1%82%20%D0%B2%20%D0%BA%D0%B0%D1%80%D1%82%D0%B8%D0%BD%D0%BA%D0%B0%D1%85&amp;noreask=1&amp;img_url=img01.chitalnya.ru/upload/210/690234642475843456.jpg&amp;pos=4&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yandex.ru/yandsearch?p=7&amp;text=%D0%BF%D0%B0%D1%80%D0%B0%D0%BB%D0%B8%D0%BC%D0%BF%D0%B8%D0%B9%D1%81%D0%BA%D0%B8%D0%B9%20%D1%81%D0%BF%D0%BE%D1%80%D1%82%20%D0%B2%20%D0%BA%D0%B0%D1%80%D1%82%D0%B8%D0%BD%D0%BA%D0%B0%D1%85&amp;noreask=1&amp;img_url=upload.wikimedia.org/wikipedia/commons/6/60/Goalball_vid_Paralympics_i_Aten.jpg&amp;pos=214&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mages.yandex.ru/yandsearch?text=%D0%BF%D0%B0%D1%80%D0%B0%D0%BB%D0%B8%D0%BC%D0%BF%D0%B8%D0%B9%D1%81%D0%BA%D0%B8%D0%B9%20%D1%81%D0%BF%D0%BE%D1%80%D1%82%20%D0%B2%20%D0%BA%D0%B0%D1%80%D1%82%D0%B8%D0%BD%D0%BA%D0%B0%D1%85&amp;noreask=1&amp;img_url=www.rezeptsport.ru/news_2012/data/upimages/27-03-2012_55551.jpg&amp;pos=5&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yandex.ru/yandsearch?p=1&amp;text=%D0%BF%D0%B0%D1%80%D0%B0%D0%BB%D0%B8%D0%BC%D0%BF%D0%B8%D0%B9%D1%81%D0%BA%D0%B8%D0%B9%20%D1%81%D0%BF%D0%BE%D1%80%D1%82%20%D0%B2%20%D0%BA%D0%B0%D1%80%D1%82%D0%B8%D0%BD%D0%BA%D0%B0%D1%85&amp;noreask=1&amp;img_url=www.kawasakigreen.ru/uploads/monthly_01_2012/post-1-1326912996.jpg&amp;pos=40&amp;rpt=simage&amp;lr=10944" TargetMode="Externa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images.yandex.ru/yandsearch?text=%D1%8D%D0%BC%D0%B1%D0%BB%D0%B5%D0%BC%D1%8B%20%D0%BE%D0%BB%D0%B8%D0%BC%D0%BF%D0%B8%D0%B9%D1%81%D0%BA%D0%B8%D1%85%20%D0%B8%20%D0%BF%D0%B0%D1%80%D0%B0%D0%BB%D0%B8%D0%BC%D0%BF%D0%B8%D0%B9%D1%81%D0%BA%D0%B8%D1%85%20%D0%B8%D0%B3%D1%80&amp;noreask=1&amp;img_url=www.sharpni.ru/sites/default/files/images/olimpic.gif&amp;pos=27&amp;rpt=simage&amp;lr=1094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images.yandex.ru/yandsearch?p=23&amp;text=%D0%BF%D0%B0%D1%80%D0%B0%D0%BB%D0%B8%D0%BC%D0%BF%D0%B8%D0%B9%D1%81%D0%BA%D0%B8%D0%B9%20%D1%81%D0%BF%D0%BE%D1%80%D1%82%20%D0%B2%20%D0%BA%D0%B0%D1%80%D1%82%D0%B8%D0%BD%D0%BA%D0%B0%D1%85&amp;noreask=1&amp;img_url=www.sportsfacilities.ru/upload/iblock/800/800f5fd9da6ad333cf4294a827ee575b.JPG&amp;pos=695&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images.yandex.ru/yandsearch?p=18&amp;text=%D0%BF%D0%B0%D1%80%D0%B0%D0%BB%D0%B8%D0%BC%D0%BF%D0%B8%D0%B9%D1%81%D0%BA%D0%B8%D0%B9%20%D1%81%D0%BF%D0%BE%D1%80%D1%82%20%D0%B2%20%D0%BA%D0%B0%D1%80%D1%82%D0%B8%D0%BD%D0%BA%D0%B0%D1%85&amp;noreask=1&amp;img_url=static.guim.co.uk/sys-images/Guardian/Pix/pictures/2012/8/23/1345754678278/Paralympic-Games--008.jpg&amp;pos=566&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s.yandex.ru/yandsearch?p=36&amp;text=%D0%BF%D0%B0%D1%80%D0%B0%D0%BB%D0%B8%D0%BC%D0%BF%D0%B8%D0%B9%D1%81%D0%BA%D0%B8%D0%B9%20%D1%81%D0%BF%D0%BE%D1%80%D1%82%20%D0%B2%20%D0%BA%D0%B0%D1%80%D1%82%D0%B8%D0%BD%D0%BA%D0%B0%D1%85&amp;noreask=1&amp;img_url=znamus.ru/img/page/2008-08-25/paralimpijskie_igry/82032576.jpg&amp;pos=1080&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yandex.ru/yandsearch?p=8&amp;text=%D0%BF%D0%B0%D1%80%D0%B0%D0%BB%D0%B8%D0%BC%D0%BF%D0%B8%D0%B9%D1%81%D0%BA%D0%B8%D0%B9%20%D1%81%D0%BF%D0%BE%D1%80%D1%82%20%D0%B2%20%D0%BA%D0%B0%D1%80%D1%82%D0%B8%D0%BD%D0%BA%D0%B0%D1%85&amp;noreask=1&amp;img_url=img-fotki.yandex.ru/get/5603/vanity-sports.16/0_52662_55bd9a38_XL&amp;pos=245&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ages.yandex.ru/yandsearch?p=7&amp;text=%D0%BF%D0%B0%D1%80%D0%B0%D0%BB%D0%B8%D0%BC%D0%BF%D0%B8%D0%B9%D1%81%D0%BA%D0%B8%D0%B9%20%D1%81%D0%BF%D0%BE%D1%80%D1%82%20%D0%B2%20%D0%BA%D0%B0%D1%80%D1%82%D0%B8%D0%BD%D0%BA%D0%B0%D1%85&amp;noreask=1&amp;img_url=www.rezeptsport.ru/paralympic/images/03_3.jpg&amp;pos=234&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yandex.ru/yandsearch?p=28&amp;text=%D0%BF%D0%B0%D1%80%D0%B0%D0%BB%D0%B8%D0%BC%D0%BF%D0%B8%D0%B9%D1%81%D0%BA%D0%B8%D0%B9%20%D1%81%D0%BF%D0%BE%D1%80%D1%82%20%D0%B2%20%D0%BA%D0%B0%D1%80%D1%82%D0%B8%D0%BD%D0%BA%D0%B0%D1%85&amp;noreask=1&amp;img_url=www.rezeptsport.ru/photo_torino/data/22.02_1.jpg&amp;pos=845&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yandex.ru/yandsearch?p=36&amp;text=%D0%BF%D0%B0%D1%80%D0%B0%D0%BB%D0%B8%D0%BC%D0%BF%D0%B8%D0%B9%D1%81%D0%BA%D0%B8%D0%B9%20%D1%81%D0%BF%D0%BE%D1%80%D1%82%20%D0%B2%20%D0%BA%D0%B0%D1%80%D1%82%D0%B8%D0%BD%D0%BA%D0%B0%D1%85&amp;noreask=1&amp;img_url=chelny-city.ru/uploads/posts/2010-11/1289691699_sportinv-9.jpg&amp;pos=1089&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yandex.ru/yandsearch?p=54&amp;text=%D0%BF%D0%B0%D1%80%D0%B0%D0%BB%D0%B8%D0%BC%D0%BF%D0%B8%D0%B9%D1%81%D0%BA%D0%B8%D0%B9%20%D1%81%D0%BF%D0%BE%D1%80%D1%82%20%D0%B2%20%D0%BA%D0%B0%D1%80%D1%82%D0%B8%D0%BD%D0%BA%D0%B0%D1%85&amp;noreask=1&amp;img_url=i.onbesyirmibes.org/image/2011/07/01/145296.jpg&amp;pos=1621&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mages.yandex.ru/yandsearch?p=57&amp;text=%D0%BF%D0%B0%D1%80%D0%B0%D0%BB%D0%B8%D0%BC%D0%BF%D0%B8%D0%B9%D1%81%D0%BA%D0%B8%D0%B9%20%D1%81%D0%BF%D0%BE%D1%80%D1%82%20%D0%B2%20%D0%BA%D0%B0%D1%80%D1%82%D0%B8%D0%BD%D0%BA%D0%B0%D1%85&amp;noreask=1&amp;img_url=relaxic.net/wp-content/uploads/2012/09/Paralympic-Games_00036.jpg&amp;pos=1734&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images.yandex.ru/yandsearch?p=4&amp;text=%D0%BF%D0%B0%D1%80%D0%B0%D0%BB%D0%B8%D0%BC%D0%BF%D0%B8%D0%B9%D1%81%D0%BA%D0%B8%D0%B9%20%D1%81%D0%BF%D0%BE%D1%80%D1%82%20%D0%B2%20%D0%BA%D0%B0%D1%80%D1%82%D0%B8%D0%BD%D0%BA%D0%B0%D1%85&amp;noreask=1&amp;img_url=euromednews.ru/wp-content/uploads/2011/12/i_1.jpg&amp;pos=149&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hyperlink" Target="http://images.yandex.ru/yandsearch?text=%D0%BF%D0%B0%D1%80%D0%B0%D0%BB%D0%B8%D0%BC%D0%BF%D0%B8%D0%B9%D1%81%D0%BA%D0%B8%D0%B9%20%D1%81%D0%BF%D0%BE%D1%80%D1%82%20%D0%B2%20%D0%BA%D0%B0%D1%80%D1%82%D0%B8%D0%BD%D0%BA%D0%B0%D1%85&amp;noreask=1&amp;img_url=iren-perm.ucoz.ru/_ph/5/638277593.jpg&amp;pos=7&amp;rpt=simage&amp;lr=10944" TargetMode="External"/><Relationship Id="rId1" Type="http://schemas.openxmlformats.org/officeDocument/2006/relationships/slideLayout" Target="../slideLayouts/slideLayout4.xml"/><Relationship Id="rId6"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 Id="rId5" Type="http://schemas.openxmlformats.org/officeDocument/2006/relationships/image" Target="../media/image4.jpeg"/><Relationship Id="rId4" Type="http://schemas.openxmlformats.org/officeDocument/2006/relationships/hyperlink" Target="http://images.yandex.ru/yandsearch?text=%D1%8D%D0%BC%D0%B1%D0%BB%D0%B5%D0%BC%D1%8B%20%D0%BE%D0%BB%D0%B8%D0%BC%D0%BF%D0%B8%D0%B9%D1%81%D0%BA%D0%B8%D1%85%20%D0%B8%20%D0%BF%D0%B0%D1%80%D0%B0%D0%BB%D0%B8%D0%BC%D0%BF%D0%B8%D0%B9%D1%81%D0%BA%D0%B8%D1%85%20%D0%B8%D0%B3%D1%80&amp;noreask=1&amp;img_url=www.sharpni.ru/sites/default/files/images/olimpic.gif&amp;pos=27&amp;rpt=simage&amp;lr=1094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images.yandex.ru/yandsearch?p=12&amp;text=%D0%BF%D0%B0%D1%80%D0%B0%D0%BB%D0%B8%D0%BC%D0%BF%D0%B8%D0%B9%D1%81%D0%BA%D0%B8%D0%B9%20%D1%81%D0%BF%D0%BE%D1%80%D1%82%20%D0%B2%20%D0%BA%D0%B0%D1%80%D1%82%D0%B8%D0%BD%D0%BA%D0%B0%D1%85&amp;noreask=1&amp;img_url=www.gluxix.net:7080/images/stories/news06/pic01675.jpg&amp;pos=380&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mages.yandex.ru/yandsearch?p=10&amp;text=%D0%BF%D0%B0%D1%80%D0%B0%D0%BB%D0%B8%D0%BC%D0%BF%D0%B8%D0%B9%D1%81%D0%BA%D0%B8%D0%B9%20%D1%81%D0%BF%D0%BE%D1%80%D1%82%20%D0%B2%20%D0%BA%D0%B0%D1%80%D1%82%D0%B8%D0%BD%D0%BA%D0%B0%D1%85&amp;noreask=1&amp;img_url=cache.boston.com/multimedia/sports/bigshots/paralympics_2010/bs15.jpg&amp;pos=317&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mages.yandex.ru/yandsearch?p=20&amp;text=%D0%BF%D0%B0%D1%80%D0%B0%D0%BB%D0%B8%D0%BC%D0%BF%D0%B8%D0%B9%D1%81%D0%BA%D0%B8%D0%B9%20%D1%81%D0%BF%D0%BE%D1%80%D1%82%20%D0%B2%20%D0%BA%D0%B0%D1%80%D1%82%D0%B8%D0%BD%D0%BA%D0%B0%D1%85&amp;noreask=1&amp;img_url=sport.megafon.ru/i/articles/paralympics/10_faktov_o_paralimpijskih_igrah/71043_f01.jpg&amp;pos=604&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mages.yandex.ru/yandsearch?p=28&amp;text=%D0%BF%D0%B0%D1%80%D0%B0%D0%BB%D0%B8%D0%BC%D0%BF%D0%B8%D0%B9%D1%81%D0%BA%D0%B8%D0%B9%20%D1%81%D0%BF%D0%BE%D1%80%D1%82%20%D0%B2%20%D0%BA%D0%B0%D1%80%D1%82%D0%B8%D0%BD%D0%BA%D0%B0%D1%85&amp;noreask=1&amp;img_url=www.infocenter2014.ru/netcat_files/121/222/h_258b1de59b44e495787d4d8d971f0819&amp;pos=853&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images.yandex.ru/yandsearch?p=34&amp;text=%D0%BF%D0%B0%D1%80%D0%B0%D0%BB%D0%B8%D0%BC%D0%BF%D0%B8%D0%B9%D1%81%D0%BA%D0%B8%D0%B9%20%D1%81%D0%BF%D0%BE%D1%80%D1%82%20%D0%B2%20%D0%BA%D0%B0%D1%80%D1%82%D0%B8%D0%BD%D0%BA%D0%B0%D1%85&amp;noreask=1&amp;img_url=susanin.udm.ru/upload/resize_cache/iblock/396/469_1000_1/3d5767b5-9477-434d-a7fb-4d5aa25edc5e.jpg&amp;pos=1040&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images.yandex.ru/yandsearch?text=%D0%BF%D0%B0%D1%80%D0%B0%D0%BB%D0%B8%D0%BC%D0%BF%D0%B8%D0%B9%D1%81%D0%BA%D0%B8%D0%B9%20%D1%81%D0%BF%D0%BE%D1%80%D1%82%20%D0%B2%20%D0%BA%D0%B0%D1%80%D1%82%D0%B8%D0%BD%D0%BA%D0%B0%D1%85&amp;noreask=1&amp;img_url=tommerce.gorod.tomsk.ru/uploads/37592/1268988951/x36_22642923.jpg&amp;pos=27&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images.yandex.ru/yandsearch?p=4&amp;text=%D0%BF%D0%B0%D1%80%D0%B0%D0%BB%D0%B8%D0%BC%D0%BF%D0%B8%D0%B9%D1%81%D0%BA%D0%B8%D0%B9%20%D1%81%D0%BF%D0%BE%D1%80%D1%82%20%D0%B2%20%D0%BA%D0%B0%D1%80%D1%82%D0%B8%D0%BD%D0%BA%D0%B0%D1%85&amp;noreask=1&amp;img_url=ortolife.ucoz.ru/_ph/3/929559984.jpg&amp;pos=148&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images.yandex.ru/yandsearch?p=9&amp;text=%D0%BF%D0%B0%D1%80%D0%B0%D0%BB%D0%B8%D0%BC%D0%BF%D0%B8%D0%B9%D1%81%D0%BA%D0%B8%D0%B9%20%D1%81%D0%BF%D0%BE%D1%80%D1%82%20%D0%B2%20%D0%BA%D0%B0%D1%80%D1%82%D0%B8%D0%BD%D0%BA%D0%B0%D1%85&amp;noreask=1&amp;img_url=s.spynet.ru/uploads/images/0/4/1/9/6/4/2010/03/17/7625218615.jpg&amp;pos=298&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images.yandex.ru/yandsearch?p=10&amp;text=%D0%BF%D0%B0%D1%80%D0%B0%D0%BB%D0%B8%D0%BC%D0%BF%D0%B8%D0%B9%D1%81%D0%BA%D0%B8%D0%B9%20%D1%81%D0%BF%D0%BE%D1%80%D1%82%20%D0%B2%20%D0%BA%D0%B0%D1%80%D1%82%D0%B8%D0%BD%D0%BA%D0%B0%D1%85&amp;noreask=1&amp;img_url=svpressa.ru/photo/22513.jpg&amp;pos=316&amp;rpt=simage&amp;lr=109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hyperlink" Target="http://images.yandex.ru/yandsearch?p=2&amp;text=%D0%B4%D0%B5%D1%82%D1%81%D0%BA%D0%B8%D0%B9%20%D0%BF%D0%B0%D1%80%D0%B0%D0%BB%D0%B8%D0%BC%D0%BF%D0%B8%D0%B9%D1%81%D0%BA%D0%B8%D0%B9%20%D1%81%D0%BF%D0%BE%D1%80%D1%82%20%D0%B2%20%D0%BA%D0%B0%D1%80%D1%82%D0%B8%D0%BD%D0%BA%D0%B0%D1%85&amp;noreask=1&amp;img_url=img.beta.rian.ru/images/21606/67/216066766.jpg&amp;pos=77&amp;rpt=simage&amp;lr=10944" TargetMode="External"/><Relationship Id="rId1" Type="http://schemas.openxmlformats.org/officeDocument/2006/relationships/slideLayout" Target="../slideLayouts/slideLayout4.xml"/><Relationship Id="rId6" Type="http://schemas.openxmlformats.org/officeDocument/2006/relationships/hyperlink" Target="http://images.yandex.ru/yandsearch?p=2&amp;text=%D1%8D%D0%BC%D0%B1%D0%BB%D0%B5%D0%BC%D0%B5%20%D0%BF%D0%B0%D1%80%D0%B0%D0%BB%D0%B8%D0%BC%D0%BF%D0%B8%D0%B9%D1%81%D0%BA%D0%B8%D1%85%20%D0%B8%D0%B3%D1%80&amp;img_url=antonburmistrov.files.wordpress.com/2012/03/paralympic_logo.jpg?w=545&amp;h=369&amp;pos=79&amp;rpt=simage" TargetMode="External"/><Relationship Id="rId5" Type="http://schemas.openxmlformats.org/officeDocument/2006/relationships/image" Target="../media/image43.jpeg"/><Relationship Id="rId4" Type="http://schemas.openxmlformats.org/officeDocument/2006/relationships/hyperlink" Target="http://images.yandex.ru/yandsearch?p=3&amp;text=%D0%B4%D0%B5%D1%82%D1%81%D0%BA%D0%B8%D0%B9%20%D0%BF%D0%B0%D1%80%D0%B0%D0%BB%D0%B8%D0%BC%D0%BF%D0%B8%D0%B9%D1%81%D0%BA%D0%B8%D0%B9%20%D1%81%D0%BF%D0%BE%D1%80%D1%82%20%D0%B2%20%D0%BA%D0%B0%D1%80%D1%82%D0%B8%D0%BD%D0%BA%D0%B0%D1%85&amp;noreask=1&amp;img_url=www.yaplakal.com/uploads/post-3-12947574607314.jpg&amp;pos=94&amp;rpt=simage&amp;lr=1094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jpeg"/><Relationship Id="rId2" Type="http://schemas.openxmlformats.org/officeDocument/2006/relationships/hyperlink" Target="http://images.yandex.ru/yandsearch?p=5&amp;text=%D0%BF%D0%B0%D1%80%D0%B0%D0%BB%D0%B8%D0%BC%D0%BF%D0%B8%D0%B9%D1%81%D0%BA%D0%B8%D0%B9%20%D1%81%D0%BF%D0%BE%D1%80%D1%82%20%D0%B2%20%D0%BA%D0%B0%D1%80%D1%82%D0%B8%D0%BD%D0%BA%D0%B0%D1%85&amp;noreask=1&amp;img_url=i.radikal.com.tr/GaleriHaber/2008/09/08/fft22_mf49124.Jpeg&amp;pos=150&amp;rpt=simage&amp;lr=10944" TargetMode="External"/><Relationship Id="rId1" Type="http://schemas.openxmlformats.org/officeDocument/2006/relationships/slideLayout" Target="../slideLayouts/slideLayout4.xml"/><Relationship Id="rId6"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 Id="rId5" Type="http://schemas.openxmlformats.org/officeDocument/2006/relationships/image" Target="../media/image4.jpeg"/><Relationship Id="rId4" Type="http://schemas.openxmlformats.org/officeDocument/2006/relationships/hyperlink" Target="http://images.yandex.ru/yandsearch?text=%D1%8D%D0%BC%D0%B1%D0%BB%D0%B5%D0%BC%D1%8B%20%D0%BE%D0%BB%D0%B8%D0%BC%D0%BF%D0%B8%D0%B9%D1%81%D0%BA%D0%B8%D1%85%20%D0%B8%20%D0%BF%D0%B0%D1%80%D0%B0%D0%BB%D0%B8%D0%BC%D0%BF%D0%B8%D0%B9%D1%81%D0%BA%D0%B8%D1%85%20%D0%B8%D0%B3%D1%80&amp;noreask=1&amp;img_url=www.sharpni.ru/sites/default/files/images/olimpic.gif&amp;pos=27&amp;rpt=simage&amp;lr=10944"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4.jpeg"/><Relationship Id="rId2" Type="http://schemas.openxmlformats.org/officeDocument/2006/relationships/hyperlink" Target="http://images.yandex.ru/yandsearch?p=4&amp;text=%D0%B4%D0%B5%D1%82%D1%81%D0%BA%D0%B8%D0%B9%20%D0%BF%D0%B0%D1%80%D0%B0%D0%BB%D0%B8%D0%BC%D0%BF%D0%B8%D0%B9%D1%81%D0%BA%D0%B8%D0%B9%20%D1%81%D0%BF%D0%BE%D1%80%D1%82%20%D0%B2%20%D0%BA%D0%B0%D1%80%D1%82%D0%B8%D0%BD%D0%BA%D0%B0%D1%85&amp;noreask=1&amp;img_url=upload.arabia4serv.com/images/inynq1ks6ttbghxhmf6i.jpg&amp;pos=137&amp;rpt=simage&amp;lr=10944" TargetMode="External"/><Relationship Id="rId1" Type="http://schemas.openxmlformats.org/officeDocument/2006/relationships/slideLayout" Target="../slideLayouts/slideLayout4.xml"/><Relationship Id="rId6" Type="http://schemas.openxmlformats.org/officeDocument/2006/relationships/hyperlink" Target="http://images.yandex.ru/yandsearch?p=2&amp;text=%D1%8D%D0%BC%D0%B1%D0%BB%D0%B5%D0%BC%D0%B5%20%D0%BF%D0%B0%D1%80%D0%B0%D0%BB%D0%B8%D0%BC%D0%BF%D0%B8%D0%B9%D1%81%D0%BA%D0%B8%D1%85%20%D0%B8%D0%B3%D1%80&amp;img_url=antonburmistrov.files.wordpress.com/2012/03/paralympic_logo.jpg?w=545&amp;h=369&amp;pos=79&amp;rpt=simage" TargetMode="External"/><Relationship Id="rId5" Type="http://schemas.openxmlformats.org/officeDocument/2006/relationships/image" Target="../media/image46.jpeg"/><Relationship Id="rId4" Type="http://schemas.openxmlformats.org/officeDocument/2006/relationships/hyperlink" Target="http://images.yandex.ru/yandsearch?p=4&amp;text=%D0%B4%D0%B5%D1%82%D1%81%D0%BA%D0%B8%D0%B9%20%D0%BF%D0%B0%D1%80%D0%B0%D0%BB%D0%B8%D0%BC%D0%BF%D0%B8%D0%B9%D1%81%D0%BA%D0%B8%D0%B9%20%D1%81%D0%BF%D0%BE%D1%80%D1%82%20%D0%B2%20%D0%BA%D0%B0%D1%80%D1%82%D0%B8%D0%BD%D0%BA%D0%B0%D1%85&amp;noreask=1&amp;img_url=vasi.net/uploads/podbor/coduboy/cody_mccasland_10.jpg&amp;pos=146&amp;rpt=simage&amp;lr=10944"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4.jpeg"/><Relationship Id="rId2" Type="http://schemas.openxmlformats.org/officeDocument/2006/relationships/hyperlink" Target="http://images.yandex.ru/yandsearch?p=8&amp;text=%D0%B4%D0%B5%D1%82%D1%81%D0%BA%D0%B8%D0%B9%20%D0%BF%D0%B0%D1%80%D0%B0%D0%BB%D0%B8%D0%BC%D0%BF%D0%B8%D0%B9%D1%81%D0%BA%D0%B8%D0%B9%20%D1%81%D0%BF%D0%BE%D1%80%D1%82%20%D0%B2%20%D0%BA%D0%B0%D1%80%D1%82%D0%B8%D0%BD%D0%BA%D0%B0%D1%85&amp;noreask=1&amp;img_url=www.evpatori.ru/wp-content/uploads/2012/01/26-plavanie-131.jpg&amp;pos=245&amp;rpt=simage&amp;lr=10944" TargetMode="External"/><Relationship Id="rId1" Type="http://schemas.openxmlformats.org/officeDocument/2006/relationships/slideLayout" Target="../slideLayouts/slideLayout4.xml"/><Relationship Id="rId6" Type="http://schemas.openxmlformats.org/officeDocument/2006/relationships/hyperlink" Target="http://images.yandex.ru/yandsearch?p=2&amp;text=%D1%8D%D0%BC%D0%B1%D0%BB%D0%B5%D0%BC%D0%B5%20%D0%BF%D0%B0%D1%80%D0%B0%D0%BB%D0%B8%D0%BC%D0%BF%D0%B8%D0%B9%D1%81%D0%BA%D0%B8%D1%85%20%D0%B8%D0%B3%D1%80&amp;img_url=antonburmistrov.files.wordpress.com/2012/03/paralympic_logo.jpg?w=545&amp;h=369&amp;pos=79&amp;rpt=simage" TargetMode="External"/><Relationship Id="rId5" Type="http://schemas.openxmlformats.org/officeDocument/2006/relationships/image" Target="../media/image48.jpeg"/><Relationship Id="rId4" Type="http://schemas.openxmlformats.org/officeDocument/2006/relationships/hyperlink" Target="http://images.yandex.ru/yandsearch?p=8&amp;text=%D0%B4%D0%B5%D1%82%D1%81%D0%BA%D0%B8%D0%B9%20%D0%BF%D0%B0%D1%80%D0%B0%D0%BB%D0%B8%D0%BC%D0%BF%D0%B8%D0%B9%D1%81%D0%BA%D0%B8%D0%B9%20%D1%81%D0%BF%D0%BE%D1%80%D1%82%20%D0%B2%20%D0%BA%D0%B0%D1%80%D1%82%D0%B8%D0%BD%D0%BA%D0%B0%D1%85&amp;noreask=1&amp;img_url=www.dezinfo.net/images2/image/07.2009/nolegsboy/1006.jpg&amp;pos=249&amp;rpt=simage&amp;lr=10944"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44.jpeg"/><Relationship Id="rId2" Type="http://schemas.openxmlformats.org/officeDocument/2006/relationships/hyperlink" Target="http://images.yandex.ru/yandsearch?p=10&amp;text=%D0%B4%D0%B5%D1%82%D1%81%D0%BA%D0%B8%D0%B9%20%D0%BF%D0%B0%D1%80%D0%B0%D0%BB%D0%B8%D0%BC%D0%BF%D0%B8%D0%B9%D1%81%D0%BA%D0%B8%D0%B9%20%D1%81%D0%BF%D0%BE%D1%80%D1%82%20%D0%B2%20%D0%BA%D0%B0%D1%80%D1%82%D0%B8%D0%BD%D0%BA%D0%B0%D1%85&amp;noreask=1&amp;img_url=www.artek.ua/upload/medialibrary/bed/bed04ee9a4e15daf29d7f46d60e2fad4.jpg&amp;pos=301&amp;rpt=simage&amp;lr=10944" TargetMode="External"/><Relationship Id="rId1" Type="http://schemas.openxmlformats.org/officeDocument/2006/relationships/slideLayout" Target="../slideLayouts/slideLayout4.xml"/><Relationship Id="rId6" Type="http://schemas.openxmlformats.org/officeDocument/2006/relationships/hyperlink" Target="http://images.yandex.ru/yandsearch?p=2&amp;text=%D1%8D%D0%BC%D0%B1%D0%BB%D0%B5%D0%BC%D0%B5%20%D0%BF%D0%B0%D1%80%D0%B0%D0%BB%D0%B8%D0%BC%D0%BF%D0%B8%D0%B9%D1%81%D0%BA%D0%B8%D1%85%20%D0%B8%D0%B3%D1%80&amp;img_url=antonburmistrov.files.wordpress.com/2012/03/paralympic_logo.jpg?w=545&amp;h=369&amp;pos=79&amp;rpt=simage" TargetMode="External"/><Relationship Id="rId5" Type="http://schemas.openxmlformats.org/officeDocument/2006/relationships/image" Target="../media/image50.jpeg"/><Relationship Id="rId4" Type="http://schemas.openxmlformats.org/officeDocument/2006/relationships/hyperlink" Target="http://images.yandex.ru/yandsearch?p=1&amp;text=%D0%BF%D0%B0%D1%80%D0%B0%D0%BB%D0%B8%D0%BC%D0%BF%D0%B8%D0%B9%D1%81%D0%BA%D0%B8%D0%B9%20%D1%81%D0%BF%D0%BE%D1%80%D1%82%20%D0%B2%20%D0%BA%D0%B0%D1%80%D1%82%D0%B8%D0%BD%D0%BA%D0%B0%D1%85&amp;noreask=1&amp;img_url=www.paralympic.org.ua/index.php?option=com_datsogallery&amp;Itemid=47&amp;func=download&amp;file=4187652331-40.jpg&amp;pos=56&amp;rpt=simage&amp;lr=10944"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images.yandex.ru/yandsearch?p=6&amp;text=%D0%B4%D0%B5%D1%82%D1%81%D0%BA%D0%B8%D0%B9%20%D0%BF%D0%B0%D1%80%D0%B0%D0%BB%D0%B8%D0%BC%D0%BF%D0%B8%D0%B9%D1%81%D0%BA%D0%B8%D0%B9%20%D1%81%D0%BF%D0%BE%D1%80%D1%82%20%D0%B2%20%D0%BA%D0%B0%D1%80%D1%82%D0%B8%D0%BD%D0%BA%D0%B0%D1%85&amp;noreask=1&amp;img_url=www.rezeptsport.ru/news_2011/data/upimages/08-04-2011_761.jpg&amp;pos=200&amp;rpt=simage&amp;lr=10944" TargetMode="External"/><Relationship Id="rId2" Type="http://schemas.openxmlformats.org/officeDocument/2006/relationships/image" Target="../media/image51.jpeg"/><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hyperlink" Target="http://images.yandex.ru/yandsearch?p=2&amp;text=%D1%8D%D0%BC%D0%B1%D0%BB%D0%B5%D0%BC%D0%B5%20%D0%BF%D0%B0%D1%80%D0%B0%D0%BB%D0%B8%D0%BC%D0%BF%D0%B8%D0%B9%D1%81%D0%BA%D0%B8%D1%85%20%D0%B8%D0%B3%D1%80&amp;img_url=antonburmistrov.files.wordpress.com/2012/03/paralympic_logo.jpg?w=545&amp;h=369&amp;pos=79&amp;rpt=simage" TargetMode="Externa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44.jpeg"/><Relationship Id="rId2" Type="http://schemas.openxmlformats.org/officeDocument/2006/relationships/hyperlink" Target="http://images.yandex.ru/yandsearch?p=5&amp;text=%D0%B4%D0%B5%D1%82%D1%81%D0%BA%D0%B8%D0%B9%20%D0%BF%D0%B0%D1%80%D0%B0%D0%BB%D0%B8%D0%BC%D0%BF%D0%B8%D0%B9%D1%81%D0%BA%D0%B8%D0%B9%20%D1%81%D0%BF%D0%BE%D1%80%D1%82%20%D0%B2%20%D0%BA%D0%B0%D1%80%D1%82%D0%B8%D0%BD%D0%BA%D0%B0%D1%85&amp;noreask=1&amp;img_url=humor.deport.ru/userfiles/image/1R/small-boy-8217-s-unhuman-strength12-1297950397.jpg&amp;pos=171&amp;rpt=simage&amp;lr=10944" TargetMode="External"/><Relationship Id="rId1" Type="http://schemas.openxmlformats.org/officeDocument/2006/relationships/slideLayout" Target="../slideLayouts/slideLayout4.xml"/><Relationship Id="rId6" Type="http://schemas.openxmlformats.org/officeDocument/2006/relationships/hyperlink" Target="http://images.yandex.ru/yandsearch?p=2&amp;text=%D1%8D%D0%BC%D0%B1%D0%BB%D0%B5%D0%BC%D0%B5%20%D0%BF%D0%B0%D1%80%D0%B0%D0%BB%D0%B8%D0%BC%D0%BF%D0%B8%D0%B9%D1%81%D0%BA%D0%B8%D1%85%20%D0%B8%D0%B3%D1%80&amp;img_url=antonburmistrov.files.wordpress.com/2012/03/paralympic_logo.jpg?w=545&amp;h=369&amp;pos=79&amp;rpt=simage" TargetMode="External"/><Relationship Id="rId5" Type="http://schemas.openxmlformats.org/officeDocument/2006/relationships/image" Target="../media/image54.jpeg"/><Relationship Id="rId4" Type="http://schemas.openxmlformats.org/officeDocument/2006/relationships/hyperlink" Target="http://images.yandex.ru/yandsearch?text=%D0%B4%D0%B5%D1%82%D1%81%D0%BA%D0%B8%D0%B9%20%D0%BF%D0%B0%D1%80%D0%B0%D0%BB%D0%B8%D0%BC%D0%BF%D0%B8%D0%B9%D1%81%D0%BA%D0%B8%D0%B9%20%D1%81%D0%BF%D0%BE%D1%80%D1%82%20%D0%B2%20%D0%BA%D0%B0%D1%80%D1%82%D0%B8%D0%BD%D0%BA%D0%B0%D1%85&amp;noreask=1&amp;img_url=bms.24open.ru/images/16ca6c7a51731947cc424e9594439403&amp;pos=22&amp;rpt=simage&amp;lr=10944"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6.jpeg"/><Relationship Id="rId2" Type="http://schemas.openxmlformats.org/officeDocument/2006/relationships/hyperlink" Target="http://images.yandex.ru/yandsearch?p=5&amp;text=%D0%BF%D0%B0%D1%80%D0%B0%D0%BB%D0%B8%D0%BC%D0%BF%D0%B8%D0%B9%D1%81%D0%BA%D0%B8%D0%B9%20%D1%81%D0%BF%D0%BE%D1%80%D1%82%20%D0%B2%20%D0%BA%D0%B0%D1%80%D1%82%D0%B8%D0%BD%D0%BA%D0%B0%D1%85&amp;noreask=1&amp;img_url=img1.1tv.ru/imgsize460x345/PR20091212131004.GIF&amp;pos=172&amp;rpt=simage&amp;lr=10944" TargetMode="External"/><Relationship Id="rId1" Type="http://schemas.openxmlformats.org/officeDocument/2006/relationships/slideLayout" Target="../slideLayouts/slideLayout4.xml"/><Relationship Id="rId6" Type="http://schemas.openxmlformats.org/officeDocument/2006/relationships/hyperlink" Target="http://images.yandex.ru/yandsearch?text=%20%D0%BF%D0%B0%D1%80%D0%B0%D0%BB%D0%B8%D0%BC%D0%BF%D0%B8%D0%B9%D1%81%D0%BA%D0%B8%D0%B9%20%D1%81%D0%BF%D0%BE%D1%80%D1%82%20%D0%B2%20%D0%BA%D0%B0%D1%80%D1%82%D0%B8%D0%BD%D0%BA%D0%B0%D1%85&amp;img_url=www.rezeptsport.ru/photo_2008/images/01_4.jpg&amp;pos=21&amp;rpt=simage" TargetMode="External"/><Relationship Id="rId5" Type="http://schemas.openxmlformats.org/officeDocument/2006/relationships/image" Target="../media/image44.jpeg"/><Relationship Id="rId4" Type="http://schemas.openxmlformats.org/officeDocument/2006/relationships/hyperlink" Target="http://images.yandex.ru/yandsearch?p=2&amp;text=%D1%8D%D0%BC%D0%B1%D0%BB%D0%B5%D0%BC%D0%B5%20%D0%BF%D0%B0%D1%80%D0%B0%D0%BB%D0%B8%D0%BC%D0%BF%D0%B8%D0%B9%D1%81%D0%BA%D0%B8%D1%85%20%D0%B8%D0%B3%D1%80&amp;img_url=antonburmistrov.files.wordpress.com/2012/03/paralympic_logo.jpg?w=545&amp;h=369&amp;pos=79&amp;rpt=simag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images.yandex.ru/yandsearch?p=1&amp;text=%D0%BF%D0%B0%D1%80%D0%B0%D0%BB%D0%B8%D0%BC%D0%BF%D0%B8%D0%B9%D1%81%D0%BA%D0%B8%D0%B9%20%D1%81%D0%BF%D0%BE%D1%80%D1%82%20%D0%B2%20%D0%BA%D0%B0%D1%80%D1%82%D0%B8%D0%BD%D0%BA%D0%B0%D1%85&amp;noreask=1&amp;img_url=forum.dwg.ru/attachment.php?attachmentid=35604&amp;d=1268945214&amp;pos=30&amp;rpt=simage&amp;lr=10944" TargetMode="External"/><Relationship Id="rId2" Type="http://schemas.openxmlformats.org/officeDocument/2006/relationships/image" Target="../media/image57.jpeg"/><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hyperlink" Target="http://images.yandex.ru/yandsearch?p=2&amp;text=%D1%8D%D0%BC%D0%B1%D0%BB%D0%B5%D0%BC%D0%B5%20%D0%BF%D0%B0%D1%80%D0%B0%D0%BB%D0%B8%D0%BC%D0%BF%D0%B8%D0%B9%D1%81%D0%BA%D0%B8%D1%85%20%D0%B8%D0%B3%D1%80&amp;img_url=antonburmistrov.files.wordpress.com/2012/03/paralympic_logo.jpg?w=545&amp;h=369&amp;pos=79&amp;rpt=simage" TargetMode="External"/><Relationship Id="rId4" Type="http://schemas.openxmlformats.org/officeDocument/2006/relationships/image" Target="../media/image58.jpeg"/></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images.yandex.ru/yandsearch?p=2&amp;text=%D0%BF%D0%B0%D1%80%D0%B0%D0%BB%D0%B8%D0%BC%D0%BF%D0%B8%D0%B9%D1%81%D0%BA%D0%B8%D0%B9%20%D1%81%D0%BF%D0%BE%D1%80%D1%82%20%D0%B2%20%D0%BA%D0%B0%D1%80%D1%82%D0%B8%D0%BD%D0%BA%D0%B0%D1%85&amp;noreask=1&amp;img_url=s44.radikal.ru/i106/1003/1c/723050d7f109.jpg&amp;pos=83&amp;rpt=simage&amp;lr=10944"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images.yandex.ru/yandsearch?p=2&amp;text=%D1%8D%D0%BC%D0%B1%D0%BB%D0%B5%D0%BC%D0%B5%20%D0%BF%D0%B0%D1%80%D0%B0%D0%BB%D0%B8%D0%BC%D0%BF%D0%B8%D0%B9%D1%81%D0%BA%D0%B8%D1%85%20%D0%B8%D0%B3%D1%80&amp;img_url=antonburmistrov.files.wordpress.com/2012/03/paralympic_logo.jpg?w=545&amp;h=369&amp;pos=79&amp;rpt=simag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images.yandex.ru/yandsearch?p=5&amp;text=%D0%BF%D0%B0%D1%80%D0%B0%D0%BB%D0%B8%D0%BC%D0%BF%D0%B8%D0%B9%D1%81%D0%BA%D0%B8%D0%B9%20%D1%81%D0%BF%D0%BE%D1%80%D1%82%20%D0%B2%20%D0%BA%D0%B0%D1%80%D1%82%D0%B8%D0%BD%D0%BA%D0%B0%D1%85&amp;noreask=1&amp;img_url=www.e71.ru/_fr/13/1825018.jpg&amp;pos=170&amp;rpt=simage&amp;lr=10944"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images.yandex.ru/yandsearch?p=2&amp;text=%D1%8D%D0%BC%D0%B1%D0%BB%D0%B5%D0%BC%D0%B5%20%D0%BF%D0%B0%D1%80%D0%B0%D0%BB%D0%B8%D0%BC%D0%BF%D0%B8%D0%B9%D1%81%D0%BA%D0%B8%D1%85%20%D0%B8%D0%B3%D1%80&amp;img_url=antonburmistrov.files.wordpress.com/2012/03/paralympic_logo.jpg?w=545&amp;h=369&amp;pos=79&amp;rpt=simag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images.yandex.ru/yandsearch?p=7&amp;text=%D0%BF%D0%B0%D1%80%D0%B0%D0%BB%D0%B8%D0%BC%D0%BF%D0%B8%D0%B9%D1%81%D0%BA%D0%B8%D0%B9%20%D1%81%D0%BF%D0%BE%D1%80%D1%82%20%D0%B2%20%D0%BA%D0%B0%D1%80%D1%82%D0%B8%D0%BD%D0%BA%D0%B0%D1%85&amp;noreask=1&amp;img_url=mixzona.ru/r/newspic/209005/picture.jpg&amp;pos=235&amp;rpt=simage&amp;lr=10944"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images.yandex.ru/yandsearch?p=2&amp;text=%D1%8D%D0%BC%D0%B1%D0%BB%D0%B5%D0%BC%D0%B5%20%D0%BF%D0%B0%D1%80%D0%B0%D0%BB%D0%B8%D0%BC%D0%BF%D0%B8%D0%B9%D1%81%D0%BA%D0%B8%D1%85%20%D0%B8%D0%B3%D1%80&amp;img_url=antonburmistrov.files.wordpress.com/2012/03/paralympic_logo.jpg?w=545&amp;h=369&amp;pos=79&amp;rpt=simag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hyperlink" Target="http://images.yandex.ru/yandsearch?p=5&amp;text=%D0%BF%D0%B0%D1%80%D0%B0%D0%BB%D0%B8%D0%BC%D0%BF%D0%B8%D0%B9%D1%81%D0%BA%D0%B8%D0%B9%20%D1%81%D0%BF%D0%BE%D1%80%D1%82%20%D0%B2%20%D0%BA%D0%B0%D1%80%D1%82%D0%B8%D0%BD%D0%BA%D0%B0%D1%85&amp;noreask=1&amp;img_url=www.jit.cu/fotos/tiro%20silla%20de%20ruedas.jpg&amp;pos=165&amp;rpt=simage&amp;lr=10944" TargetMode="External"/><Relationship Id="rId1" Type="http://schemas.openxmlformats.org/officeDocument/2006/relationships/slideLayout" Target="../slideLayouts/slideLayout4.xml"/><Relationship Id="rId6"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 Id="rId5" Type="http://schemas.openxmlformats.org/officeDocument/2006/relationships/image" Target="../media/image4.jpeg"/><Relationship Id="rId4" Type="http://schemas.openxmlformats.org/officeDocument/2006/relationships/hyperlink" Target="http://images.yandex.ru/yandsearch?text=%D1%8D%D0%BC%D0%B1%D0%BB%D0%B5%D0%BC%D1%8B%20%D0%BE%D0%BB%D0%B8%D0%BC%D0%BF%D0%B8%D0%B9%D1%81%D0%BA%D0%B8%D1%85%20%D0%B8%20%D0%BF%D0%B0%D1%80%D0%B0%D0%BB%D0%B8%D0%BC%D0%BF%D0%B8%D0%B9%D1%81%D0%BA%D0%B8%D1%85%20%D0%B8%D0%B3%D1%80&amp;noreask=1&amp;img_url=www.sharpni.ru/sites/default/files/images/olimpic.gif&amp;pos=27&amp;rpt=simage&amp;lr=10944"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images.yandex.ru/yandsearch?p=13&amp;text=%D0%BF%D0%B0%D1%80%D0%B0%D0%BB%D0%B8%D0%BC%D0%BF%D0%B8%D0%B9%D1%81%D0%BA%D0%B8%D0%B9%20%D1%81%D0%BF%D0%BE%D1%80%D1%82%20%D0%B2%20%D0%BA%D0%B0%D1%80%D1%82%D0%B8%D0%BD%D0%BA%D0%B0%D1%85&amp;noreask=1&amp;img_url=34-rus.ru/uploads/posts/2011-07/1311221613__DSC2736.jpg&amp;pos=398&amp;rpt=simage&amp;lr=10944"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images.yandex.ru/yandsearch?p=2&amp;text=%D1%8D%D0%BC%D0%B1%D0%BB%D0%B5%D0%BC%D0%B5%20%D0%BF%D0%B0%D1%80%D0%B0%D0%BB%D0%B8%D0%BC%D0%BF%D0%B8%D0%B9%D1%81%D0%BA%D0%B8%D1%85%20%D0%B8%D0%B3%D1%80&amp;img_url=antonburmistrov.files.wordpress.com/2012/03/paralympic_logo.jpg?w=545&amp;h=369&amp;pos=79&amp;rpt=simag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6.jpeg"/><Relationship Id="rId2" Type="http://schemas.openxmlformats.org/officeDocument/2006/relationships/hyperlink" Target="http://images.yandex.ru/yandsearch?p=4&amp;text=%D0%BF%D0%B0%D1%80%D0%B0%D0%BB%D0%B8%D0%BC%D0%BF%D0%B8%D0%B9%D1%81%D0%BA%D0%B8%D0%B9%20%D1%81%D0%BF%D0%BE%D1%80%D1%82%20%D0%B2%20%D0%BA%D0%B0%D1%80%D1%82%D0%B8%D0%BD%D0%BA%D0%B0%D1%85&amp;noreask=1&amp;img_url=euromednews.ru/wp-content/uploads/2011/12/i_1.jpg&amp;pos=149&amp;rpt=simage&amp;lr=10944" TargetMode="External"/><Relationship Id="rId1" Type="http://schemas.openxmlformats.org/officeDocument/2006/relationships/slideLayout" Target="../slideLayouts/slideLayout4.xml"/><Relationship Id="rId6"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 Id="rId5" Type="http://schemas.openxmlformats.org/officeDocument/2006/relationships/image" Target="../media/image4.jpeg"/><Relationship Id="rId4" Type="http://schemas.openxmlformats.org/officeDocument/2006/relationships/hyperlink" Target="http://images.yandex.ru/yandsearch?text=%D1%8D%D0%BC%D0%B1%D0%BB%D0%B5%D0%BC%D1%8B%20%D0%BE%D0%BB%D0%B8%D0%BC%D0%BF%D0%B8%D0%B9%D1%81%D0%BA%D0%B8%D1%85%20%D0%B8%20%D0%BF%D0%B0%D1%80%D0%B0%D0%BB%D0%B8%D0%BC%D0%BF%D0%B8%D0%B9%D1%81%D0%BA%D0%B8%D1%85%20%D0%B8%D0%B3%D1%80&amp;noreask=1&amp;img_url=www.sharpni.ru/sites/default/files/images/olimpic.gif&amp;pos=27&amp;rpt=simage&amp;lr=1094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jpeg"/><Relationship Id="rId2" Type="http://schemas.openxmlformats.org/officeDocument/2006/relationships/hyperlink" Target="http://images.yandex.ru/yandsearch?p=15&amp;text=%D0%BF%D0%B0%D1%80%D0%B0%D0%BB%D0%B8%D0%BC%D0%BF%D0%B8%D0%B9%D1%81%D0%BA%D0%B8%D0%B9%20%D1%81%D0%BF%D0%BE%D1%80%D1%82%20%D0%B2%20%D0%BA%D0%B0%D1%80%D1%82%D0%B8%D0%BD%D0%BA%D0%B0%D1%85&amp;noreask=1&amp;img_url=img-fotki.yandex.ru/get/4710/37221079.162/0_60c90_2a7420ab_XL&amp;pos=469&amp;rpt=simage&amp;lr=10944" TargetMode="External"/><Relationship Id="rId1" Type="http://schemas.openxmlformats.org/officeDocument/2006/relationships/slideLayout" Target="../slideLayouts/slideLayout4.xml"/><Relationship Id="rId6"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 Id="rId5" Type="http://schemas.openxmlformats.org/officeDocument/2006/relationships/image" Target="../media/image4.jpeg"/><Relationship Id="rId4" Type="http://schemas.openxmlformats.org/officeDocument/2006/relationships/hyperlink" Target="http://images.yandex.ru/yandsearch?text=%D1%8D%D0%BC%D0%B1%D0%BB%D0%B5%D0%BC%D1%8B%20%D0%BE%D0%BB%D0%B8%D0%BC%D0%BF%D0%B8%D0%B9%D1%81%D0%BA%D0%B8%D1%85%20%D0%B8%20%D0%BF%D0%B0%D1%80%D0%B0%D0%BB%D0%B8%D0%BC%D0%BF%D0%B8%D0%B9%D1%81%D0%BA%D0%B8%D1%85%20%D0%B8%D0%B3%D1%80&amp;noreask=1&amp;img_url=www.sharpni.ru/sites/default/files/images/olimpic.gif&amp;pos=27&amp;rpt=simage&amp;lr=1094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jpeg"/><Relationship Id="rId2" Type="http://schemas.openxmlformats.org/officeDocument/2006/relationships/hyperlink" Target="http://images.yandex.ru/yandsearch?p=16&amp;text=%D0%BF%D0%B0%D1%80%D0%B0%D0%BB%D0%B8%D0%BC%D0%BF%D0%B8%D0%B9%D1%81%D0%BA%D0%B8%D0%B9%20%D1%81%D0%BF%D0%BE%D1%80%D1%82%20%D0%B2%20%D0%BA%D0%B0%D1%80%D1%82%D0%B8%D0%BD%D0%BA%D0%B0%D1%85&amp;noreask=1&amp;img_url=www.adaptivesportspartners.org/images/pix/paralympicssportsclub6.jpg&amp;pos=500&amp;rpt=simage&amp;lr=10944" TargetMode="External"/><Relationship Id="rId1" Type="http://schemas.openxmlformats.org/officeDocument/2006/relationships/slideLayout" Target="../slideLayouts/slideLayout4.xml"/><Relationship Id="rId6"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 Id="rId5" Type="http://schemas.openxmlformats.org/officeDocument/2006/relationships/image" Target="../media/image4.jpeg"/><Relationship Id="rId4" Type="http://schemas.openxmlformats.org/officeDocument/2006/relationships/hyperlink" Target="http://images.yandex.ru/yandsearch?text=%D1%8D%D0%BC%D0%B1%D0%BB%D0%B5%D0%BC%D1%8B%20%D0%BE%D0%BB%D0%B8%D0%BC%D0%BF%D0%B8%D0%B9%D1%81%D0%BA%D0%B8%D1%85%20%D0%B8%20%D0%BF%D0%B0%D1%80%D0%B0%D0%BB%D0%B8%D0%BC%D0%BF%D0%B8%D0%B9%D1%81%D0%BA%D0%B8%D1%85%20%D0%B8%D0%B3%D1%80&amp;noreask=1&amp;img_url=www.sharpni.ru/sites/default/files/images/olimpic.gif&amp;pos=27&amp;rpt=simage&amp;lr=1094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jpeg"/><Relationship Id="rId2" Type="http://schemas.openxmlformats.org/officeDocument/2006/relationships/hyperlink" Target="http://images.yandex.ru/yandsearch?p=17&amp;text=%D0%BF%D0%B0%D1%80%D0%B0%D0%BB%D0%B8%D0%BC%D0%BF%D0%B8%D0%B9%D1%81%D0%BA%D0%B8%D0%B9%20%D1%81%D0%BF%D0%BE%D1%80%D1%82%20%D0%B2%20%D0%BA%D0%B0%D1%80%D1%82%D0%B8%D0%BD%D0%BA%D0%B0%D1%85&amp;noreask=1&amp;img_url=www.allsportinfo.ru/files/gallery/sport-ravnyh-2009/1.jpg&amp;pos=524&amp;rpt=simage&amp;lr=10944" TargetMode="External"/><Relationship Id="rId1" Type="http://schemas.openxmlformats.org/officeDocument/2006/relationships/slideLayout" Target="../slideLayouts/slideLayout4.xml"/><Relationship Id="rId6" Type="http://schemas.openxmlformats.org/officeDocument/2006/relationships/hyperlink" Target="http://images.yandex.ru/yandsearch?p=47&amp;text=%D0%BF%D0%B0%D1%80%D0%B0%D0%BB%D0%B8%D0%BC%D0%BF%D0%B8%D0%B9%D1%81%D0%BA%D0%B8%D0%B9%20%D1%81%D0%BF%D0%BE%D1%80%D1%82%20%D0%B2%20%D0%BA%D0%B0%D1%80%D1%82%D0%B8%D0%BD%D0%BA%D0%B0%D1%85&amp;noreask=1&amp;img_url=www.odessa-sport.info/images/logo/raznoe/paraolimpik.png&amp;pos=1423&amp;rpt=simage&amp;lr=10944" TargetMode="External"/><Relationship Id="rId5" Type="http://schemas.openxmlformats.org/officeDocument/2006/relationships/image" Target="../media/image4.jpeg"/><Relationship Id="rId4" Type="http://schemas.openxmlformats.org/officeDocument/2006/relationships/hyperlink" Target="http://images.yandex.ru/yandsearch?text=%D1%8D%D0%BC%D0%B1%D0%BB%D0%B5%D0%BC%D1%8B%20%D0%BE%D0%BB%D0%B8%D0%BC%D0%BF%D0%B8%D0%B9%D1%81%D0%BA%D0%B8%D1%85%20%D0%B8%20%D0%BF%D0%B0%D1%80%D0%B0%D0%BB%D0%B8%D0%BC%D0%BF%D0%B8%D0%B9%D1%81%D0%BA%D0%B8%D1%85%20%D0%B8%D0%B3%D1%80&amp;noreask=1&amp;img_url=www.sharpni.ru/sites/default/files/images/olimpic.gif&amp;pos=27&amp;rpt=simage&amp;lr=109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412776"/>
            <a:ext cx="7855024" cy="1787624"/>
          </a:xfrm>
        </p:spPr>
        <p:txBody>
          <a:bodyPr>
            <a:normAutofit fontScale="90000"/>
          </a:bodyPr>
          <a:lstStyle/>
          <a:p>
            <a:r>
              <a:rPr lang="ru-RU" b="1" dirty="0" smtClean="0"/>
              <a:t>История Паралимпийских игр</a:t>
            </a:r>
            <a:br>
              <a:rPr lang="ru-RU" b="1" dirty="0" smtClean="0"/>
            </a:br>
            <a:endParaRPr lang="ru-RU" dirty="0"/>
          </a:p>
        </p:txBody>
      </p:sp>
      <p:sp>
        <p:nvSpPr>
          <p:cNvPr id="3" name="Подзаголовок 2"/>
          <p:cNvSpPr>
            <a:spLocks noGrp="1"/>
          </p:cNvSpPr>
          <p:nvPr>
            <p:ph type="subTitle" idx="1"/>
          </p:nvPr>
        </p:nvSpPr>
        <p:spPr/>
        <p:txBody>
          <a:bodyPr/>
          <a:lstStyle/>
          <a:p>
            <a:endParaRPr lang="ru-RU" dirty="0"/>
          </a:p>
        </p:txBody>
      </p:sp>
      <p:pic>
        <p:nvPicPr>
          <p:cNvPr id="60418" name="Picture 2" descr="http://im8-tub-ru.yandex.net/i?id=73284763-62-72&amp;n=21">
            <a:hlinkClick r:id="rId2"/>
          </p:cNvPr>
          <p:cNvPicPr>
            <a:picLocks noChangeAspect="1" noChangeArrowheads="1"/>
          </p:cNvPicPr>
          <p:nvPr/>
        </p:nvPicPr>
        <p:blipFill>
          <a:blip r:embed="rId3" cstate="screen"/>
          <a:srcRect/>
          <a:stretch>
            <a:fillRect/>
          </a:stretch>
        </p:blipFill>
        <p:spPr bwMode="auto">
          <a:xfrm>
            <a:off x="467544" y="2492896"/>
            <a:ext cx="8136904" cy="3960440"/>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836712"/>
            <a:ext cx="4320480" cy="576064"/>
          </a:xfrm>
        </p:spPr>
        <p:txBody>
          <a:bodyPr>
            <a:normAutofit fontScale="90000"/>
          </a:bodyPr>
          <a:lstStyle/>
          <a:p>
            <a:endParaRPr lang="ru-RU" dirty="0"/>
          </a:p>
        </p:txBody>
      </p:sp>
      <p:sp>
        <p:nvSpPr>
          <p:cNvPr id="3" name="Содержимое 2"/>
          <p:cNvSpPr>
            <a:spLocks noGrp="1"/>
          </p:cNvSpPr>
          <p:nvPr>
            <p:ph sz="half" idx="1"/>
          </p:nvPr>
        </p:nvSpPr>
        <p:spPr>
          <a:xfrm>
            <a:off x="457200" y="1920085"/>
            <a:ext cx="3466728" cy="4434840"/>
          </a:xfrm>
        </p:spPr>
        <p:txBody>
          <a:bodyPr>
            <a:normAutofit/>
          </a:bodyPr>
          <a:lstStyle/>
          <a:p>
            <a:endParaRPr lang="ru-RU" dirty="0"/>
          </a:p>
        </p:txBody>
      </p:sp>
      <p:sp>
        <p:nvSpPr>
          <p:cNvPr id="4" name="Содержимое 3"/>
          <p:cNvSpPr>
            <a:spLocks noGrp="1"/>
          </p:cNvSpPr>
          <p:nvPr>
            <p:ph sz="half" idx="2"/>
          </p:nvPr>
        </p:nvSpPr>
        <p:spPr>
          <a:xfrm>
            <a:off x="4067944" y="2060848"/>
            <a:ext cx="4618856" cy="4294077"/>
          </a:xfrm>
        </p:spPr>
        <p:txBody>
          <a:bodyPr>
            <a:noAutofit/>
          </a:bodyPr>
          <a:lstStyle/>
          <a:p>
            <a:r>
              <a:rPr lang="ru-RU" sz="1800" dirty="0" smtClean="0"/>
              <a:t>Кроме Паралимпийских игр проводятся и Специальные Олимпийские игры для умственно отсталых людей.  “Спешиал Олимпикс” открыта для спортсменов практически любого возраста (от 8 и до 80 лет) независимо от их физических возможностей. Соревнования по Программе двигательной активности проводятся на всех уровнях, в частности Специальные олимпийские игры для детей и взрослых, страдающих умственной отсталостью (олигофренов). </a:t>
            </a:r>
            <a:endParaRPr lang="ru-RU" sz="1800" dirty="0"/>
          </a:p>
        </p:txBody>
      </p:sp>
      <p:pic>
        <p:nvPicPr>
          <p:cNvPr id="51202" name="Picture 2" descr="http://im5-tub-ru.yandex.net/i?id=31881080-08-16f-33848&amp;n=21">
            <a:hlinkClick r:id="rId2"/>
          </p:cNvPr>
          <p:cNvPicPr>
            <a:picLocks noChangeAspect="1" noChangeArrowheads="1"/>
          </p:cNvPicPr>
          <p:nvPr/>
        </p:nvPicPr>
        <p:blipFill>
          <a:blip r:embed="rId3" cstate="screen"/>
          <a:srcRect/>
          <a:stretch>
            <a:fillRect/>
          </a:stretch>
        </p:blipFill>
        <p:spPr bwMode="auto">
          <a:xfrm>
            <a:off x="395536" y="1844824"/>
            <a:ext cx="3672408" cy="4464496"/>
          </a:xfrm>
          <a:prstGeom prst="rect">
            <a:avLst/>
          </a:prstGeom>
          <a:noFill/>
        </p:spPr>
      </p:pic>
      <p:pic>
        <p:nvPicPr>
          <p:cNvPr id="8"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899592" y="764704"/>
            <a:ext cx="6552728" cy="108012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980728"/>
            <a:ext cx="5184576" cy="792088"/>
          </a:xfrm>
        </p:spPr>
        <p:txBody>
          <a:bodyPr>
            <a:normAutofit fontScale="90000"/>
          </a:bodyPr>
          <a:lstStyle/>
          <a:p>
            <a:endParaRPr lang="ru-RU" dirty="0"/>
          </a:p>
        </p:txBody>
      </p:sp>
      <p:sp>
        <p:nvSpPr>
          <p:cNvPr id="3" name="Содержимое 2"/>
          <p:cNvSpPr>
            <a:spLocks noGrp="1"/>
          </p:cNvSpPr>
          <p:nvPr>
            <p:ph sz="half" idx="1"/>
          </p:nvPr>
        </p:nvSpPr>
        <p:spPr/>
        <p:txBody>
          <a:bodyPr>
            <a:normAutofit fontScale="92500" lnSpcReduction="20000"/>
          </a:bodyPr>
          <a:lstStyle/>
          <a:p>
            <a:endParaRPr lang="ru-RU" dirty="0"/>
          </a:p>
        </p:txBody>
      </p:sp>
      <p:sp>
        <p:nvSpPr>
          <p:cNvPr id="4" name="Содержимое 3"/>
          <p:cNvSpPr>
            <a:spLocks noGrp="1"/>
          </p:cNvSpPr>
          <p:nvPr>
            <p:ph sz="half" idx="2"/>
          </p:nvPr>
        </p:nvSpPr>
        <p:spPr/>
        <p:txBody>
          <a:bodyPr>
            <a:normAutofit fontScale="92500" lnSpcReduction="20000"/>
          </a:bodyPr>
          <a:lstStyle/>
          <a:p>
            <a:r>
              <a:rPr lang="ru-RU" dirty="0" smtClean="0"/>
              <a:t>“Спешиал Олимпикс” официально признана МОК в феврале 1988 г. на XV зимних Олимпийских играх в Калгари. Президент МОК Х.А.Самаранч признал “Спешиал Олимпикс” в официальном порядке, и она получила разрешение на использование наименования “Олимпиада”. </a:t>
            </a:r>
            <a:endParaRPr lang="ru-RU" dirty="0"/>
          </a:p>
        </p:txBody>
      </p:sp>
      <p:pic>
        <p:nvPicPr>
          <p:cNvPr id="8" name="Picture 4" descr="http://im7-tub-ru.yandex.net/i?id=943302423-31-72&amp;n=21">
            <a:hlinkClick r:id="rId2"/>
          </p:cNvPr>
          <p:cNvPicPr>
            <a:picLocks noChangeAspect="1" noChangeArrowheads="1"/>
          </p:cNvPicPr>
          <p:nvPr/>
        </p:nvPicPr>
        <p:blipFill>
          <a:blip r:embed="rId3" cstate="screen"/>
          <a:srcRect/>
          <a:stretch>
            <a:fillRect/>
          </a:stretch>
        </p:blipFill>
        <p:spPr bwMode="auto">
          <a:xfrm>
            <a:off x="899592" y="836712"/>
            <a:ext cx="6552728" cy="1008112"/>
          </a:xfrm>
          <a:prstGeom prst="rect">
            <a:avLst/>
          </a:prstGeom>
          <a:noFill/>
        </p:spPr>
      </p:pic>
      <p:pic>
        <p:nvPicPr>
          <p:cNvPr id="50184" name="Picture 8" descr="http://www.center-shvsm.ru/uploads/news/907_4_big.jpg"/>
          <p:cNvPicPr>
            <a:picLocks noChangeAspect="1" noChangeArrowheads="1"/>
          </p:cNvPicPr>
          <p:nvPr/>
        </p:nvPicPr>
        <p:blipFill>
          <a:blip r:embed="rId4" cstate="screen"/>
          <a:srcRect/>
          <a:stretch>
            <a:fillRect/>
          </a:stretch>
        </p:blipFill>
        <p:spPr bwMode="auto">
          <a:xfrm>
            <a:off x="323528" y="1916832"/>
            <a:ext cx="4248472" cy="4464496"/>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704088"/>
            <a:ext cx="5328592" cy="1143000"/>
          </a:xfrm>
        </p:spPr>
        <p:txBody>
          <a:bodyPr/>
          <a:lstStyle/>
          <a:p>
            <a:endParaRPr lang="ru-RU" dirty="0"/>
          </a:p>
        </p:txBody>
      </p:sp>
      <p:sp>
        <p:nvSpPr>
          <p:cNvPr id="4" name="Содержимое 3"/>
          <p:cNvSpPr>
            <a:spLocks noGrp="1"/>
          </p:cNvSpPr>
          <p:nvPr>
            <p:ph sz="half" idx="2"/>
          </p:nvPr>
        </p:nvSpPr>
        <p:spPr>
          <a:xfrm>
            <a:off x="5364088" y="1920085"/>
            <a:ext cx="3322712" cy="4434840"/>
          </a:xfrm>
        </p:spPr>
        <p:txBody>
          <a:bodyPr>
            <a:normAutofit fontScale="85000" lnSpcReduction="20000"/>
          </a:bodyPr>
          <a:lstStyle/>
          <a:p>
            <a:r>
              <a:rPr lang="ru-RU" dirty="0" smtClean="0"/>
              <a:t>Всемирные Игры инвалидов, фактически I Паралимпийские игры, состоялись в Риме (Италия) в 1960 г. почти сразу по окончании Игр XVII Олимпиады. Тем не менее, с 1968 по 1994 г. Паралимпийские игры по различным причинам проводились вне мест проведения Игр Олимпиад. </a:t>
            </a:r>
            <a:endParaRPr lang="ru-RU" dirty="0"/>
          </a:p>
        </p:txBody>
      </p:sp>
      <p:pic>
        <p:nvPicPr>
          <p:cNvPr id="49154" name="Picture 2" descr="http://im3-tub-ru.yandex.net/i?id=6101904-00-16f-32412&amp;n=21">
            <a:hlinkClick r:id="rId2"/>
          </p:cNvPr>
          <p:cNvPicPr>
            <a:picLocks noChangeAspect="1" noChangeArrowheads="1"/>
          </p:cNvPicPr>
          <p:nvPr/>
        </p:nvPicPr>
        <p:blipFill>
          <a:blip r:embed="rId3" cstate="screen"/>
          <a:srcRect/>
          <a:stretch>
            <a:fillRect/>
          </a:stretch>
        </p:blipFill>
        <p:spPr bwMode="auto">
          <a:xfrm>
            <a:off x="539552" y="2060848"/>
            <a:ext cx="4680520" cy="4104456"/>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547664" y="620688"/>
            <a:ext cx="5616624" cy="1296144"/>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836712"/>
            <a:ext cx="4608512" cy="648072"/>
          </a:xfrm>
        </p:spPr>
        <p:txBody>
          <a:bodyPr>
            <a:normAutofit fontScale="90000"/>
          </a:bodyPr>
          <a:lstStyle/>
          <a:p>
            <a:endParaRPr lang="ru-RU" dirty="0"/>
          </a:p>
        </p:txBody>
      </p:sp>
      <p:sp>
        <p:nvSpPr>
          <p:cNvPr id="3" name="Содержимое 2"/>
          <p:cNvSpPr>
            <a:spLocks noGrp="1"/>
          </p:cNvSpPr>
          <p:nvPr>
            <p:ph sz="half" idx="1"/>
          </p:nvPr>
        </p:nvSpPr>
        <p:spPr>
          <a:xfrm>
            <a:off x="457200" y="1920085"/>
            <a:ext cx="4978896" cy="4434840"/>
          </a:xfrm>
        </p:spPr>
        <p:txBody>
          <a:bodyPr>
            <a:normAutofit fontScale="92500" lnSpcReduction="10000"/>
          </a:bodyPr>
          <a:lstStyle/>
          <a:p>
            <a:r>
              <a:rPr lang="ru-RU" b="1" dirty="0" smtClean="0"/>
              <a:t>Первые Паралимпийские игры состоялись в столице Италии Риме в 1960 г.</a:t>
            </a:r>
            <a:r>
              <a:rPr lang="ru-RU" dirty="0" smtClean="0"/>
              <a:t>В соревнованиях приняли участие 400 спортсменов из 23 стран. Делегация спортсменов Италии была самой многочисленной. Программа римских Игр включала восемь видов спорта, среди которых были легкая атлетика, плавание, фехтование, баскетбол, стрельба из лука, настольный теннис </a:t>
            </a:r>
            <a:endParaRPr lang="ru-RU" dirty="0"/>
          </a:p>
        </p:txBody>
      </p:sp>
      <p:pic>
        <p:nvPicPr>
          <p:cNvPr id="48130" name="Picture 2" descr="http://im2-tub-ru.yandex.net/i?id=520533419-46-72&amp;n=21">
            <a:hlinkClick r:id="rId2"/>
          </p:cNvPr>
          <p:cNvPicPr>
            <a:picLocks noChangeAspect="1" noChangeArrowheads="1"/>
          </p:cNvPicPr>
          <p:nvPr/>
        </p:nvPicPr>
        <p:blipFill>
          <a:blip r:embed="rId3" cstate="screen"/>
          <a:srcRect/>
          <a:stretch>
            <a:fillRect/>
          </a:stretch>
        </p:blipFill>
        <p:spPr bwMode="auto">
          <a:xfrm>
            <a:off x="5580112" y="2060848"/>
            <a:ext cx="3096344" cy="4176464"/>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763688" y="692696"/>
            <a:ext cx="5256584" cy="1152128"/>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908720"/>
            <a:ext cx="5256584" cy="720080"/>
          </a:xfrm>
        </p:spPr>
        <p:txBody>
          <a:bodyPr>
            <a:normAutofit fontScale="90000"/>
          </a:bodyPr>
          <a:lstStyle/>
          <a:p>
            <a:endParaRPr lang="ru-RU" dirty="0"/>
          </a:p>
        </p:txBody>
      </p:sp>
      <p:sp>
        <p:nvSpPr>
          <p:cNvPr id="3" name="Содержимое 2"/>
          <p:cNvSpPr>
            <a:spLocks noGrp="1"/>
          </p:cNvSpPr>
          <p:nvPr>
            <p:ph sz="half" idx="1"/>
          </p:nvPr>
        </p:nvSpPr>
        <p:spPr/>
        <p:txBody>
          <a:bodyPr>
            <a:normAutofit fontScale="85000" lnSpcReduction="10000"/>
          </a:bodyPr>
          <a:lstStyle/>
          <a:p>
            <a:endParaRPr lang="ru-RU" dirty="0"/>
          </a:p>
        </p:txBody>
      </p:sp>
      <p:sp>
        <p:nvSpPr>
          <p:cNvPr id="4" name="Содержимое 3"/>
          <p:cNvSpPr>
            <a:spLocks noGrp="1"/>
          </p:cNvSpPr>
          <p:nvPr>
            <p:ph sz="half" idx="2"/>
          </p:nvPr>
        </p:nvSpPr>
        <p:spPr>
          <a:xfrm>
            <a:off x="4860032" y="1920085"/>
            <a:ext cx="3826768" cy="4434840"/>
          </a:xfrm>
        </p:spPr>
        <p:txBody>
          <a:bodyPr>
            <a:normAutofit fontScale="85000" lnSpcReduction="10000"/>
          </a:bodyPr>
          <a:lstStyle/>
          <a:p>
            <a:r>
              <a:rPr lang="ru-RU" dirty="0" smtClean="0"/>
              <a:t>Медали разыгрывались в 57 дисциплинах. В соревнованиях участвовали спортсмены с повреждением спинного мозга. Первое место на Играх в неофициальном командном зачете заняла Италия, второе и третье места поделили Великобритания и США. </a:t>
            </a:r>
            <a:endParaRPr lang="ru-RU" dirty="0"/>
          </a:p>
        </p:txBody>
      </p:sp>
      <p:pic>
        <p:nvPicPr>
          <p:cNvPr id="47106" name="Picture 2" descr="http://i.usatoday.net/sports/gallery/2008/09/04/s080904_paralympics.jpg"/>
          <p:cNvPicPr>
            <a:picLocks noChangeAspect="1" noChangeArrowheads="1"/>
          </p:cNvPicPr>
          <p:nvPr/>
        </p:nvPicPr>
        <p:blipFill>
          <a:blip r:embed="rId2" cstate="screen"/>
          <a:srcRect/>
          <a:stretch>
            <a:fillRect/>
          </a:stretch>
        </p:blipFill>
        <p:spPr bwMode="auto">
          <a:xfrm>
            <a:off x="395536" y="1844824"/>
            <a:ext cx="4464496" cy="4464496"/>
          </a:xfrm>
          <a:prstGeom prst="rect">
            <a:avLst/>
          </a:prstGeom>
          <a:noFill/>
        </p:spPr>
      </p:pic>
      <p:pic>
        <p:nvPicPr>
          <p:cNvPr id="6" name="Picture 4" descr="http://im7-tub-ru.yandex.net/i?id=943302423-31-72&amp;n=21">
            <a:hlinkClick r:id="rId3"/>
          </p:cNvPr>
          <p:cNvPicPr>
            <a:picLocks noChangeAspect="1" noChangeArrowheads="1"/>
          </p:cNvPicPr>
          <p:nvPr/>
        </p:nvPicPr>
        <p:blipFill>
          <a:blip r:embed="rId4" cstate="screen"/>
          <a:srcRect/>
          <a:stretch>
            <a:fillRect/>
          </a:stretch>
        </p:blipFill>
        <p:spPr bwMode="auto">
          <a:xfrm>
            <a:off x="1547664" y="692696"/>
            <a:ext cx="5760640" cy="1080120"/>
          </a:xfrm>
          <a:prstGeom prst="rect">
            <a:avLst/>
          </a:prstGeo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764704"/>
            <a:ext cx="4536504" cy="720080"/>
          </a:xfrm>
        </p:spPr>
        <p:txBody>
          <a:bodyPr>
            <a:normAutofit fontScale="90000"/>
          </a:bodyPr>
          <a:lstStyle/>
          <a:p>
            <a:endParaRPr lang="ru-RU" dirty="0"/>
          </a:p>
        </p:txBody>
      </p:sp>
      <p:sp>
        <p:nvSpPr>
          <p:cNvPr id="4" name="Содержимое 3"/>
          <p:cNvSpPr>
            <a:spLocks noGrp="1"/>
          </p:cNvSpPr>
          <p:nvPr>
            <p:ph sz="half" idx="2"/>
          </p:nvPr>
        </p:nvSpPr>
        <p:spPr>
          <a:xfrm>
            <a:off x="5292080" y="1920085"/>
            <a:ext cx="3394720" cy="4434840"/>
          </a:xfrm>
        </p:spPr>
        <p:txBody>
          <a:bodyPr>
            <a:normAutofit fontScale="92500" lnSpcReduction="20000"/>
          </a:bodyPr>
          <a:lstStyle/>
          <a:p>
            <a:r>
              <a:rPr lang="ru-RU" dirty="0" smtClean="0"/>
              <a:t>Во </a:t>
            </a:r>
            <a:r>
              <a:rPr lang="ru-RU" b="1" dirty="0" smtClean="0"/>
              <a:t>II Паралимпийских играх (Токио, Япония, 1964 г.) </a:t>
            </a:r>
            <a:r>
              <a:rPr lang="ru-RU" dirty="0" smtClean="0"/>
              <a:t>приняли участие 390 спортсменов из 22 стран. В программу Игр были включены новые виды спорта, в частности, езда на колясках, тяжелая атлетика и метание диска. Разыграны 144 медали.</a:t>
            </a:r>
            <a:endParaRPr lang="ru-RU" dirty="0"/>
          </a:p>
        </p:txBody>
      </p:sp>
      <p:pic>
        <p:nvPicPr>
          <p:cNvPr id="46082" name="Picture 2" descr="http://im7-tub-ru.yandex.net/i?id=410021946-14-72&amp;n=21">
            <a:hlinkClick r:id="rId2"/>
          </p:cNvPr>
          <p:cNvPicPr>
            <a:picLocks noChangeAspect="1" noChangeArrowheads="1"/>
          </p:cNvPicPr>
          <p:nvPr/>
        </p:nvPicPr>
        <p:blipFill>
          <a:blip r:embed="rId3" cstate="screen"/>
          <a:stretch>
            <a:fillRect/>
          </a:stretch>
        </p:blipFill>
        <p:spPr bwMode="auto">
          <a:xfrm>
            <a:off x="683568" y="2060848"/>
            <a:ext cx="3816424" cy="4104456"/>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259632" y="764704"/>
            <a:ext cx="5688632" cy="1008112"/>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907704" y="908720"/>
            <a:ext cx="4824536" cy="720080"/>
          </a:xfrm>
        </p:spPr>
        <p:txBody>
          <a:bodyPr>
            <a:normAutofit fontScale="90000"/>
          </a:bodyPr>
          <a:lstStyle/>
          <a:p>
            <a:endParaRPr lang="ru-RU" dirty="0"/>
          </a:p>
        </p:txBody>
      </p:sp>
      <p:sp>
        <p:nvSpPr>
          <p:cNvPr id="4" name="Содержимое 3"/>
          <p:cNvSpPr>
            <a:spLocks noGrp="1"/>
          </p:cNvSpPr>
          <p:nvPr>
            <p:ph sz="half" idx="2"/>
          </p:nvPr>
        </p:nvSpPr>
        <p:spPr/>
        <p:txBody>
          <a:bodyPr>
            <a:normAutofit lnSpcReduction="10000"/>
          </a:bodyPr>
          <a:lstStyle/>
          <a:p>
            <a:r>
              <a:rPr lang="ru-RU" dirty="0" smtClean="0"/>
              <a:t>Существенным событием Игр стало переименование их в “паралимпийские”. На соревнованиях впервые использовалась паралимпийская атрибутика (флаг, гимн и символ), а после их окончания многие спортсмены-инвалиды  были трудоустроены</a:t>
            </a:r>
            <a:endParaRPr lang="ru-RU" dirty="0"/>
          </a:p>
        </p:txBody>
      </p:sp>
      <p:pic>
        <p:nvPicPr>
          <p:cNvPr id="11" name="Picture 4" descr="http://im7-tub-ru.yandex.net/i?id=943302423-31-72&amp;n=21">
            <a:hlinkClick r:id="rId2"/>
          </p:cNvPr>
          <p:cNvPicPr>
            <a:picLocks noGrp="1" noChangeAspect="1" noChangeArrowheads="1"/>
          </p:cNvPicPr>
          <p:nvPr>
            <p:ph sz="half" idx="1"/>
          </p:nvPr>
        </p:nvPicPr>
        <p:blipFill>
          <a:blip r:embed="rId3" cstate="screen"/>
          <a:stretch>
            <a:fillRect/>
          </a:stretch>
        </p:blipFill>
        <p:spPr bwMode="auto">
          <a:xfrm>
            <a:off x="611560" y="2060848"/>
            <a:ext cx="3816424" cy="4176464"/>
          </a:xfrm>
          <a:prstGeom prst="rect">
            <a:avLst/>
          </a:prstGeom>
          <a:noFill/>
        </p:spPr>
      </p:pic>
      <p:pic>
        <p:nvPicPr>
          <p:cNvPr id="12" name="Picture 4" descr="http://im7-tub-ru.yandex.net/i?id=943302423-31-72&amp;n=21">
            <a:hlinkClick r:id="rId2"/>
          </p:cNvPr>
          <p:cNvPicPr>
            <a:picLocks noGrp="1" noChangeAspect="1" noChangeArrowheads="1"/>
          </p:cNvPicPr>
          <p:nvPr>
            <p:ph sz="half" idx="1"/>
          </p:nvPr>
        </p:nvPicPr>
        <p:blipFill>
          <a:blip r:embed="rId4" cstate="screen"/>
          <a:stretch>
            <a:fillRect/>
          </a:stretch>
        </p:blipFill>
        <p:spPr bwMode="auto">
          <a:xfrm flipH="1">
            <a:off x="899592" y="692696"/>
            <a:ext cx="6624736" cy="1152128"/>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980728"/>
            <a:ext cx="4608512" cy="576064"/>
          </a:xfrm>
        </p:spPr>
        <p:txBody>
          <a:bodyPr>
            <a:normAutofit fontScale="90000"/>
          </a:bodyPr>
          <a:lstStyle/>
          <a:p>
            <a:pPr marL="914400" indent="-914400"/>
            <a:endParaRPr lang="ru-RU" dirty="0"/>
          </a:p>
        </p:txBody>
      </p:sp>
      <p:sp>
        <p:nvSpPr>
          <p:cNvPr id="3" name="Содержимое 2"/>
          <p:cNvSpPr>
            <a:spLocks noGrp="1"/>
          </p:cNvSpPr>
          <p:nvPr>
            <p:ph sz="half" idx="1"/>
          </p:nvPr>
        </p:nvSpPr>
        <p:spPr/>
        <p:txBody>
          <a:bodyPr>
            <a:normAutofit/>
          </a:bodyPr>
          <a:lstStyle/>
          <a:p>
            <a:endParaRPr lang="ru-RU" dirty="0"/>
          </a:p>
        </p:txBody>
      </p:sp>
      <p:sp>
        <p:nvSpPr>
          <p:cNvPr id="4" name="Содержимое 3"/>
          <p:cNvSpPr>
            <a:spLocks noGrp="1"/>
          </p:cNvSpPr>
          <p:nvPr>
            <p:ph sz="half" idx="2"/>
          </p:nvPr>
        </p:nvSpPr>
        <p:spPr>
          <a:xfrm>
            <a:off x="4788024" y="1920085"/>
            <a:ext cx="3898776" cy="4434840"/>
          </a:xfrm>
        </p:spPr>
        <p:txBody>
          <a:bodyPr>
            <a:noAutofit/>
          </a:bodyPr>
          <a:lstStyle/>
          <a:p>
            <a:r>
              <a:rPr lang="ru-RU" sz="2000" dirty="0" smtClean="0"/>
              <a:t>В </a:t>
            </a:r>
            <a:r>
              <a:rPr lang="ru-RU" sz="2000" b="1" dirty="0" smtClean="0"/>
              <a:t>III Паралимпийских играх (Тель-Авив, Израиль, 1968 г.)</a:t>
            </a:r>
            <a:r>
              <a:rPr lang="ru-RU" sz="2000" dirty="0" smtClean="0"/>
              <a:t> участвовали 750 атлетов из 29 стран. В сравнении с соревнованиями в Токио программа Игр существенно расширилась. В проведении соревнований по некоторым видам спорта, например, по баскетболу, плаванию и легкой атлетике введены классификационные изменения. </a:t>
            </a:r>
            <a:br>
              <a:rPr lang="ru-RU" sz="2000" dirty="0" smtClean="0"/>
            </a:br>
            <a:endParaRPr lang="ru-RU" sz="2000" dirty="0"/>
          </a:p>
        </p:txBody>
      </p:sp>
      <p:pic>
        <p:nvPicPr>
          <p:cNvPr id="44034" name="Picture 2" descr="http://cs317428.userapi.com/v317428358/1701/I1oHFFyPxLU.jpg"/>
          <p:cNvPicPr>
            <a:picLocks noChangeAspect="1" noChangeArrowheads="1"/>
          </p:cNvPicPr>
          <p:nvPr/>
        </p:nvPicPr>
        <p:blipFill>
          <a:blip r:embed="rId2" cstate="screen"/>
          <a:srcRect/>
          <a:stretch>
            <a:fillRect/>
          </a:stretch>
        </p:blipFill>
        <p:spPr bwMode="auto">
          <a:xfrm>
            <a:off x="251520" y="1844824"/>
            <a:ext cx="4320480" cy="4536504"/>
          </a:xfrm>
          <a:prstGeom prst="rect">
            <a:avLst/>
          </a:prstGeom>
          <a:noFill/>
        </p:spPr>
      </p:pic>
      <p:pic>
        <p:nvPicPr>
          <p:cNvPr id="6" name="Picture 4" descr="http://im7-tub-ru.yandex.net/i?id=943302423-31-72&amp;n=21">
            <a:hlinkClick r:id="rId3"/>
          </p:cNvPr>
          <p:cNvPicPr>
            <a:picLocks noChangeAspect="1" noChangeArrowheads="1"/>
          </p:cNvPicPr>
          <p:nvPr/>
        </p:nvPicPr>
        <p:blipFill>
          <a:blip r:embed="rId4" cstate="screen"/>
          <a:srcRect/>
          <a:stretch>
            <a:fillRect/>
          </a:stretch>
        </p:blipFill>
        <p:spPr bwMode="auto">
          <a:xfrm>
            <a:off x="1043608" y="764704"/>
            <a:ext cx="6480720" cy="1008112"/>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836712"/>
            <a:ext cx="4536504" cy="576064"/>
          </a:xfrm>
        </p:spPr>
        <p:txBody>
          <a:bodyPr>
            <a:normAutofit fontScale="90000"/>
          </a:bodyPr>
          <a:lstStyle/>
          <a:p>
            <a:endParaRPr lang="ru-RU" dirty="0"/>
          </a:p>
        </p:txBody>
      </p:sp>
      <p:sp>
        <p:nvSpPr>
          <p:cNvPr id="3" name="Содержимое 2"/>
          <p:cNvSpPr>
            <a:spLocks noGrp="1"/>
          </p:cNvSpPr>
          <p:nvPr>
            <p:ph sz="half" idx="1"/>
          </p:nvPr>
        </p:nvSpPr>
        <p:spPr/>
        <p:txBody>
          <a:bodyPr>
            <a:normAutofit fontScale="77500" lnSpcReduction="20000"/>
          </a:bodyPr>
          <a:lstStyle/>
          <a:p>
            <a:endParaRPr lang="ru-RU" dirty="0"/>
          </a:p>
        </p:txBody>
      </p:sp>
      <p:sp>
        <p:nvSpPr>
          <p:cNvPr id="4" name="Содержимое 3"/>
          <p:cNvSpPr>
            <a:spLocks noGrp="1"/>
          </p:cNvSpPr>
          <p:nvPr>
            <p:ph sz="half" idx="2"/>
          </p:nvPr>
        </p:nvSpPr>
        <p:spPr/>
        <p:txBody>
          <a:bodyPr>
            <a:normAutofit fontScale="77500" lnSpcReduction="20000"/>
          </a:bodyPr>
          <a:lstStyle/>
          <a:p>
            <a:r>
              <a:rPr lang="ru-RU" dirty="0" smtClean="0"/>
              <a:t>В </a:t>
            </a:r>
            <a:r>
              <a:rPr lang="ru-RU" b="1" dirty="0" smtClean="0"/>
              <a:t>IV Паралимпийских играх (Хайдельберг, Германия, 1972 г.)</a:t>
            </a:r>
            <a:r>
              <a:rPr lang="ru-RU" dirty="0" smtClean="0"/>
              <a:t> участвовали 1000 спортсменов из 44 стран. Самые многочисленные делегации представлены Германией, Великобританией и Францией. В программу соревнований введены новые виды спорта и дисциплины для спортсменов различных групп недееспособности: голбол, бег на 100 м для спортсменов с нарушением зрения . </a:t>
            </a:r>
          </a:p>
          <a:p>
            <a:pPr>
              <a:buNone/>
            </a:pPr>
            <a:r>
              <a:rPr lang="ru-RU" dirty="0" smtClean="0"/>
              <a:t> </a:t>
            </a:r>
            <a:endParaRPr lang="ru-RU" dirty="0"/>
          </a:p>
        </p:txBody>
      </p:sp>
      <p:pic>
        <p:nvPicPr>
          <p:cNvPr id="41986" name="Picture 2" descr="http://im7-tub-ru.yandex.net/i?id=369830175-02-72&amp;n=21">
            <a:hlinkClick r:id="rId2"/>
          </p:cNvPr>
          <p:cNvPicPr>
            <a:picLocks noChangeAspect="1" noChangeArrowheads="1"/>
          </p:cNvPicPr>
          <p:nvPr/>
        </p:nvPicPr>
        <p:blipFill>
          <a:blip r:embed="rId3" cstate="screen"/>
          <a:srcRect/>
          <a:stretch>
            <a:fillRect/>
          </a:stretch>
        </p:blipFill>
        <p:spPr bwMode="auto">
          <a:xfrm>
            <a:off x="467544" y="1916832"/>
            <a:ext cx="4032448" cy="4464496"/>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403648" y="692696"/>
            <a:ext cx="6048672" cy="927720"/>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836712"/>
            <a:ext cx="5184576" cy="504056"/>
          </a:xfrm>
        </p:spPr>
        <p:txBody>
          <a:bodyPr>
            <a:normAutofit fontScale="90000"/>
          </a:bodyPr>
          <a:lstStyle/>
          <a:p>
            <a:endParaRPr lang="ru-RU" dirty="0"/>
          </a:p>
        </p:txBody>
      </p:sp>
      <p:sp>
        <p:nvSpPr>
          <p:cNvPr id="3" name="Содержимое 2"/>
          <p:cNvSpPr>
            <a:spLocks noGrp="1"/>
          </p:cNvSpPr>
          <p:nvPr>
            <p:ph sz="half" idx="1"/>
          </p:nvPr>
        </p:nvSpPr>
        <p:spPr/>
        <p:txBody>
          <a:bodyPr>
            <a:normAutofit fontScale="70000" lnSpcReduction="20000"/>
          </a:bodyPr>
          <a:lstStyle/>
          <a:p>
            <a:endParaRPr lang="ru-RU" dirty="0"/>
          </a:p>
        </p:txBody>
      </p:sp>
      <p:sp>
        <p:nvSpPr>
          <p:cNvPr id="4" name="Содержимое 3"/>
          <p:cNvSpPr>
            <a:spLocks noGrp="1"/>
          </p:cNvSpPr>
          <p:nvPr>
            <p:ph sz="half" idx="2"/>
          </p:nvPr>
        </p:nvSpPr>
        <p:spPr/>
        <p:txBody>
          <a:bodyPr>
            <a:normAutofit fontScale="70000" lnSpcReduction="20000"/>
          </a:bodyPr>
          <a:lstStyle/>
          <a:p>
            <a:r>
              <a:rPr lang="ru-RU" dirty="0" smtClean="0"/>
              <a:t>В </a:t>
            </a:r>
            <a:r>
              <a:rPr lang="ru-RU" b="1" dirty="0" smtClean="0"/>
              <a:t>V Паралимпийских играх (Торонто, Канада, 1976 г.)</a:t>
            </a:r>
            <a:r>
              <a:rPr lang="ru-RU" dirty="0" smtClean="0"/>
              <a:t> участвовали 1600 спортсменов (из них 253 женщины) из 42 стран.  Впервые в паралимпийских соревнованиях участвовали 261 спортсмен с ампутированными конечностями и 167 атлетов с нарушением зрения. На Паралимпийских играх в Торонто впервые осуществлена телетрансляция соревнований спортсменов-инвалидов . Существенно расширилась программа соревнований – езда на колясках на 200, 400, 800 и 1500 м. </a:t>
            </a:r>
            <a:endParaRPr lang="ru-RU" dirty="0"/>
          </a:p>
        </p:txBody>
      </p:sp>
      <p:pic>
        <p:nvPicPr>
          <p:cNvPr id="39938" name="Picture 2" descr="http://im0-tub-ru.yandex.net/i?id=10935687-39-72&amp;n=21">
            <a:hlinkClick r:id="rId2"/>
          </p:cNvPr>
          <p:cNvPicPr>
            <a:picLocks noChangeAspect="1" noChangeArrowheads="1"/>
          </p:cNvPicPr>
          <p:nvPr/>
        </p:nvPicPr>
        <p:blipFill>
          <a:blip r:embed="rId3" cstate="screen"/>
          <a:srcRect/>
          <a:stretch>
            <a:fillRect/>
          </a:stretch>
        </p:blipFill>
        <p:spPr bwMode="auto">
          <a:xfrm>
            <a:off x="395536" y="1916832"/>
            <a:ext cx="4104456" cy="4464496"/>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475656" y="764704"/>
            <a:ext cx="6120680" cy="1008112"/>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p:txBody>
          <a:bodyPr>
            <a:normAutofit lnSpcReduction="10000"/>
          </a:bodyPr>
          <a:lstStyle/>
          <a:p>
            <a:pPr>
              <a:buNone/>
            </a:pPr>
            <a:r>
              <a:rPr lang="ru-RU" dirty="0" smtClean="0"/>
              <a:t>   Развитие спорта инвалидов имеет более чем столетнюю историю. Еще в XVIII и XIX ст. установлено, что двигательная активность является одним из основных факторов реабилитации инвалидов. </a:t>
            </a:r>
            <a:br>
              <a:rPr lang="ru-RU" dirty="0" smtClean="0"/>
            </a:br>
            <a:endParaRPr lang="ru-RU" dirty="0"/>
          </a:p>
        </p:txBody>
      </p:sp>
      <p:pic>
        <p:nvPicPr>
          <p:cNvPr id="59394" name="Picture 2" descr="http://im8-tub-ru.yandex.net/i?id=14543608-29-72&amp;n=21">
            <a:hlinkClick r:id="rId2"/>
          </p:cNvPr>
          <p:cNvPicPr>
            <a:picLocks noChangeAspect="1" noChangeArrowheads="1"/>
          </p:cNvPicPr>
          <p:nvPr/>
        </p:nvPicPr>
        <p:blipFill>
          <a:blip r:embed="rId3" cstate="screen"/>
          <a:srcRect/>
          <a:stretch>
            <a:fillRect/>
          </a:stretch>
        </p:blipFill>
        <p:spPr bwMode="auto">
          <a:xfrm>
            <a:off x="971600" y="2348880"/>
            <a:ext cx="3312368" cy="3456384"/>
          </a:xfrm>
          <a:prstGeom prst="rect">
            <a:avLst/>
          </a:prstGeom>
          <a:noFill/>
        </p:spPr>
      </p:pic>
      <p:pic>
        <p:nvPicPr>
          <p:cNvPr id="59398" name="Picture 6" descr="http://im7-tub-ru.yandex.net/i?id=322263828-36-72&amp;n=21">
            <a:hlinkClick r:id="rId4"/>
          </p:cNvPr>
          <p:cNvPicPr>
            <a:picLocks noChangeAspect="1" noChangeArrowheads="1"/>
          </p:cNvPicPr>
          <p:nvPr/>
        </p:nvPicPr>
        <p:blipFill>
          <a:blip r:embed="rId5" cstate="screen"/>
          <a:srcRect/>
          <a:stretch>
            <a:fillRect/>
          </a:stretch>
        </p:blipFill>
        <p:spPr bwMode="auto">
          <a:xfrm>
            <a:off x="971600" y="764704"/>
            <a:ext cx="6336704" cy="1080120"/>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764704"/>
            <a:ext cx="5184576" cy="648072"/>
          </a:xfrm>
        </p:spPr>
        <p:txBody>
          <a:bodyPr>
            <a:normAutofit fontScale="90000"/>
          </a:bodyPr>
          <a:lstStyle/>
          <a:p>
            <a:endParaRPr lang="ru-RU" dirty="0"/>
          </a:p>
        </p:txBody>
      </p:sp>
      <p:sp>
        <p:nvSpPr>
          <p:cNvPr id="4" name="Содержимое 3"/>
          <p:cNvSpPr>
            <a:spLocks noGrp="1"/>
          </p:cNvSpPr>
          <p:nvPr>
            <p:ph sz="half" idx="2"/>
          </p:nvPr>
        </p:nvSpPr>
        <p:spPr/>
        <p:txBody>
          <a:bodyPr>
            <a:normAutofit fontScale="77500" lnSpcReduction="20000"/>
          </a:bodyPr>
          <a:lstStyle/>
          <a:p>
            <a:r>
              <a:rPr lang="ru-RU" dirty="0" smtClean="0"/>
              <a:t>Церемония открытия </a:t>
            </a:r>
            <a:r>
              <a:rPr lang="ru-RU" b="1" dirty="0" smtClean="0"/>
              <a:t>VI Паралимпийских игр (Анхем, Нидерланды, 1980 г.)</a:t>
            </a:r>
            <a:r>
              <a:rPr lang="ru-RU" dirty="0" smtClean="0"/>
              <a:t> состоялась на стадионе “Папендаль” в присутствии 12 тыс. зрителей. В соревнованиях участвовали 2500 спортсменов из 42 стран.  Впервые в программу Паралимпийских игр включен сидячий волейбол, а также соревнования для четырех групп инвалидности спортсменов. Голбол для спортсменов с нарушением зрения стал паралимпийским видом спорта. </a:t>
            </a:r>
            <a:endParaRPr lang="ru-RU" dirty="0"/>
          </a:p>
        </p:txBody>
      </p:sp>
      <p:pic>
        <p:nvPicPr>
          <p:cNvPr id="38914" name="Picture 2" descr="http://im5-tub-ru.yandex.net/i?id=443078046-41-72&amp;n=21">
            <a:hlinkClick r:id="rId2"/>
          </p:cNvPr>
          <p:cNvPicPr>
            <a:picLocks noChangeAspect="1" noChangeArrowheads="1"/>
          </p:cNvPicPr>
          <p:nvPr/>
        </p:nvPicPr>
        <p:blipFill>
          <a:blip r:embed="rId3" cstate="screen"/>
          <a:srcRect/>
          <a:stretch>
            <a:fillRect/>
          </a:stretch>
        </p:blipFill>
        <p:spPr bwMode="auto">
          <a:xfrm>
            <a:off x="539552" y="2060848"/>
            <a:ext cx="3816424" cy="4032448"/>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187624" y="764704"/>
            <a:ext cx="6264696" cy="1080120"/>
          </a:xfrm>
          <a:prstGeom prst="rect">
            <a:avLst/>
          </a:prstGeom>
          <a:noFill/>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908720"/>
            <a:ext cx="4608512" cy="648072"/>
          </a:xfrm>
        </p:spPr>
        <p:txBody>
          <a:bodyPr>
            <a:normAutofit fontScale="90000"/>
          </a:bodyPr>
          <a:lstStyle/>
          <a:p>
            <a:endParaRPr lang="ru-RU" dirty="0"/>
          </a:p>
        </p:txBody>
      </p:sp>
      <p:sp>
        <p:nvSpPr>
          <p:cNvPr id="4" name="Содержимое 3"/>
          <p:cNvSpPr>
            <a:spLocks noGrp="1"/>
          </p:cNvSpPr>
          <p:nvPr>
            <p:ph sz="half" idx="2"/>
          </p:nvPr>
        </p:nvSpPr>
        <p:spPr>
          <a:xfrm>
            <a:off x="4648200" y="2060847"/>
            <a:ext cx="4038600" cy="4294077"/>
          </a:xfrm>
        </p:spPr>
        <p:txBody>
          <a:bodyPr>
            <a:normAutofit fontScale="92500" lnSpcReduction="10000"/>
          </a:bodyPr>
          <a:lstStyle/>
          <a:p>
            <a:r>
              <a:rPr lang="ru-RU" b="1" dirty="0" smtClean="0"/>
              <a:t>Паралимпийские игры 1984 г.</a:t>
            </a:r>
            <a:r>
              <a:rPr lang="ru-RU" dirty="0" smtClean="0"/>
              <a:t> проходили в Америке и Европе: 1780 спортсменов из 41 страны участвовали в соревнованиях в Нью-Йорке и 2300 представителей из 45 стран – в Сток-Мандевиле. На Играх разыграно 900 медалей. </a:t>
            </a:r>
            <a:br>
              <a:rPr lang="ru-RU" dirty="0" smtClean="0"/>
            </a:br>
            <a:endParaRPr lang="ru-RU" dirty="0"/>
          </a:p>
        </p:txBody>
      </p:sp>
      <p:pic>
        <p:nvPicPr>
          <p:cNvPr id="37890" name="Picture 2" descr="http://im3-tub-ru.yandex.net/i?id=101608555-64-72&amp;n=21">
            <a:hlinkClick r:id="rId2"/>
          </p:cNvPr>
          <p:cNvPicPr>
            <a:picLocks noChangeAspect="1" noChangeArrowheads="1"/>
          </p:cNvPicPr>
          <p:nvPr/>
        </p:nvPicPr>
        <p:blipFill>
          <a:blip r:embed="rId3" cstate="screen"/>
          <a:srcRect/>
          <a:stretch>
            <a:fillRect/>
          </a:stretch>
        </p:blipFill>
        <p:spPr bwMode="auto">
          <a:xfrm>
            <a:off x="539552" y="2060848"/>
            <a:ext cx="3888432" cy="4104456"/>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971600" y="836712"/>
            <a:ext cx="5904656" cy="936104"/>
          </a:xfrm>
          <a:prstGeom prst="rect">
            <a:avLst/>
          </a:prstGeom>
          <a:noFill/>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908720"/>
            <a:ext cx="5040560" cy="504056"/>
          </a:xfrm>
        </p:spPr>
        <p:txBody>
          <a:bodyPr>
            <a:normAutofit fontScale="90000"/>
          </a:bodyPr>
          <a:lstStyle/>
          <a:p>
            <a:endParaRPr lang="ru-RU" dirty="0"/>
          </a:p>
        </p:txBody>
      </p:sp>
      <p:sp>
        <p:nvSpPr>
          <p:cNvPr id="4" name="Содержимое 3"/>
          <p:cNvSpPr>
            <a:spLocks noGrp="1"/>
          </p:cNvSpPr>
          <p:nvPr>
            <p:ph sz="half" idx="2"/>
          </p:nvPr>
        </p:nvSpPr>
        <p:spPr/>
        <p:txBody>
          <a:bodyPr>
            <a:normAutofit fontScale="85000" lnSpcReduction="10000"/>
          </a:bodyPr>
          <a:lstStyle/>
          <a:p>
            <a:r>
              <a:rPr lang="ru-RU" dirty="0" smtClean="0"/>
              <a:t>На </a:t>
            </a:r>
            <a:r>
              <a:rPr lang="ru-RU" b="1" dirty="0" smtClean="0"/>
              <a:t>VIII Паралимпийские игры</a:t>
            </a:r>
            <a:r>
              <a:rPr lang="ru-RU" dirty="0" smtClean="0"/>
              <a:t> (Сеул, Южная Корея, 1988 г.) прибыло рекордное количество спортсменов – 3053 представителя из 61 страны. В Играх впервые принимала участие команда СССР.    Программа включала 16 видов спорта. Как демонстрационный вид спорта представлен теннис на колясках.  </a:t>
            </a:r>
            <a:endParaRPr lang="ru-RU" dirty="0"/>
          </a:p>
        </p:txBody>
      </p:sp>
      <p:pic>
        <p:nvPicPr>
          <p:cNvPr id="35842" name="Picture 2" descr="http://im2-tub-ru.yandex.net/i?id=476082923-46-72&amp;n=21">
            <a:hlinkClick r:id="rId2"/>
          </p:cNvPr>
          <p:cNvPicPr>
            <a:picLocks noChangeAspect="1" noChangeArrowheads="1"/>
          </p:cNvPicPr>
          <p:nvPr/>
        </p:nvPicPr>
        <p:blipFill>
          <a:blip r:embed="rId3" cstate="screen"/>
          <a:srcRect/>
          <a:stretch>
            <a:fillRect/>
          </a:stretch>
        </p:blipFill>
        <p:spPr bwMode="auto">
          <a:xfrm>
            <a:off x="683568" y="2132856"/>
            <a:ext cx="3672408" cy="3816424"/>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259632" y="836712"/>
            <a:ext cx="5832648" cy="936104"/>
          </a:xfrm>
          <a:prstGeom prst="rect">
            <a:avLst/>
          </a:prstGeo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836712"/>
            <a:ext cx="5184576" cy="720080"/>
          </a:xfrm>
        </p:spPr>
        <p:txBody>
          <a:bodyPr>
            <a:normAutofit fontScale="90000"/>
          </a:bodyPr>
          <a:lstStyle/>
          <a:p>
            <a:endParaRPr lang="ru-RU" dirty="0"/>
          </a:p>
        </p:txBody>
      </p:sp>
      <p:sp>
        <p:nvSpPr>
          <p:cNvPr id="4" name="Содержимое 3"/>
          <p:cNvSpPr>
            <a:spLocks noGrp="1"/>
          </p:cNvSpPr>
          <p:nvPr>
            <p:ph sz="half" idx="2"/>
          </p:nvPr>
        </p:nvSpPr>
        <p:spPr>
          <a:xfrm>
            <a:off x="4648200" y="1988840"/>
            <a:ext cx="3956248" cy="4320480"/>
          </a:xfrm>
        </p:spPr>
        <p:txBody>
          <a:bodyPr>
            <a:normAutofit fontScale="77500" lnSpcReduction="20000"/>
          </a:bodyPr>
          <a:lstStyle/>
          <a:p>
            <a:r>
              <a:rPr lang="ru-RU" dirty="0" smtClean="0"/>
              <a:t>Церемония открытия </a:t>
            </a:r>
            <a:r>
              <a:rPr lang="ru-RU" b="1" dirty="0" smtClean="0"/>
              <a:t>IX Паралимпийских игр </a:t>
            </a:r>
            <a:r>
              <a:rPr lang="ru-RU" dirty="0" smtClean="0"/>
              <a:t>(Барселона, Испания, 1992 г.) проходила  на олимпийском   стадионе. </a:t>
            </a:r>
            <a:br>
              <a:rPr lang="ru-RU" dirty="0" smtClean="0"/>
            </a:br>
            <a:r>
              <a:rPr lang="ru-RU" dirty="0" smtClean="0"/>
              <a:t>На  протяжении 12 дней спортсмены соревновались в 15 видах спорта.  В Играх участвовали 3020 спортсменов. Установлено 279 мировых рекордов и разыграна 431 золотая медаль. После Паралимпийских игр в Барселоне для спортсменов с недостатками умственного развития были проведены соревнования в Мадриде. </a:t>
            </a:r>
            <a:endParaRPr lang="ru-RU" dirty="0"/>
          </a:p>
        </p:txBody>
      </p:sp>
      <p:pic>
        <p:nvPicPr>
          <p:cNvPr id="34818" name="Picture 2" descr="http://im7-tub-ru.yandex.net/i?id=152135316-32-72&amp;n=21">
            <a:hlinkClick r:id="rId2"/>
          </p:cNvPr>
          <p:cNvPicPr>
            <a:picLocks noChangeAspect="1" noChangeArrowheads="1"/>
          </p:cNvPicPr>
          <p:nvPr/>
        </p:nvPicPr>
        <p:blipFill>
          <a:blip r:embed="rId3" cstate="screen"/>
          <a:srcRect/>
          <a:stretch>
            <a:fillRect/>
          </a:stretch>
        </p:blipFill>
        <p:spPr bwMode="auto">
          <a:xfrm>
            <a:off x="683568" y="2060848"/>
            <a:ext cx="3672408" cy="4032448"/>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187624" y="764704"/>
            <a:ext cx="6120680" cy="864096"/>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908720"/>
            <a:ext cx="5112568" cy="648072"/>
          </a:xfrm>
        </p:spPr>
        <p:txBody>
          <a:bodyPr>
            <a:normAutofit fontScale="90000"/>
          </a:bodyPr>
          <a:lstStyle/>
          <a:p>
            <a:endParaRPr lang="ru-RU" dirty="0"/>
          </a:p>
        </p:txBody>
      </p:sp>
      <p:sp>
        <p:nvSpPr>
          <p:cNvPr id="4" name="Содержимое 3"/>
          <p:cNvSpPr>
            <a:spLocks noGrp="1"/>
          </p:cNvSpPr>
          <p:nvPr>
            <p:ph sz="half" idx="2"/>
          </p:nvPr>
        </p:nvSpPr>
        <p:spPr/>
        <p:txBody>
          <a:bodyPr>
            <a:normAutofit fontScale="85000" lnSpcReduction="20000"/>
          </a:bodyPr>
          <a:lstStyle/>
          <a:p>
            <a:r>
              <a:rPr lang="ru-RU" dirty="0" smtClean="0"/>
              <a:t>На </a:t>
            </a:r>
            <a:r>
              <a:rPr lang="ru-RU" b="1" dirty="0" smtClean="0"/>
              <a:t>Х Игры (Атланта, США, 1996 г.)</a:t>
            </a:r>
            <a:r>
              <a:rPr lang="ru-RU" dirty="0" smtClean="0"/>
              <a:t> прибыли 3195 спортсменов (2415 мужчин и 780 женщин)  из 103 стран.  Впервые 56 спортсменов с нарушением умственных способностей участвовали в соревнованиях по легкой атлетике и плаванию. Соревнования посетили около 400 000 зрителей. На открытии и закрытии Игр присутствовали приблизительно по 60 тыс. зрителей. </a:t>
            </a:r>
            <a:endParaRPr lang="ru-RU" dirty="0"/>
          </a:p>
        </p:txBody>
      </p:sp>
      <p:pic>
        <p:nvPicPr>
          <p:cNvPr id="33794" name="Picture 2" descr="http://im3-tub-ru.yandex.net/i?id=412679888-08-72&amp;n=21">
            <a:hlinkClick r:id="rId2"/>
          </p:cNvPr>
          <p:cNvPicPr>
            <a:picLocks noChangeAspect="1" noChangeArrowheads="1"/>
          </p:cNvPicPr>
          <p:nvPr/>
        </p:nvPicPr>
        <p:blipFill>
          <a:blip r:embed="rId3" cstate="screen"/>
          <a:srcRect/>
          <a:stretch>
            <a:fillRect/>
          </a:stretch>
        </p:blipFill>
        <p:spPr bwMode="auto">
          <a:xfrm>
            <a:off x="683568" y="2204864"/>
            <a:ext cx="3888432" cy="3672408"/>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331640" y="764704"/>
            <a:ext cx="6048672" cy="864096"/>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980728"/>
            <a:ext cx="4968552" cy="576064"/>
          </a:xfrm>
        </p:spPr>
        <p:txBody>
          <a:bodyPr>
            <a:normAutofit fontScale="90000"/>
          </a:bodyPr>
          <a:lstStyle/>
          <a:p>
            <a:endParaRPr lang="ru-RU" dirty="0"/>
          </a:p>
        </p:txBody>
      </p:sp>
      <p:sp>
        <p:nvSpPr>
          <p:cNvPr id="4" name="Содержимое 3"/>
          <p:cNvSpPr>
            <a:spLocks noGrp="1"/>
          </p:cNvSpPr>
          <p:nvPr>
            <p:ph sz="half" idx="2"/>
          </p:nvPr>
        </p:nvSpPr>
        <p:spPr>
          <a:xfrm>
            <a:off x="4860032" y="1920085"/>
            <a:ext cx="3826768" cy="4434840"/>
          </a:xfrm>
        </p:spPr>
        <p:txBody>
          <a:bodyPr>
            <a:normAutofit fontScale="25000" lnSpcReduction="20000"/>
          </a:bodyPr>
          <a:lstStyle/>
          <a:p>
            <a:r>
              <a:rPr lang="ru-RU" sz="8000" dirty="0" smtClean="0"/>
              <a:t>В Паралимпийских играх 2000г участвовали 3843 спортсмена  из 127 стран. Россию представляли 90 спортсменов . Российские спортсмены приняли участие в 10 видах спорта: легкая атлетика (22 спортсмена), плавание (20), баскетбол для спортсменов с нарушением интеллекта (12), пауэрлифтинг (11), футбол (11), дзюдо (б), стрельба пулевая (5), конный спорт (1), теннис (1), настольный теннис (1) и заняли общекомандное 14-ое место из 125 стран-участниц</a:t>
            </a:r>
            <a:r>
              <a:rPr lang="ru-RU" sz="5000" dirty="0" smtClean="0"/>
              <a:t>.</a:t>
            </a:r>
            <a:br>
              <a:rPr lang="ru-RU" sz="5000" dirty="0" smtClean="0"/>
            </a:br>
            <a:r>
              <a:rPr lang="ru-RU" sz="5000" dirty="0" smtClean="0"/>
              <a:t/>
            </a:r>
            <a:br>
              <a:rPr lang="ru-RU" sz="5000" dirty="0" smtClean="0"/>
            </a:br>
            <a:r>
              <a:rPr lang="ru-RU" dirty="0" smtClean="0"/>
              <a:t/>
            </a:r>
            <a:br>
              <a:rPr lang="ru-RU" dirty="0" smtClean="0"/>
            </a:br>
            <a:endParaRPr lang="ru-RU" dirty="0"/>
          </a:p>
        </p:txBody>
      </p:sp>
      <p:pic>
        <p:nvPicPr>
          <p:cNvPr id="30724" name="Picture 4" descr="http://im7-tub-ru.yandex.net/i?id=196738369-10-72&amp;n=21">
            <a:hlinkClick r:id="rId2"/>
          </p:cNvPr>
          <p:cNvPicPr>
            <a:picLocks noChangeAspect="1" noChangeArrowheads="1"/>
          </p:cNvPicPr>
          <p:nvPr/>
        </p:nvPicPr>
        <p:blipFill>
          <a:blip r:embed="rId3" cstate="screen"/>
          <a:srcRect/>
          <a:stretch>
            <a:fillRect/>
          </a:stretch>
        </p:blipFill>
        <p:spPr bwMode="auto">
          <a:xfrm>
            <a:off x="395536" y="2276872"/>
            <a:ext cx="4464496" cy="3528392"/>
          </a:xfrm>
          <a:prstGeom prst="rect">
            <a:avLst/>
          </a:prstGeom>
          <a:noFill/>
        </p:spPr>
      </p:pic>
      <p:pic>
        <p:nvPicPr>
          <p:cNvPr id="7"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971600" y="836712"/>
            <a:ext cx="6408712" cy="792088"/>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908720"/>
            <a:ext cx="4824536" cy="648072"/>
          </a:xfrm>
        </p:spPr>
        <p:txBody>
          <a:bodyPr>
            <a:normAutofit fontScale="90000"/>
          </a:bodyPr>
          <a:lstStyle/>
          <a:p>
            <a:endParaRPr lang="ru-RU" dirty="0"/>
          </a:p>
        </p:txBody>
      </p:sp>
      <p:sp>
        <p:nvSpPr>
          <p:cNvPr id="4" name="Содержимое 3"/>
          <p:cNvSpPr>
            <a:spLocks noGrp="1"/>
          </p:cNvSpPr>
          <p:nvPr>
            <p:ph sz="half" idx="2"/>
          </p:nvPr>
        </p:nvSpPr>
        <p:spPr/>
        <p:txBody>
          <a:bodyPr>
            <a:normAutofit fontScale="92500" lnSpcReduction="20000"/>
          </a:bodyPr>
          <a:lstStyle/>
          <a:p>
            <a:r>
              <a:rPr lang="ru-RU" b="1" dirty="0" smtClean="0"/>
              <a:t>XII Паралимпийские игры проходили в Афинах</a:t>
            </a:r>
            <a:r>
              <a:rPr lang="ru-RU" dirty="0" smtClean="0"/>
              <a:t> ( Греция) . 3800 атлетов из 136 стран в течение 11 дней боролись за медали Паралимпиады. Сборная России завоевала на Паралимпийских играх в Афинах 16 золотых, 8 серебряных и 17 бронзовых медалей, заняв 11-е место в общекомандном зачете.  </a:t>
            </a:r>
            <a:endParaRPr lang="ru-RU" dirty="0"/>
          </a:p>
        </p:txBody>
      </p:sp>
      <p:pic>
        <p:nvPicPr>
          <p:cNvPr id="29698" name="Picture 2" descr="http://im7-tub-ru.yandex.net/i?id=421057344-39-72&amp;n=21">
            <a:hlinkClick r:id="rId2"/>
          </p:cNvPr>
          <p:cNvPicPr>
            <a:picLocks noChangeAspect="1" noChangeArrowheads="1"/>
          </p:cNvPicPr>
          <p:nvPr/>
        </p:nvPicPr>
        <p:blipFill>
          <a:blip r:embed="rId3" cstate="screen"/>
          <a:srcRect/>
          <a:stretch>
            <a:fillRect/>
          </a:stretch>
        </p:blipFill>
        <p:spPr bwMode="auto">
          <a:xfrm>
            <a:off x="755576" y="2132856"/>
            <a:ext cx="3672408" cy="4032448"/>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971600" y="836712"/>
            <a:ext cx="6624736" cy="936104"/>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836712"/>
            <a:ext cx="4752528" cy="432048"/>
          </a:xfrm>
        </p:spPr>
        <p:txBody>
          <a:bodyPr>
            <a:normAutofit fontScale="90000"/>
          </a:bodyPr>
          <a:lstStyle/>
          <a:p>
            <a:endParaRPr lang="ru-RU" dirty="0"/>
          </a:p>
        </p:txBody>
      </p:sp>
      <p:sp>
        <p:nvSpPr>
          <p:cNvPr id="4" name="Содержимое 3"/>
          <p:cNvSpPr>
            <a:spLocks noGrp="1"/>
          </p:cNvSpPr>
          <p:nvPr>
            <p:ph sz="half" idx="2"/>
          </p:nvPr>
        </p:nvSpPr>
        <p:spPr>
          <a:xfrm>
            <a:off x="4648200" y="1484784"/>
            <a:ext cx="4038600" cy="5112568"/>
          </a:xfrm>
        </p:spPr>
        <p:txBody>
          <a:bodyPr>
            <a:noAutofit/>
          </a:bodyPr>
          <a:lstStyle/>
          <a:p>
            <a:endParaRPr lang="ru-RU" sz="1600" b="1" dirty="0" smtClean="0"/>
          </a:p>
          <a:p>
            <a:r>
              <a:rPr lang="ru-RU" sz="1600" b="1" dirty="0" smtClean="0"/>
              <a:t>Пекинская Паралимпиада  (Китай.  2008) </a:t>
            </a:r>
            <a:r>
              <a:rPr lang="ru-RU" sz="1600" dirty="0" smtClean="0"/>
              <a:t>стала самой представительной в истории паралимпийского движения. В ней приняли участие более 4 тысяч спортсменов. На Играх были представлены 148 стран мира.</a:t>
            </a:r>
            <a:br>
              <a:rPr lang="ru-RU" sz="1600" dirty="0" smtClean="0"/>
            </a:br>
            <a:r>
              <a:rPr lang="ru-RU" sz="1600" dirty="0" smtClean="0"/>
              <a:t>Россия привезла в Китай 145 спортсменов, четырех лидеров, которые бегут впереди незрячих спортсменов и одного запасного спортсмена для участия в академической гребле. Наибольшее число российских спортсменов - легкоатлеты (39 человек) и пловцы (34), 25% участников сборной имеют нарушения зрения, 75% - опорно-двигательного аппарата, в том числе 16 колясочников.</a:t>
            </a:r>
            <a:endParaRPr lang="ru-RU" sz="1600" dirty="0"/>
          </a:p>
        </p:txBody>
      </p:sp>
      <p:pic>
        <p:nvPicPr>
          <p:cNvPr id="28676" name="Picture 4" descr="http://im2-tub-ru.yandex.net/i?id=55557545-38-72&amp;n=21">
            <a:hlinkClick r:id="rId2"/>
          </p:cNvPr>
          <p:cNvPicPr>
            <a:picLocks noChangeAspect="1" noChangeArrowheads="1"/>
          </p:cNvPicPr>
          <p:nvPr/>
        </p:nvPicPr>
        <p:blipFill>
          <a:blip r:embed="rId3" cstate="screen"/>
          <a:srcRect/>
          <a:stretch>
            <a:fillRect/>
          </a:stretch>
        </p:blipFill>
        <p:spPr bwMode="auto">
          <a:xfrm>
            <a:off x="539552" y="1988840"/>
            <a:ext cx="3888432" cy="4464496"/>
          </a:xfrm>
          <a:prstGeom prst="rect">
            <a:avLst/>
          </a:prstGeom>
          <a:noFill/>
        </p:spPr>
      </p:pic>
      <p:pic>
        <p:nvPicPr>
          <p:cNvPr id="7"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187624" y="692696"/>
            <a:ext cx="6264696" cy="936104"/>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836712"/>
            <a:ext cx="4824536" cy="504056"/>
          </a:xfrm>
        </p:spPr>
        <p:txBody>
          <a:bodyPr>
            <a:normAutofit fontScale="90000"/>
          </a:bodyPr>
          <a:lstStyle/>
          <a:p>
            <a:endParaRPr lang="ru-RU" dirty="0"/>
          </a:p>
        </p:txBody>
      </p:sp>
      <p:sp>
        <p:nvSpPr>
          <p:cNvPr id="4" name="Содержимое 3"/>
          <p:cNvSpPr>
            <a:spLocks noGrp="1"/>
          </p:cNvSpPr>
          <p:nvPr>
            <p:ph sz="half" idx="2"/>
          </p:nvPr>
        </p:nvSpPr>
        <p:spPr/>
        <p:txBody>
          <a:bodyPr>
            <a:normAutofit fontScale="85000" lnSpcReduction="10000"/>
          </a:bodyPr>
          <a:lstStyle/>
          <a:p>
            <a:endParaRPr lang="ru-RU" dirty="0" smtClean="0"/>
          </a:p>
          <a:p>
            <a:r>
              <a:rPr lang="ru-RU" dirty="0" smtClean="0"/>
              <a:t>Сборная России по итогам Игр завоевала 63 медали (18 золотых, 23 серебряных и 22 бронзовых), заняв в общекомандном зачете восьмое место. По общему числу медалей наши соотечественники сумели войти в шестерку лидеров.  Россияне выступали в 13-и видах спорта из 20-и. </a:t>
            </a:r>
            <a:br>
              <a:rPr lang="ru-RU" dirty="0" smtClean="0"/>
            </a:br>
            <a:endParaRPr lang="ru-RU" dirty="0"/>
          </a:p>
        </p:txBody>
      </p:sp>
      <p:pic>
        <p:nvPicPr>
          <p:cNvPr id="27650" name="Picture 2" descr="http://im3-tub-ru.yandex.net/i?id=35961930-10-16f-23401&amp;n=21">
            <a:hlinkClick r:id="rId2"/>
          </p:cNvPr>
          <p:cNvPicPr>
            <a:picLocks noChangeAspect="1" noChangeArrowheads="1"/>
          </p:cNvPicPr>
          <p:nvPr/>
        </p:nvPicPr>
        <p:blipFill>
          <a:blip r:embed="rId3" cstate="screen"/>
          <a:srcRect/>
          <a:stretch>
            <a:fillRect/>
          </a:stretch>
        </p:blipFill>
        <p:spPr bwMode="auto">
          <a:xfrm>
            <a:off x="683568" y="2132856"/>
            <a:ext cx="3888432" cy="4392488"/>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331640" y="692696"/>
            <a:ext cx="6192688" cy="1008112"/>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908720"/>
            <a:ext cx="4896544" cy="504056"/>
          </a:xfrm>
        </p:spPr>
        <p:txBody>
          <a:bodyPr>
            <a:normAutofit fontScale="90000"/>
          </a:bodyPr>
          <a:lstStyle/>
          <a:p>
            <a:endParaRPr lang="ru-RU" dirty="0"/>
          </a:p>
        </p:txBody>
      </p:sp>
      <p:sp>
        <p:nvSpPr>
          <p:cNvPr id="4" name="Содержимое 3"/>
          <p:cNvSpPr>
            <a:spLocks noGrp="1"/>
          </p:cNvSpPr>
          <p:nvPr>
            <p:ph sz="half" idx="2"/>
          </p:nvPr>
        </p:nvSpPr>
        <p:spPr/>
        <p:txBody>
          <a:bodyPr>
            <a:normAutofit fontScale="85000" lnSpcReduction="20000"/>
          </a:bodyPr>
          <a:lstStyle/>
          <a:p>
            <a:r>
              <a:rPr lang="ru-RU" b="1" dirty="0" smtClean="0"/>
              <a:t>Первые зимние Паралимпийские игры</a:t>
            </a:r>
            <a:r>
              <a:rPr lang="ru-RU" dirty="0" smtClean="0"/>
              <a:t> состоялись в 1976 г. в Орнсколддсвике (Швеция). Соревнования для спортсменов с ампутированными конечностями и нарушением зрения были организованы на треке и в поле. Впервые демонстрировались соревнования в гонках на санях. </a:t>
            </a:r>
            <a:br>
              <a:rPr lang="ru-RU" dirty="0" smtClean="0"/>
            </a:br>
            <a:endParaRPr lang="ru-RU" dirty="0"/>
          </a:p>
        </p:txBody>
      </p:sp>
      <p:pic>
        <p:nvPicPr>
          <p:cNvPr id="25602" name="Picture 2" descr="http://im5-tub-ru.yandex.net/i?id=429314818-47-72&amp;n=21">
            <a:hlinkClick r:id="rId2"/>
          </p:cNvPr>
          <p:cNvPicPr>
            <a:picLocks noChangeAspect="1" noChangeArrowheads="1"/>
          </p:cNvPicPr>
          <p:nvPr/>
        </p:nvPicPr>
        <p:blipFill>
          <a:blip r:embed="rId3" cstate="screen"/>
          <a:stretch>
            <a:fillRect/>
          </a:stretch>
        </p:blipFill>
        <p:spPr bwMode="auto">
          <a:xfrm>
            <a:off x="539552" y="1988840"/>
            <a:ext cx="3816424" cy="4248472"/>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187624" y="764704"/>
            <a:ext cx="6264696" cy="864096"/>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704088"/>
            <a:ext cx="4464496" cy="780696"/>
          </a:xfrm>
        </p:spPr>
        <p:txBody>
          <a:bodyPr>
            <a:normAutofit fontScale="90000"/>
          </a:bodyPr>
          <a:lstStyle/>
          <a:p>
            <a:endParaRPr lang="ru-RU" dirty="0"/>
          </a:p>
        </p:txBody>
      </p:sp>
      <p:sp>
        <p:nvSpPr>
          <p:cNvPr id="3" name="Содержимое 2"/>
          <p:cNvSpPr>
            <a:spLocks noGrp="1"/>
          </p:cNvSpPr>
          <p:nvPr>
            <p:ph sz="half" idx="1"/>
          </p:nvPr>
        </p:nvSpPr>
        <p:spPr>
          <a:xfrm>
            <a:off x="457200" y="1916832"/>
            <a:ext cx="4038600" cy="4438093"/>
          </a:xfrm>
        </p:spPr>
        <p:txBody>
          <a:bodyPr>
            <a:noAutofit/>
          </a:bodyPr>
          <a:lstStyle/>
          <a:p>
            <a:pPr>
              <a:buNone/>
            </a:pPr>
            <a:r>
              <a:rPr lang="ru-RU" sz="2400" dirty="0" smtClean="0"/>
              <a:t>    Первые попытки приобщения инвалидов к спорту были предприняты в XIX ст., когда, в 1888 г., в Берлине формировался первый спортивный клуб для глухих. Впервые “Олимпийские игры для глухих” проведены в Париже 10-17 августа 1924г</a:t>
            </a:r>
          </a:p>
          <a:p>
            <a:pPr>
              <a:buNone/>
            </a:pPr>
            <a:r>
              <a:rPr lang="ru-RU" sz="2400" dirty="0" smtClean="0"/>
              <a:t>    </a:t>
            </a:r>
            <a:endParaRPr lang="ru-RU" sz="2400" dirty="0"/>
          </a:p>
        </p:txBody>
      </p:sp>
      <p:pic>
        <p:nvPicPr>
          <p:cNvPr id="58372" name="Picture 4" descr="http://im3-tub-ru.yandex.net/i?id=23890757-00-72&amp;n=21">
            <a:hlinkClick r:id="rId2"/>
          </p:cNvPr>
          <p:cNvPicPr>
            <a:picLocks noChangeAspect="1" noChangeArrowheads="1"/>
          </p:cNvPicPr>
          <p:nvPr/>
        </p:nvPicPr>
        <p:blipFill>
          <a:blip r:embed="rId3" cstate="screen"/>
          <a:srcRect/>
          <a:stretch>
            <a:fillRect/>
          </a:stretch>
        </p:blipFill>
        <p:spPr bwMode="auto">
          <a:xfrm>
            <a:off x="4860032" y="2204864"/>
            <a:ext cx="3744416" cy="3960440"/>
          </a:xfrm>
          <a:prstGeom prst="rect">
            <a:avLst/>
          </a:prstGeom>
          <a:noFill/>
        </p:spPr>
      </p:pic>
      <p:pic>
        <p:nvPicPr>
          <p:cNvPr id="58374" name="Picture 6" descr="http://im7-tub-ru.yandex.net/i?id=322263828-36-72&amp;n=21">
            <a:hlinkClick r:id="rId4"/>
          </p:cNvPr>
          <p:cNvPicPr>
            <a:picLocks noChangeAspect="1" noChangeArrowheads="1"/>
          </p:cNvPicPr>
          <p:nvPr/>
        </p:nvPicPr>
        <p:blipFill>
          <a:blip r:embed="rId5" cstate="screen"/>
          <a:srcRect/>
          <a:stretch>
            <a:fillRect/>
          </a:stretch>
        </p:blipFill>
        <p:spPr bwMode="auto">
          <a:xfrm>
            <a:off x="2195736" y="764704"/>
            <a:ext cx="4608512" cy="792088"/>
          </a:xfrm>
          <a:prstGeom prst="rect">
            <a:avLst/>
          </a:prstGeom>
          <a:noFill/>
        </p:spPr>
      </p:pic>
      <p:pic>
        <p:nvPicPr>
          <p:cNvPr id="8" name="Picture 4" descr="http://im7-tub-ru.yandex.net/i?id=943302423-31-72&amp;n=21">
            <a:hlinkClick r:id="rId6"/>
          </p:cNvPr>
          <p:cNvPicPr>
            <a:picLocks noChangeAspect="1" noChangeArrowheads="1"/>
          </p:cNvPicPr>
          <p:nvPr/>
        </p:nvPicPr>
        <p:blipFill>
          <a:blip r:embed="rId7" cstate="screen"/>
          <a:srcRect/>
          <a:stretch>
            <a:fillRect/>
          </a:stretch>
        </p:blipFill>
        <p:spPr bwMode="auto">
          <a:xfrm>
            <a:off x="899592" y="692696"/>
            <a:ext cx="6552728" cy="1152128"/>
          </a:xfrm>
          <a:prstGeom prst="rect">
            <a:avLst/>
          </a:prstGeom>
          <a:noFill/>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980728"/>
            <a:ext cx="4608512" cy="720080"/>
          </a:xfrm>
        </p:spPr>
        <p:txBody>
          <a:bodyPr>
            <a:normAutofit fontScale="90000"/>
          </a:bodyPr>
          <a:lstStyle/>
          <a:p>
            <a:endParaRPr lang="ru-RU" dirty="0"/>
          </a:p>
        </p:txBody>
      </p:sp>
      <p:sp>
        <p:nvSpPr>
          <p:cNvPr id="4" name="Содержимое 3"/>
          <p:cNvSpPr>
            <a:spLocks noGrp="1"/>
          </p:cNvSpPr>
          <p:nvPr>
            <p:ph sz="half" idx="2"/>
          </p:nvPr>
        </p:nvSpPr>
        <p:spPr/>
        <p:txBody>
          <a:bodyPr>
            <a:normAutofit fontScale="85000" lnSpcReduction="20000"/>
          </a:bodyPr>
          <a:lstStyle/>
          <a:p>
            <a:r>
              <a:rPr lang="ru-RU" dirty="0" smtClean="0"/>
              <a:t>Успешное проведение первых зимних Игр позволило организовать </a:t>
            </a:r>
            <a:r>
              <a:rPr lang="ru-RU" b="1" dirty="0" smtClean="0"/>
              <a:t>вторые паралимпийские соревнования в 1980 г. в Гейло (Норвегия</a:t>
            </a:r>
            <a:r>
              <a:rPr lang="ru-RU" dirty="0" smtClean="0"/>
              <a:t>). Скоростной спуск на санях проводился как показательные выступления. В паралимпийских стартах приняли участие спортсмены всех групп инвалидности. </a:t>
            </a:r>
            <a:br>
              <a:rPr lang="ru-RU" dirty="0" smtClean="0"/>
            </a:br>
            <a:endParaRPr lang="ru-RU" dirty="0"/>
          </a:p>
        </p:txBody>
      </p:sp>
      <p:pic>
        <p:nvPicPr>
          <p:cNvPr id="24580" name="Picture 4" descr="http://im7-tub-ru.yandex.net/i?id=356272489-66-72&amp;n=21">
            <a:hlinkClick r:id="rId2"/>
          </p:cNvPr>
          <p:cNvPicPr>
            <a:picLocks noChangeAspect="1" noChangeArrowheads="1"/>
          </p:cNvPicPr>
          <p:nvPr/>
        </p:nvPicPr>
        <p:blipFill>
          <a:blip r:embed="rId3" cstate="screen"/>
          <a:srcRect/>
          <a:stretch>
            <a:fillRect/>
          </a:stretch>
        </p:blipFill>
        <p:spPr bwMode="auto">
          <a:xfrm>
            <a:off x="539552" y="1988840"/>
            <a:ext cx="3816424" cy="4320480"/>
          </a:xfrm>
          <a:prstGeom prst="rect">
            <a:avLst/>
          </a:prstGeom>
          <a:noFill/>
        </p:spPr>
      </p:pic>
      <p:pic>
        <p:nvPicPr>
          <p:cNvPr id="7"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259632" y="908720"/>
            <a:ext cx="5976664" cy="936104"/>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908720"/>
            <a:ext cx="5040560" cy="648072"/>
          </a:xfrm>
        </p:spPr>
        <p:txBody>
          <a:bodyPr>
            <a:normAutofit fontScale="90000"/>
          </a:bodyPr>
          <a:lstStyle/>
          <a:p>
            <a:endParaRPr lang="ru-RU" dirty="0"/>
          </a:p>
        </p:txBody>
      </p:sp>
      <p:sp>
        <p:nvSpPr>
          <p:cNvPr id="4" name="Содержимое 3"/>
          <p:cNvSpPr>
            <a:spLocks noGrp="1"/>
          </p:cNvSpPr>
          <p:nvPr>
            <p:ph sz="half" idx="2"/>
          </p:nvPr>
        </p:nvSpPr>
        <p:spPr/>
        <p:txBody>
          <a:bodyPr/>
          <a:lstStyle/>
          <a:p>
            <a:r>
              <a:rPr lang="ru-RU" b="1" dirty="0" smtClean="0"/>
              <a:t>III зимние Паралимпийские игры</a:t>
            </a:r>
            <a:r>
              <a:rPr lang="ru-RU" dirty="0" smtClean="0"/>
              <a:t> были проведены в Инсбруке (Австрия) в 1984 г. Впервые 30 мужчин на трех лыжах приняли участие в гигантском слаломе. </a:t>
            </a:r>
            <a:br>
              <a:rPr lang="ru-RU" dirty="0" smtClean="0"/>
            </a:br>
            <a:r>
              <a:rPr lang="ru-RU" dirty="0" smtClean="0"/>
              <a:t/>
            </a:r>
            <a:br>
              <a:rPr lang="ru-RU" dirty="0" smtClean="0"/>
            </a:br>
            <a:endParaRPr lang="ru-RU" dirty="0"/>
          </a:p>
        </p:txBody>
      </p:sp>
      <p:pic>
        <p:nvPicPr>
          <p:cNvPr id="23554" name="Picture 2" descr="http://im5-tub-ru.yandex.net/i?id=166140423-53-72&amp;n=21">
            <a:hlinkClick r:id="rId2"/>
          </p:cNvPr>
          <p:cNvPicPr>
            <a:picLocks noChangeAspect="1" noChangeArrowheads="1"/>
          </p:cNvPicPr>
          <p:nvPr/>
        </p:nvPicPr>
        <p:blipFill>
          <a:blip r:embed="rId3" cstate="screen"/>
          <a:srcRect/>
          <a:stretch>
            <a:fillRect/>
          </a:stretch>
        </p:blipFill>
        <p:spPr bwMode="auto">
          <a:xfrm>
            <a:off x="467544" y="1988840"/>
            <a:ext cx="3960440" cy="4248472"/>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115616" y="764704"/>
            <a:ext cx="6192688" cy="1080120"/>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908720"/>
            <a:ext cx="5328592" cy="576064"/>
          </a:xfrm>
        </p:spPr>
        <p:txBody>
          <a:bodyPr>
            <a:normAutofit fontScale="90000"/>
          </a:bodyPr>
          <a:lstStyle/>
          <a:p>
            <a:endParaRPr lang="ru-RU" dirty="0"/>
          </a:p>
        </p:txBody>
      </p:sp>
      <p:sp>
        <p:nvSpPr>
          <p:cNvPr id="4" name="Содержимое 3"/>
          <p:cNvSpPr>
            <a:spLocks noGrp="1"/>
          </p:cNvSpPr>
          <p:nvPr>
            <p:ph sz="half" idx="2"/>
          </p:nvPr>
        </p:nvSpPr>
        <p:spPr/>
        <p:txBody>
          <a:bodyPr>
            <a:normAutofit fontScale="85000" lnSpcReduction="10000"/>
          </a:bodyPr>
          <a:lstStyle/>
          <a:p>
            <a:r>
              <a:rPr lang="ru-RU" dirty="0" smtClean="0"/>
              <a:t>В 1988 г. </a:t>
            </a:r>
            <a:r>
              <a:rPr lang="ru-RU" b="1" dirty="0" smtClean="0"/>
              <a:t>IV зимние Паралимпийские игры</a:t>
            </a:r>
            <a:r>
              <a:rPr lang="ru-RU" dirty="0" smtClean="0"/>
              <a:t> снова проводились в Инсбруке (Австрия). В соревнованиях участвовали 397 спортсменов из 22 стран. Впервые на Игры прибыли спортсмены из СССР. В программу Игр были введены соревнования на сидячих лыжах. </a:t>
            </a:r>
            <a:br>
              <a:rPr lang="ru-RU" dirty="0" smtClean="0"/>
            </a:br>
            <a:r>
              <a:rPr lang="ru-RU" dirty="0" smtClean="0"/>
              <a:t/>
            </a:r>
            <a:br>
              <a:rPr lang="ru-RU" dirty="0" smtClean="0"/>
            </a:br>
            <a:endParaRPr lang="ru-RU" dirty="0"/>
          </a:p>
        </p:txBody>
      </p:sp>
      <p:pic>
        <p:nvPicPr>
          <p:cNvPr id="22530" name="Picture 2" descr="http://im5-tub-ru.yandex.net/i?id=244183708-14-72&amp;n=21">
            <a:hlinkClick r:id="rId2"/>
          </p:cNvPr>
          <p:cNvPicPr>
            <a:picLocks noChangeAspect="1" noChangeArrowheads="1"/>
          </p:cNvPicPr>
          <p:nvPr/>
        </p:nvPicPr>
        <p:blipFill>
          <a:blip r:embed="rId3" cstate="screen"/>
          <a:stretch>
            <a:fillRect/>
          </a:stretch>
        </p:blipFill>
        <p:spPr bwMode="auto">
          <a:xfrm>
            <a:off x="611560" y="2060848"/>
            <a:ext cx="3816424" cy="4104456"/>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043608" y="764704"/>
            <a:ext cx="6480720" cy="1008112"/>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980728"/>
            <a:ext cx="4968552" cy="648072"/>
          </a:xfrm>
        </p:spPr>
        <p:txBody>
          <a:bodyPr>
            <a:normAutofit fontScale="90000"/>
          </a:bodyPr>
          <a:lstStyle/>
          <a:p>
            <a:endParaRPr lang="ru-RU" dirty="0"/>
          </a:p>
        </p:txBody>
      </p:sp>
      <p:sp>
        <p:nvSpPr>
          <p:cNvPr id="4" name="Содержимое 3"/>
          <p:cNvSpPr>
            <a:spLocks noGrp="1"/>
          </p:cNvSpPr>
          <p:nvPr>
            <p:ph sz="half" idx="2"/>
          </p:nvPr>
        </p:nvSpPr>
        <p:spPr/>
        <p:txBody>
          <a:bodyPr>
            <a:normAutofit fontScale="77500" lnSpcReduction="20000"/>
          </a:bodyPr>
          <a:lstStyle/>
          <a:p>
            <a:r>
              <a:rPr lang="ru-RU" dirty="0" smtClean="0"/>
              <a:t>В 1992 </a:t>
            </a:r>
            <a:r>
              <a:rPr lang="ru-RU" b="1" dirty="0" smtClean="0"/>
              <a:t>зимние Паралимпийские игры</a:t>
            </a:r>
            <a:r>
              <a:rPr lang="ru-RU" dirty="0" smtClean="0"/>
              <a:t> были проведены в Альбервиле , Франция. Соревнования проводились только по горным лыжам , лыжным гонкам и биатлону. Спортсмены СССР выступали под объединенным флагом. Сборная команда заняла третье место на играх в общекомандном зачете. Наиболее успешно выступали лыжники, завоевавшие 10 золотых, 8 серебряных и 3 бронзовых медалей.  </a:t>
            </a:r>
            <a:endParaRPr lang="ru-RU" dirty="0"/>
          </a:p>
        </p:txBody>
      </p:sp>
      <p:pic>
        <p:nvPicPr>
          <p:cNvPr id="21506" name="Picture 2" descr="http://im2-tub-ru.yandex.net/i?id=270825600-47-72&amp;n=21">
            <a:hlinkClick r:id="rId2"/>
          </p:cNvPr>
          <p:cNvPicPr>
            <a:picLocks noChangeAspect="1" noChangeArrowheads="1"/>
          </p:cNvPicPr>
          <p:nvPr/>
        </p:nvPicPr>
        <p:blipFill>
          <a:blip r:embed="rId3" cstate="screen"/>
          <a:srcRect/>
          <a:stretch>
            <a:fillRect/>
          </a:stretch>
        </p:blipFill>
        <p:spPr bwMode="auto">
          <a:xfrm>
            <a:off x="539552" y="2060848"/>
            <a:ext cx="3888432" cy="4176464"/>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475656" y="764704"/>
            <a:ext cx="5904656" cy="936104"/>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980728"/>
            <a:ext cx="5184576" cy="792088"/>
          </a:xfrm>
        </p:spPr>
        <p:txBody>
          <a:bodyPr>
            <a:normAutofit fontScale="90000"/>
          </a:bodyPr>
          <a:lstStyle/>
          <a:p>
            <a:endParaRPr lang="ru-RU" dirty="0"/>
          </a:p>
        </p:txBody>
      </p:sp>
      <p:sp>
        <p:nvSpPr>
          <p:cNvPr id="4" name="Содержимое 3"/>
          <p:cNvSpPr>
            <a:spLocks noGrp="1"/>
          </p:cNvSpPr>
          <p:nvPr>
            <p:ph sz="half" idx="2"/>
          </p:nvPr>
        </p:nvSpPr>
        <p:spPr>
          <a:xfrm>
            <a:off x="4211960" y="1920085"/>
            <a:ext cx="4474840" cy="4434840"/>
          </a:xfrm>
        </p:spPr>
        <p:txBody>
          <a:bodyPr>
            <a:noAutofit/>
          </a:bodyPr>
          <a:lstStyle/>
          <a:p>
            <a:r>
              <a:rPr lang="ru-RU" sz="1800" b="1" dirty="0" smtClean="0"/>
              <a:t>VI Зимние Паралимпийские игры </a:t>
            </a:r>
            <a:r>
              <a:rPr lang="ru-RU" sz="1800" dirty="0" smtClean="0"/>
              <a:t>проводились в 1994 г. в Лиллехаммере (Норвегия). Приблизительно 1000 атлетов жили в деревне, где были специальные технические средства для инвалидов. На Играх впервые были продемонстрированы соревнования по сидячему хоккею.  Россияне успешно выступили на играх.  На счету наших лыжников 10 золотых, 12 серебряных и 8 бронзовых медалей в гонках ( 3 общекомандный зачет ), одно золото и два серебра в биатлоне, бронза в мужской эстафете. </a:t>
            </a:r>
            <a:br>
              <a:rPr lang="ru-RU" sz="1800" dirty="0" smtClean="0"/>
            </a:br>
            <a:r>
              <a:rPr lang="ru-RU" sz="1800" dirty="0" smtClean="0"/>
              <a:t/>
            </a:r>
            <a:br>
              <a:rPr lang="ru-RU" sz="1800" dirty="0" smtClean="0"/>
            </a:br>
            <a:endParaRPr lang="ru-RU" sz="1800" dirty="0"/>
          </a:p>
        </p:txBody>
      </p:sp>
      <p:pic>
        <p:nvPicPr>
          <p:cNvPr id="20482" name="Picture 2" descr="http://im2-tub-ru.yandex.net/i?id=229993702-65-72&amp;n=21">
            <a:hlinkClick r:id="rId2"/>
          </p:cNvPr>
          <p:cNvPicPr>
            <a:picLocks noChangeAspect="1" noChangeArrowheads="1"/>
          </p:cNvPicPr>
          <p:nvPr/>
        </p:nvPicPr>
        <p:blipFill>
          <a:blip r:embed="rId3" cstate="screen"/>
          <a:srcRect/>
          <a:stretch>
            <a:fillRect/>
          </a:stretch>
        </p:blipFill>
        <p:spPr bwMode="auto">
          <a:xfrm>
            <a:off x="395536" y="2060848"/>
            <a:ext cx="3888432" cy="4248472"/>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043608" y="908720"/>
            <a:ext cx="6480720" cy="936104"/>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764704"/>
            <a:ext cx="4752528" cy="792088"/>
          </a:xfrm>
        </p:spPr>
        <p:txBody>
          <a:bodyPr>
            <a:normAutofit fontScale="90000"/>
          </a:bodyPr>
          <a:lstStyle/>
          <a:p>
            <a:endParaRPr lang="ru-RU" dirty="0"/>
          </a:p>
        </p:txBody>
      </p:sp>
      <p:sp>
        <p:nvSpPr>
          <p:cNvPr id="4" name="Содержимое 3"/>
          <p:cNvSpPr>
            <a:spLocks noGrp="1"/>
          </p:cNvSpPr>
          <p:nvPr>
            <p:ph sz="half" idx="2"/>
          </p:nvPr>
        </p:nvSpPr>
        <p:spPr/>
        <p:txBody>
          <a:bodyPr>
            <a:normAutofit fontScale="32500" lnSpcReduction="20000"/>
          </a:bodyPr>
          <a:lstStyle/>
          <a:p>
            <a:r>
              <a:rPr lang="ru-RU" sz="6200" b="1" dirty="0" smtClean="0"/>
              <a:t>VII Зимние Паралимпийские игр,1998 г,</a:t>
            </a:r>
            <a:r>
              <a:rPr lang="ru-RU" sz="6200" dirty="0" smtClean="0"/>
              <a:t> впервые проводились на азиатском континенте – в Нагано (Япония). В Играх приняли участие 1146 чел.  из 32 стран. На протяжении 10 дней разыгрывались медали в 5 видах спорта: горнолыжном, конькобежном, лыжных гонках, биатлоне и хоккею. Атлеты из 22 стран поднимались на пъедистал на  этих играх. Наша команда была пятой, завоевав 12 золотых, 10 серебряных и 9 бронзовых медалей.</a:t>
            </a:r>
            <a:br>
              <a:rPr lang="ru-RU" sz="6200" dirty="0" smtClean="0"/>
            </a:br>
            <a:r>
              <a:rPr lang="ru-RU" dirty="0" smtClean="0"/>
              <a:t/>
            </a:r>
            <a:br>
              <a:rPr lang="ru-RU" dirty="0" smtClean="0"/>
            </a:br>
            <a:endParaRPr lang="ru-RU" dirty="0"/>
          </a:p>
        </p:txBody>
      </p:sp>
      <p:pic>
        <p:nvPicPr>
          <p:cNvPr id="19458" name="Picture 2" descr="http://im6-tub-ru.yandex.net/i?id=658082747-05-72&amp;n=21">
            <a:hlinkClick r:id="rId2"/>
          </p:cNvPr>
          <p:cNvPicPr>
            <a:picLocks noChangeAspect="1" noChangeArrowheads="1"/>
          </p:cNvPicPr>
          <p:nvPr/>
        </p:nvPicPr>
        <p:blipFill>
          <a:blip r:embed="rId3" cstate="screen"/>
          <a:srcRect/>
          <a:stretch>
            <a:fillRect/>
          </a:stretch>
        </p:blipFill>
        <p:spPr bwMode="auto">
          <a:xfrm>
            <a:off x="683568" y="2060848"/>
            <a:ext cx="3600400" cy="4104456"/>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259632" y="764704"/>
            <a:ext cx="5832648" cy="927720"/>
          </a:xfrm>
          <a:prstGeom prst="rect">
            <a:avLst/>
          </a:prstGeo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908720"/>
            <a:ext cx="5112568" cy="720080"/>
          </a:xfrm>
        </p:spPr>
        <p:txBody>
          <a:bodyPr>
            <a:normAutofit fontScale="90000"/>
          </a:bodyPr>
          <a:lstStyle/>
          <a:p>
            <a:endParaRPr lang="ru-RU" dirty="0"/>
          </a:p>
        </p:txBody>
      </p:sp>
      <p:sp>
        <p:nvSpPr>
          <p:cNvPr id="4" name="Содержимое 3"/>
          <p:cNvSpPr>
            <a:spLocks noGrp="1"/>
          </p:cNvSpPr>
          <p:nvPr>
            <p:ph sz="half" idx="2"/>
          </p:nvPr>
        </p:nvSpPr>
        <p:spPr/>
        <p:txBody>
          <a:bodyPr>
            <a:normAutofit fontScale="85000" lnSpcReduction="20000"/>
          </a:bodyPr>
          <a:lstStyle/>
          <a:p>
            <a:r>
              <a:rPr lang="ru-RU" b="1" dirty="0" smtClean="0"/>
              <a:t>VIII зимние Паралимпийские игры</a:t>
            </a:r>
            <a:r>
              <a:rPr lang="ru-RU" dirty="0" smtClean="0"/>
              <a:t>, Солт -Лейк -Сити (США , штат Юта), 2002 г. Россию представляли 26 атлетов.  В неофициальном командном зачете сборная Россия заняла 5-е место завоевав в общей сложности 21 медали – 7 золотых, 9 серебряных и 5 бронзовых. Наши лыжники завоевала 7 золотых медалей, 8 серебряных и 3 бронзовых медали, уступив только норвежцам.</a:t>
            </a:r>
            <a:endParaRPr lang="ru-RU" dirty="0"/>
          </a:p>
        </p:txBody>
      </p:sp>
      <p:pic>
        <p:nvPicPr>
          <p:cNvPr id="18434" name="Picture 2" descr="http://im0-tub-ru.yandex.net/i?id=143589560-29-72&amp;n=21">
            <a:hlinkClick r:id="rId2"/>
          </p:cNvPr>
          <p:cNvPicPr>
            <a:picLocks noChangeAspect="1" noChangeArrowheads="1"/>
          </p:cNvPicPr>
          <p:nvPr/>
        </p:nvPicPr>
        <p:blipFill>
          <a:blip r:embed="rId3" cstate="screen"/>
          <a:srcRect/>
          <a:stretch>
            <a:fillRect/>
          </a:stretch>
        </p:blipFill>
        <p:spPr bwMode="auto">
          <a:xfrm>
            <a:off x="683568" y="2132856"/>
            <a:ext cx="3672408" cy="3960440"/>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475656" y="764704"/>
            <a:ext cx="6336704" cy="936104"/>
          </a:xfrm>
          <a:prstGeom prst="rect">
            <a:avLst/>
          </a:prstGeom>
          <a:noFill/>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908720"/>
            <a:ext cx="4968552" cy="864096"/>
          </a:xfrm>
        </p:spPr>
        <p:txBody>
          <a:bodyPr/>
          <a:lstStyle/>
          <a:p>
            <a:endParaRPr lang="ru-RU" dirty="0"/>
          </a:p>
        </p:txBody>
      </p:sp>
      <p:sp>
        <p:nvSpPr>
          <p:cNvPr id="4" name="Содержимое 3"/>
          <p:cNvSpPr>
            <a:spLocks noGrp="1"/>
          </p:cNvSpPr>
          <p:nvPr>
            <p:ph sz="half" idx="2"/>
          </p:nvPr>
        </p:nvSpPr>
        <p:spPr/>
        <p:txBody>
          <a:bodyPr>
            <a:normAutofit fontScale="85000" lnSpcReduction="20000"/>
          </a:bodyPr>
          <a:lstStyle/>
          <a:p>
            <a:r>
              <a:rPr lang="ru-RU" b="1" dirty="0" smtClean="0"/>
              <a:t>IX Паралимпийские Игры, Турин </a:t>
            </a:r>
            <a:r>
              <a:rPr lang="ru-RU" dirty="0" smtClean="0"/>
              <a:t>( Италия ), 2006г. В Играх приняло участие 486 спортсменов из 39 стран. Они разыграли 58 комплектов медалей в пяти дисциплинах - горных лыжах, биатлоне, лыжных гонках, хоккее и керлинге. Сборная России уверенно выиграла медальный зачет Паралимпиады. На счету отечественных спортсменов 13 золотых, 13 серебряных и 7 бронзовых наград.  </a:t>
            </a:r>
          </a:p>
          <a:p>
            <a:endParaRPr lang="ru-RU" dirty="0"/>
          </a:p>
        </p:txBody>
      </p:sp>
      <p:pic>
        <p:nvPicPr>
          <p:cNvPr id="17410" name="Picture 2" descr="http://im4-tub-ru.yandex.net/i?id=190304543-37-72&amp;n=21">
            <a:hlinkClick r:id="rId2"/>
          </p:cNvPr>
          <p:cNvPicPr>
            <a:picLocks noChangeAspect="1" noChangeArrowheads="1"/>
          </p:cNvPicPr>
          <p:nvPr/>
        </p:nvPicPr>
        <p:blipFill>
          <a:blip r:embed="rId3" cstate="screen"/>
          <a:srcRect/>
          <a:stretch>
            <a:fillRect/>
          </a:stretch>
        </p:blipFill>
        <p:spPr bwMode="auto">
          <a:xfrm>
            <a:off x="539552" y="2060848"/>
            <a:ext cx="3960440" cy="3888432"/>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403648" y="764704"/>
            <a:ext cx="6048672" cy="1080120"/>
          </a:xfrm>
          <a:prstGeom prst="rect">
            <a:avLst/>
          </a:prstGeo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836712"/>
            <a:ext cx="5040560" cy="864096"/>
          </a:xfrm>
        </p:spPr>
        <p:txBody>
          <a:bodyPr/>
          <a:lstStyle/>
          <a:p>
            <a:endParaRPr lang="ru-RU" dirty="0"/>
          </a:p>
        </p:txBody>
      </p:sp>
      <p:sp>
        <p:nvSpPr>
          <p:cNvPr id="4" name="Содержимое 3"/>
          <p:cNvSpPr>
            <a:spLocks noGrp="1"/>
          </p:cNvSpPr>
          <p:nvPr>
            <p:ph sz="half" idx="2"/>
          </p:nvPr>
        </p:nvSpPr>
        <p:spPr/>
        <p:txBody>
          <a:bodyPr>
            <a:normAutofit fontScale="77500" lnSpcReduction="20000"/>
          </a:bodyPr>
          <a:lstStyle/>
          <a:p>
            <a:r>
              <a:rPr lang="ru-RU" b="1" dirty="0" smtClean="0"/>
              <a:t>X Паралимпийские Игры, Ванкувер </a:t>
            </a:r>
            <a:r>
              <a:rPr lang="ru-RU" dirty="0" smtClean="0"/>
              <a:t>( Канада),2010г. В Играх приняли участие в соревнованиях 650 спортсменов из более 40 стран. Были разыграны 64 комплектов медалей разного достоинства по 5 видам спорта. Сборная России стала второй в общекомандном зачете, завоевав 38 медалей – 12 золотых, 16 серебряных и 10 бронзовых. </a:t>
            </a:r>
            <a:br>
              <a:rPr lang="ru-RU" dirty="0" smtClean="0"/>
            </a:br>
            <a:r>
              <a:rPr lang="ru-RU" dirty="0" smtClean="0"/>
              <a:t/>
            </a:r>
            <a:br>
              <a:rPr lang="ru-RU" dirty="0" smtClean="0"/>
            </a:br>
            <a:endParaRPr lang="ru-RU" dirty="0"/>
          </a:p>
        </p:txBody>
      </p:sp>
      <p:pic>
        <p:nvPicPr>
          <p:cNvPr id="16386" name="Picture 2" descr="http://im7-tub-ru.yandex.net/i?id=110707523-27-72&amp;n=21">
            <a:hlinkClick r:id="rId2"/>
          </p:cNvPr>
          <p:cNvPicPr>
            <a:picLocks noChangeAspect="1" noChangeArrowheads="1"/>
          </p:cNvPicPr>
          <p:nvPr/>
        </p:nvPicPr>
        <p:blipFill>
          <a:blip r:embed="rId3" cstate="screen"/>
          <a:srcRect/>
          <a:stretch>
            <a:fillRect/>
          </a:stretch>
        </p:blipFill>
        <p:spPr bwMode="auto">
          <a:xfrm>
            <a:off x="683568" y="2204864"/>
            <a:ext cx="3816424" cy="3960440"/>
          </a:xfrm>
          <a:prstGeom prst="rect">
            <a:avLst/>
          </a:prstGeom>
          <a:noFill/>
        </p:spPr>
      </p:pic>
      <p:pic>
        <p:nvPicPr>
          <p:cNvPr id="6" name="Picture 4" descr="http://im7-tub-ru.yandex.net/i?id=943302423-31-72&amp;n=21">
            <a:hlinkClick r:id="rId4"/>
          </p:cNvPr>
          <p:cNvPicPr>
            <a:picLocks noChangeAspect="1" noChangeArrowheads="1"/>
          </p:cNvPicPr>
          <p:nvPr/>
        </p:nvPicPr>
        <p:blipFill>
          <a:blip r:embed="rId5" cstate="screen"/>
          <a:srcRect/>
          <a:stretch>
            <a:fillRect/>
          </a:stretch>
        </p:blipFill>
        <p:spPr bwMode="auto">
          <a:xfrm>
            <a:off x="1475656" y="764704"/>
            <a:ext cx="5976664" cy="1008112"/>
          </a:xfrm>
          <a:prstGeom prst="rect">
            <a:avLst/>
          </a:prstGeom>
          <a:no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764704"/>
            <a:ext cx="5256584" cy="864096"/>
          </a:xfrm>
        </p:spPr>
        <p:txBody>
          <a:bodyPr/>
          <a:lstStyle/>
          <a:p>
            <a:endParaRPr lang="ru-RU" dirty="0"/>
          </a:p>
        </p:txBody>
      </p:sp>
      <p:pic>
        <p:nvPicPr>
          <p:cNvPr id="15362" name="Picture 2" descr="http://im5-tub-ru.yandex.net/i?id=113689489-47-72&amp;n=21">
            <a:hlinkClick r:id="rId2"/>
          </p:cNvPr>
          <p:cNvPicPr>
            <a:picLocks noGrp="1" noChangeAspect="1" noChangeArrowheads="1"/>
          </p:cNvPicPr>
          <p:nvPr>
            <p:ph sz="half" idx="1"/>
          </p:nvPr>
        </p:nvPicPr>
        <p:blipFill>
          <a:blip r:embed="rId3" cstate="screen"/>
          <a:srcRect/>
          <a:stretch>
            <a:fillRect/>
          </a:stretch>
        </p:blipFill>
        <p:spPr bwMode="auto">
          <a:xfrm>
            <a:off x="611559" y="2348880"/>
            <a:ext cx="3168353" cy="3816424"/>
          </a:xfrm>
          <a:prstGeom prst="rect">
            <a:avLst/>
          </a:prstGeom>
          <a:noFill/>
        </p:spPr>
      </p:pic>
      <p:pic>
        <p:nvPicPr>
          <p:cNvPr id="15364" name="Picture 4" descr="http://im3-tub-ru.yandex.net/i?id=308203784-01-72&amp;n=21">
            <a:hlinkClick r:id="rId4"/>
          </p:cNvPr>
          <p:cNvPicPr>
            <a:picLocks noGrp="1" noChangeAspect="1" noChangeArrowheads="1"/>
          </p:cNvPicPr>
          <p:nvPr>
            <p:ph sz="half" idx="2"/>
          </p:nvPr>
        </p:nvPicPr>
        <p:blipFill>
          <a:blip r:embed="rId5" cstate="screen"/>
          <a:srcRect/>
          <a:stretch>
            <a:fillRect/>
          </a:stretch>
        </p:blipFill>
        <p:spPr bwMode="auto">
          <a:xfrm>
            <a:off x="4860032" y="2348880"/>
            <a:ext cx="3456384" cy="3816424"/>
          </a:xfrm>
          <a:prstGeom prst="rect">
            <a:avLst/>
          </a:prstGeom>
          <a:noFill/>
        </p:spPr>
      </p:pic>
      <p:pic>
        <p:nvPicPr>
          <p:cNvPr id="15366" name="Picture 6" descr="http://im7-tub-ru.yandex.net/i?id=20503950-03-72&amp;n=21">
            <a:hlinkClick r:id="rId6"/>
          </p:cNvPr>
          <p:cNvPicPr>
            <a:picLocks noChangeAspect="1" noChangeArrowheads="1"/>
          </p:cNvPicPr>
          <p:nvPr/>
        </p:nvPicPr>
        <p:blipFill>
          <a:blip r:embed="rId7" cstate="screen"/>
          <a:srcRect/>
          <a:stretch>
            <a:fillRect/>
          </a:stretch>
        </p:blipFill>
        <p:spPr bwMode="auto">
          <a:xfrm>
            <a:off x="827584" y="692696"/>
            <a:ext cx="6552728" cy="1440160"/>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704088"/>
            <a:ext cx="4536504" cy="780696"/>
          </a:xfrm>
        </p:spPr>
        <p:txBody>
          <a:bodyPr>
            <a:normAutofit fontScale="90000"/>
          </a:bodyPr>
          <a:lstStyle/>
          <a:p>
            <a:endParaRPr lang="ru-RU" dirty="0"/>
          </a:p>
        </p:txBody>
      </p:sp>
      <p:sp>
        <p:nvSpPr>
          <p:cNvPr id="4" name="Содержимое 3"/>
          <p:cNvSpPr>
            <a:spLocks noGrp="1"/>
          </p:cNvSpPr>
          <p:nvPr>
            <p:ph sz="half" idx="2"/>
          </p:nvPr>
        </p:nvSpPr>
        <p:spPr/>
        <p:txBody>
          <a:bodyPr>
            <a:normAutofit lnSpcReduction="10000"/>
          </a:bodyPr>
          <a:lstStyle/>
          <a:p>
            <a:r>
              <a:rPr lang="ru-RU" dirty="0" smtClean="0"/>
              <a:t>На Игры прибыли спортсмены из Италии, Румынии и Венгрии, в которых таких федераций не было. Программа Игр включала соревнования по легкой атлетике, велоспорту, футболу, стрельбе и плаванию.</a:t>
            </a:r>
            <a:endParaRPr lang="ru-RU" dirty="0"/>
          </a:p>
        </p:txBody>
      </p:sp>
      <p:pic>
        <p:nvPicPr>
          <p:cNvPr id="57346" name="Picture 2" descr="http://im0-tub-ru.yandex.net/i?id=40388529-49-72&amp;n=21">
            <a:hlinkClick r:id="rId2"/>
          </p:cNvPr>
          <p:cNvPicPr>
            <a:picLocks noChangeAspect="1" noChangeArrowheads="1"/>
          </p:cNvPicPr>
          <p:nvPr/>
        </p:nvPicPr>
        <p:blipFill>
          <a:blip r:embed="rId3" cstate="screen"/>
          <a:srcRect/>
          <a:stretch>
            <a:fillRect/>
          </a:stretch>
        </p:blipFill>
        <p:spPr bwMode="auto">
          <a:xfrm>
            <a:off x="611560" y="1988840"/>
            <a:ext cx="3744416" cy="4248472"/>
          </a:xfrm>
          <a:prstGeom prst="rect">
            <a:avLst/>
          </a:prstGeom>
          <a:noFill/>
        </p:spPr>
      </p:pic>
      <p:pic>
        <p:nvPicPr>
          <p:cNvPr id="57348" name="Picture 4" descr="http://im7-tub-ru.yandex.net/i?id=322263828-36-72&amp;n=21">
            <a:hlinkClick r:id="rId4"/>
          </p:cNvPr>
          <p:cNvPicPr>
            <a:picLocks noChangeAspect="1" noChangeArrowheads="1"/>
          </p:cNvPicPr>
          <p:nvPr/>
        </p:nvPicPr>
        <p:blipFill>
          <a:blip r:embed="rId5" cstate="screen"/>
          <a:srcRect/>
          <a:stretch>
            <a:fillRect/>
          </a:stretch>
        </p:blipFill>
        <p:spPr bwMode="auto">
          <a:xfrm>
            <a:off x="2195736" y="764704"/>
            <a:ext cx="4608512" cy="864096"/>
          </a:xfrm>
          <a:prstGeom prst="rect">
            <a:avLst/>
          </a:prstGeom>
          <a:noFill/>
        </p:spPr>
      </p:pic>
      <p:pic>
        <p:nvPicPr>
          <p:cNvPr id="7" name="Picture 4" descr="http://im7-tub-ru.yandex.net/i?id=943302423-31-72&amp;n=21">
            <a:hlinkClick r:id="rId6"/>
          </p:cNvPr>
          <p:cNvPicPr>
            <a:picLocks noChangeAspect="1" noChangeArrowheads="1"/>
          </p:cNvPicPr>
          <p:nvPr/>
        </p:nvPicPr>
        <p:blipFill>
          <a:blip r:embed="rId7" cstate="screen"/>
          <a:srcRect/>
          <a:stretch>
            <a:fillRect/>
          </a:stretch>
        </p:blipFill>
        <p:spPr bwMode="auto">
          <a:xfrm>
            <a:off x="899592" y="692696"/>
            <a:ext cx="6552728" cy="1152128"/>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704088"/>
            <a:ext cx="5256584" cy="1143000"/>
          </a:xfrm>
        </p:spPr>
        <p:txBody>
          <a:bodyPr/>
          <a:lstStyle/>
          <a:p>
            <a:endParaRPr lang="ru-RU" dirty="0"/>
          </a:p>
        </p:txBody>
      </p:sp>
      <p:pic>
        <p:nvPicPr>
          <p:cNvPr id="14338" name="Picture 2" descr="http://im2-tub-ru.yandex.net/i?id=170054749-27-72&amp;n=21">
            <a:hlinkClick r:id="rId2"/>
          </p:cNvPr>
          <p:cNvPicPr>
            <a:picLocks noChangeAspect="1" noChangeArrowheads="1"/>
          </p:cNvPicPr>
          <p:nvPr/>
        </p:nvPicPr>
        <p:blipFill>
          <a:blip r:embed="rId3" cstate="screen"/>
          <a:srcRect/>
          <a:stretch>
            <a:fillRect/>
          </a:stretch>
        </p:blipFill>
        <p:spPr bwMode="auto">
          <a:xfrm>
            <a:off x="827584" y="1988840"/>
            <a:ext cx="3384376" cy="4248472"/>
          </a:xfrm>
          <a:prstGeom prst="rect">
            <a:avLst/>
          </a:prstGeom>
          <a:noFill/>
        </p:spPr>
      </p:pic>
      <p:pic>
        <p:nvPicPr>
          <p:cNvPr id="14340" name="Picture 4" descr="http://im4-tub-ru.yandex.net/i?id=77640710-14-72&amp;n=21">
            <a:hlinkClick r:id="rId4"/>
          </p:cNvPr>
          <p:cNvPicPr>
            <a:picLocks noChangeAspect="1" noChangeArrowheads="1"/>
          </p:cNvPicPr>
          <p:nvPr/>
        </p:nvPicPr>
        <p:blipFill>
          <a:blip r:embed="rId5" cstate="screen"/>
          <a:srcRect/>
          <a:stretch>
            <a:fillRect/>
          </a:stretch>
        </p:blipFill>
        <p:spPr bwMode="auto">
          <a:xfrm>
            <a:off x="4932040" y="2060848"/>
            <a:ext cx="3672408" cy="4176464"/>
          </a:xfrm>
          <a:prstGeom prst="rect">
            <a:avLst/>
          </a:prstGeom>
          <a:noFill/>
        </p:spPr>
      </p:pic>
      <p:pic>
        <p:nvPicPr>
          <p:cNvPr id="14342" name="Picture 6" descr="http://im7-tub-ru.yandex.net/i?id=20503950-03-72&amp;n=21">
            <a:hlinkClick r:id="rId6"/>
          </p:cNvPr>
          <p:cNvPicPr>
            <a:picLocks noChangeAspect="1" noChangeArrowheads="1"/>
          </p:cNvPicPr>
          <p:nvPr/>
        </p:nvPicPr>
        <p:blipFill>
          <a:blip r:embed="rId7" cstate="screen"/>
          <a:srcRect/>
          <a:stretch>
            <a:fillRect/>
          </a:stretch>
        </p:blipFill>
        <p:spPr bwMode="auto">
          <a:xfrm>
            <a:off x="1331640" y="692696"/>
            <a:ext cx="6768752" cy="1224136"/>
          </a:xfrm>
          <a:prstGeom prst="rect">
            <a:avLst/>
          </a:prstGeom>
          <a:noFill/>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704088"/>
            <a:ext cx="4968552" cy="1143000"/>
          </a:xfrm>
        </p:spPr>
        <p:txBody>
          <a:bodyPr/>
          <a:lstStyle/>
          <a:p>
            <a:endParaRPr lang="ru-RU" dirty="0"/>
          </a:p>
        </p:txBody>
      </p:sp>
      <p:pic>
        <p:nvPicPr>
          <p:cNvPr id="13316" name="Picture 4" descr="http://im6-tub-ru.yandex.net/i?id=484038237-10-72&amp;n=21">
            <a:hlinkClick r:id="rId2"/>
          </p:cNvPr>
          <p:cNvPicPr>
            <a:picLocks noChangeAspect="1" noChangeArrowheads="1"/>
          </p:cNvPicPr>
          <p:nvPr/>
        </p:nvPicPr>
        <p:blipFill>
          <a:blip r:embed="rId3" cstate="screen"/>
          <a:srcRect/>
          <a:stretch>
            <a:fillRect/>
          </a:stretch>
        </p:blipFill>
        <p:spPr bwMode="auto">
          <a:xfrm>
            <a:off x="539552" y="2060848"/>
            <a:ext cx="3960440" cy="4320480"/>
          </a:xfrm>
          <a:prstGeom prst="rect">
            <a:avLst/>
          </a:prstGeom>
          <a:noFill/>
        </p:spPr>
      </p:pic>
      <p:pic>
        <p:nvPicPr>
          <p:cNvPr id="13318" name="Picture 6" descr="http://im8-tub-ru.yandex.net/i?id=160421719-21-72&amp;n=21">
            <a:hlinkClick r:id="rId4"/>
          </p:cNvPr>
          <p:cNvPicPr>
            <a:picLocks noChangeAspect="1" noChangeArrowheads="1"/>
          </p:cNvPicPr>
          <p:nvPr/>
        </p:nvPicPr>
        <p:blipFill>
          <a:blip r:embed="rId5" cstate="screen"/>
          <a:srcRect/>
          <a:stretch>
            <a:fillRect/>
          </a:stretch>
        </p:blipFill>
        <p:spPr bwMode="auto">
          <a:xfrm>
            <a:off x="4860032" y="2060848"/>
            <a:ext cx="3816424" cy="4320480"/>
          </a:xfrm>
          <a:prstGeom prst="rect">
            <a:avLst/>
          </a:prstGeom>
          <a:noFill/>
        </p:spPr>
      </p:pic>
      <p:pic>
        <p:nvPicPr>
          <p:cNvPr id="13320" name="Picture 8" descr="http://im7-tub-ru.yandex.net/i?id=20503950-03-72&amp;n=21">
            <a:hlinkClick r:id="rId6"/>
          </p:cNvPr>
          <p:cNvPicPr>
            <a:picLocks noChangeAspect="1" noChangeArrowheads="1"/>
          </p:cNvPicPr>
          <p:nvPr/>
        </p:nvPicPr>
        <p:blipFill>
          <a:blip r:embed="rId7" cstate="screen"/>
          <a:srcRect/>
          <a:stretch>
            <a:fillRect/>
          </a:stretch>
        </p:blipFill>
        <p:spPr bwMode="auto">
          <a:xfrm>
            <a:off x="1187624" y="620688"/>
            <a:ext cx="7200800" cy="1368152"/>
          </a:xfrm>
          <a:prstGeom prst="rect">
            <a:avLst/>
          </a:prstGeom>
          <a:noFill/>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1010376"/>
          </a:xfrm>
        </p:spPr>
        <p:txBody>
          <a:bodyPr/>
          <a:lstStyle/>
          <a:p>
            <a:endParaRPr lang="ru-RU" dirty="0"/>
          </a:p>
        </p:txBody>
      </p:sp>
      <p:sp>
        <p:nvSpPr>
          <p:cNvPr id="3" name="Содержимое 2"/>
          <p:cNvSpPr>
            <a:spLocks noGrp="1"/>
          </p:cNvSpPr>
          <p:nvPr>
            <p:ph sz="half" idx="1"/>
          </p:nvPr>
        </p:nvSpPr>
        <p:spPr/>
        <p:txBody>
          <a:bodyPr/>
          <a:lstStyle/>
          <a:p>
            <a:endParaRPr lang="ru-RU" dirty="0"/>
          </a:p>
        </p:txBody>
      </p:sp>
      <p:sp>
        <p:nvSpPr>
          <p:cNvPr id="4" name="Содержимое 3"/>
          <p:cNvSpPr>
            <a:spLocks noGrp="1"/>
          </p:cNvSpPr>
          <p:nvPr>
            <p:ph sz="half" idx="2"/>
          </p:nvPr>
        </p:nvSpPr>
        <p:spPr/>
        <p:txBody>
          <a:bodyPr/>
          <a:lstStyle/>
          <a:p>
            <a:endParaRPr lang="ru-RU" dirty="0"/>
          </a:p>
        </p:txBody>
      </p:sp>
      <p:pic>
        <p:nvPicPr>
          <p:cNvPr id="79874" name="Picture 2" descr="http://im2-tub-ru.yandex.net/i?id=516247696-63-72&amp;n=21">
            <a:hlinkClick r:id="rId2"/>
          </p:cNvPr>
          <p:cNvPicPr>
            <a:picLocks noChangeAspect="1" noChangeArrowheads="1"/>
          </p:cNvPicPr>
          <p:nvPr/>
        </p:nvPicPr>
        <p:blipFill>
          <a:blip r:embed="rId3" cstate="screen"/>
          <a:srcRect/>
          <a:stretch>
            <a:fillRect/>
          </a:stretch>
        </p:blipFill>
        <p:spPr bwMode="auto">
          <a:xfrm>
            <a:off x="467544" y="1916832"/>
            <a:ext cx="4032448" cy="4464496"/>
          </a:xfrm>
          <a:prstGeom prst="rect">
            <a:avLst/>
          </a:prstGeom>
          <a:noFill/>
        </p:spPr>
      </p:pic>
      <p:pic>
        <p:nvPicPr>
          <p:cNvPr id="79876" name="Picture 4" descr="http://im7-tub-ru.yandex.net/i?id=121549957-48-72&amp;n=21">
            <a:hlinkClick r:id="rId4"/>
          </p:cNvPr>
          <p:cNvPicPr>
            <a:picLocks noChangeAspect="1" noChangeArrowheads="1"/>
          </p:cNvPicPr>
          <p:nvPr/>
        </p:nvPicPr>
        <p:blipFill>
          <a:blip r:embed="rId5" cstate="screen"/>
          <a:srcRect/>
          <a:stretch>
            <a:fillRect/>
          </a:stretch>
        </p:blipFill>
        <p:spPr bwMode="auto">
          <a:xfrm>
            <a:off x="4644008" y="1916832"/>
            <a:ext cx="4104456" cy="4464496"/>
          </a:xfrm>
          <a:prstGeom prst="rect">
            <a:avLst/>
          </a:prstGeom>
          <a:noFill/>
        </p:spPr>
      </p:pic>
      <p:pic>
        <p:nvPicPr>
          <p:cNvPr id="79878" name="Picture 6" descr="http://im7-tub-ru.yandex.net/i?id=20503950-03-72&amp;n=21">
            <a:hlinkClick r:id="rId6"/>
          </p:cNvPr>
          <p:cNvPicPr>
            <a:picLocks noChangeAspect="1" noChangeArrowheads="1"/>
          </p:cNvPicPr>
          <p:nvPr/>
        </p:nvPicPr>
        <p:blipFill>
          <a:blip r:embed="rId7" cstate="screen"/>
          <a:srcRect/>
          <a:stretch>
            <a:fillRect/>
          </a:stretch>
        </p:blipFill>
        <p:spPr bwMode="auto">
          <a:xfrm>
            <a:off x="395536" y="764704"/>
            <a:ext cx="8352928" cy="1152128"/>
          </a:xfrm>
          <a:prstGeom prst="rect">
            <a:avLst/>
          </a:prstGeom>
          <a:noFill/>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457200" y="2060847"/>
            <a:ext cx="4038600" cy="4294077"/>
          </a:xfrm>
        </p:spPr>
        <p:txBody>
          <a:bodyPr/>
          <a:lstStyle/>
          <a:p>
            <a:endParaRPr lang="ru-RU" dirty="0"/>
          </a:p>
        </p:txBody>
      </p:sp>
      <p:sp>
        <p:nvSpPr>
          <p:cNvPr id="4" name="Содержимое 3"/>
          <p:cNvSpPr>
            <a:spLocks noGrp="1"/>
          </p:cNvSpPr>
          <p:nvPr>
            <p:ph sz="half" idx="2"/>
          </p:nvPr>
        </p:nvSpPr>
        <p:spPr>
          <a:xfrm>
            <a:off x="4648200" y="2060847"/>
            <a:ext cx="4038600" cy="4294077"/>
          </a:xfrm>
        </p:spPr>
        <p:txBody>
          <a:bodyPr/>
          <a:lstStyle/>
          <a:p>
            <a:endParaRPr lang="ru-RU" dirty="0"/>
          </a:p>
        </p:txBody>
      </p:sp>
      <p:pic>
        <p:nvPicPr>
          <p:cNvPr id="78850" name="Picture 2" descr="http://sky1.chph.ras.ru/~mart/foto/fencing/paralympic/2594.jpg"/>
          <p:cNvPicPr>
            <a:picLocks noChangeAspect="1" noChangeArrowheads="1"/>
          </p:cNvPicPr>
          <p:nvPr/>
        </p:nvPicPr>
        <p:blipFill>
          <a:blip r:embed="rId2" cstate="screen"/>
          <a:srcRect/>
          <a:stretch>
            <a:fillRect/>
          </a:stretch>
        </p:blipFill>
        <p:spPr bwMode="auto">
          <a:xfrm>
            <a:off x="467544" y="2060848"/>
            <a:ext cx="4032448" cy="4320480"/>
          </a:xfrm>
          <a:prstGeom prst="rect">
            <a:avLst/>
          </a:prstGeom>
          <a:noFill/>
        </p:spPr>
      </p:pic>
      <p:pic>
        <p:nvPicPr>
          <p:cNvPr id="78852" name="Picture 4" descr="http://im4-tub-ru.yandex.net/i?id=144030464-08-72&amp;n=21">
            <a:hlinkClick r:id="rId3"/>
          </p:cNvPr>
          <p:cNvPicPr>
            <a:picLocks noChangeAspect="1" noChangeArrowheads="1"/>
          </p:cNvPicPr>
          <p:nvPr/>
        </p:nvPicPr>
        <p:blipFill>
          <a:blip r:embed="rId4" cstate="screen"/>
          <a:srcRect/>
          <a:stretch>
            <a:fillRect/>
          </a:stretch>
        </p:blipFill>
        <p:spPr bwMode="auto">
          <a:xfrm>
            <a:off x="4644008" y="2060848"/>
            <a:ext cx="4104456" cy="4320480"/>
          </a:xfrm>
          <a:prstGeom prst="rect">
            <a:avLst/>
          </a:prstGeom>
          <a:noFill/>
        </p:spPr>
      </p:pic>
      <p:pic>
        <p:nvPicPr>
          <p:cNvPr id="78854" name="Picture 6" descr="http://im7-tub-ru.yandex.net/i?id=20503950-03-72&amp;n=21">
            <a:hlinkClick r:id="rId5"/>
          </p:cNvPr>
          <p:cNvPicPr>
            <a:picLocks noChangeAspect="1" noChangeArrowheads="1"/>
          </p:cNvPicPr>
          <p:nvPr/>
        </p:nvPicPr>
        <p:blipFill>
          <a:blip r:embed="rId6" cstate="screen"/>
          <a:srcRect/>
          <a:stretch>
            <a:fillRect/>
          </a:stretch>
        </p:blipFill>
        <p:spPr bwMode="auto">
          <a:xfrm>
            <a:off x="467544" y="620688"/>
            <a:ext cx="8280920" cy="1428750"/>
          </a:xfrm>
          <a:prstGeom prst="rect">
            <a:avLst/>
          </a:prstGeom>
          <a:noFill/>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Содержимое 3"/>
          <p:cNvSpPr>
            <a:spLocks noGrp="1"/>
          </p:cNvSpPr>
          <p:nvPr>
            <p:ph sz="half" idx="2"/>
          </p:nvPr>
        </p:nvSpPr>
        <p:spPr/>
        <p:txBody>
          <a:bodyPr/>
          <a:lstStyle/>
          <a:p>
            <a:endParaRPr lang="ru-RU" dirty="0"/>
          </a:p>
        </p:txBody>
      </p:sp>
      <p:pic>
        <p:nvPicPr>
          <p:cNvPr id="77826" name="Picture 2" descr="http://im5-tub-ru.yandex.net/i?id=306362851-43-72&amp;n=21">
            <a:hlinkClick r:id="rId2"/>
          </p:cNvPr>
          <p:cNvPicPr>
            <a:picLocks noChangeAspect="1" noChangeArrowheads="1"/>
          </p:cNvPicPr>
          <p:nvPr/>
        </p:nvPicPr>
        <p:blipFill>
          <a:blip r:embed="rId3" cstate="screen"/>
          <a:srcRect/>
          <a:stretch>
            <a:fillRect/>
          </a:stretch>
        </p:blipFill>
        <p:spPr bwMode="auto">
          <a:xfrm>
            <a:off x="611560" y="2060848"/>
            <a:ext cx="2376264" cy="4320480"/>
          </a:xfrm>
          <a:prstGeom prst="rect">
            <a:avLst/>
          </a:prstGeom>
          <a:noFill/>
        </p:spPr>
      </p:pic>
      <p:pic>
        <p:nvPicPr>
          <p:cNvPr id="77828" name="Picture 4" descr="http://im4-tub-ru.yandex.net/i?id=668802379-63-72&amp;n=21">
            <a:hlinkClick r:id="rId4"/>
          </p:cNvPr>
          <p:cNvPicPr>
            <a:picLocks noChangeAspect="1" noChangeArrowheads="1"/>
          </p:cNvPicPr>
          <p:nvPr/>
        </p:nvPicPr>
        <p:blipFill>
          <a:blip r:embed="rId5" cstate="screen"/>
          <a:srcRect/>
          <a:stretch>
            <a:fillRect/>
          </a:stretch>
        </p:blipFill>
        <p:spPr bwMode="auto">
          <a:xfrm>
            <a:off x="3419872" y="2060848"/>
            <a:ext cx="5400600" cy="4392488"/>
          </a:xfrm>
          <a:prstGeom prst="rect">
            <a:avLst/>
          </a:prstGeom>
          <a:noFill/>
        </p:spPr>
      </p:pic>
      <p:pic>
        <p:nvPicPr>
          <p:cNvPr id="77830" name="Picture 6" descr="http://im7-tub-ru.yandex.net/i?id=20503950-03-72&amp;n=21">
            <a:hlinkClick r:id="rId6"/>
          </p:cNvPr>
          <p:cNvPicPr>
            <a:picLocks noChangeAspect="1" noChangeArrowheads="1"/>
          </p:cNvPicPr>
          <p:nvPr/>
        </p:nvPicPr>
        <p:blipFill>
          <a:blip r:embed="rId7" cstate="screen"/>
          <a:srcRect/>
          <a:stretch>
            <a:fillRect/>
          </a:stretch>
        </p:blipFill>
        <p:spPr bwMode="auto">
          <a:xfrm>
            <a:off x="467544" y="620688"/>
            <a:ext cx="8352928" cy="1368152"/>
          </a:xfrm>
          <a:prstGeom prst="rect">
            <a:avLst/>
          </a:prstGeom>
          <a:noFill/>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864096"/>
          </a:xfrm>
        </p:spPr>
        <p:txBody>
          <a:bodyPr/>
          <a:lstStyle/>
          <a:p>
            <a:endParaRPr lang="ru-RU" dirty="0"/>
          </a:p>
        </p:txBody>
      </p:sp>
      <p:sp>
        <p:nvSpPr>
          <p:cNvPr id="3" name="Содержимое 2"/>
          <p:cNvSpPr>
            <a:spLocks noGrp="1"/>
          </p:cNvSpPr>
          <p:nvPr>
            <p:ph sz="half" idx="1"/>
          </p:nvPr>
        </p:nvSpPr>
        <p:spPr/>
        <p:txBody>
          <a:bodyPr/>
          <a:lstStyle/>
          <a:p>
            <a:endParaRPr lang="ru-RU" dirty="0"/>
          </a:p>
        </p:txBody>
      </p:sp>
      <p:sp>
        <p:nvSpPr>
          <p:cNvPr id="4" name="Содержимое 3"/>
          <p:cNvSpPr>
            <a:spLocks noGrp="1"/>
          </p:cNvSpPr>
          <p:nvPr>
            <p:ph sz="half" idx="2"/>
          </p:nvPr>
        </p:nvSpPr>
        <p:spPr/>
        <p:txBody>
          <a:bodyPr/>
          <a:lstStyle/>
          <a:p>
            <a:endParaRPr lang="ru-RU" dirty="0"/>
          </a:p>
        </p:txBody>
      </p:sp>
      <p:pic>
        <p:nvPicPr>
          <p:cNvPr id="76802" name="Picture 2" descr="http://im7-tub-ru.yandex.net/i?id=692005366-42-72&amp;n=21">
            <a:hlinkClick r:id="rId2"/>
          </p:cNvPr>
          <p:cNvPicPr>
            <a:picLocks noChangeAspect="1" noChangeArrowheads="1"/>
          </p:cNvPicPr>
          <p:nvPr/>
        </p:nvPicPr>
        <p:blipFill>
          <a:blip r:embed="rId3" cstate="screen"/>
          <a:srcRect/>
          <a:stretch>
            <a:fillRect/>
          </a:stretch>
        </p:blipFill>
        <p:spPr bwMode="auto">
          <a:xfrm>
            <a:off x="467544" y="1916832"/>
            <a:ext cx="4032448" cy="4464496"/>
          </a:xfrm>
          <a:prstGeom prst="rect">
            <a:avLst/>
          </a:prstGeom>
          <a:noFill/>
        </p:spPr>
      </p:pic>
      <p:pic>
        <p:nvPicPr>
          <p:cNvPr id="76806" name="Picture 6" descr="http://im7-tub-ru.yandex.net/i?id=20503950-03-72&amp;n=21">
            <a:hlinkClick r:id="rId4"/>
          </p:cNvPr>
          <p:cNvPicPr>
            <a:picLocks noChangeAspect="1" noChangeArrowheads="1"/>
          </p:cNvPicPr>
          <p:nvPr/>
        </p:nvPicPr>
        <p:blipFill>
          <a:blip r:embed="rId5" cstate="screen"/>
          <a:srcRect/>
          <a:stretch>
            <a:fillRect/>
          </a:stretch>
        </p:blipFill>
        <p:spPr bwMode="auto">
          <a:xfrm>
            <a:off x="395536" y="692696"/>
            <a:ext cx="8424936" cy="1224136"/>
          </a:xfrm>
          <a:prstGeom prst="rect">
            <a:avLst/>
          </a:prstGeom>
          <a:noFill/>
        </p:spPr>
      </p:pic>
      <p:pic>
        <p:nvPicPr>
          <p:cNvPr id="76808" name="Picture 8" descr="http://im7-tub-ru.yandex.net/i?id=364932374-71-72&amp;n=21">
            <a:hlinkClick r:id="rId6"/>
          </p:cNvPr>
          <p:cNvPicPr>
            <a:picLocks noChangeAspect="1" noChangeArrowheads="1"/>
          </p:cNvPicPr>
          <p:nvPr/>
        </p:nvPicPr>
        <p:blipFill>
          <a:blip r:embed="rId7" cstate="screen"/>
          <a:srcRect/>
          <a:stretch>
            <a:fillRect/>
          </a:stretch>
        </p:blipFill>
        <p:spPr bwMode="auto">
          <a:xfrm>
            <a:off x="4572000" y="1916832"/>
            <a:ext cx="4176464" cy="4464496"/>
          </a:xfrm>
          <a:prstGeom prst="rect">
            <a:avLst/>
          </a:prstGeom>
          <a:noFill/>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938368"/>
          </a:xfrm>
        </p:spPr>
        <p:txBody>
          <a:bodyPr/>
          <a:lstStyle/>
          <a:p>
            <a:endParaRPr lang="ru-RU" dirty="0"/>
          </a:p>
        </p:txBody>
      </p:sp>
      <p:sp>
        <p:nvSpPr>
          <p:cNvPr id="3" name="Содержимое 2"/>
          <p:cNvSpPr>
            <a:spLocks noGrp="1"/>
          </p:cNvSpPr>
          <p:nvPr>
            <p:ph sz="half" idx="1"/>
          </p:nvPr>
        </p:nvSpPr>
        <p:spPr>
          <a:xfrm>
            <a:off x="457200" y="2204863"/>
            <a:ext cx="4038600" cy="4150061"/>
          </a:xfrm>
        </p:spPr>
        <p:txBody>
          <a:bodyPr/>
          <a:lstStyle/>
          <a:p>
            <a:endParaRPr lang="ru-RU" dirty="0"/>
          </a:p>
        </p:txBody>
      </p:sp>
      <p:sp>
        <p:nvSpPr>
          <p:cNvPr id="4" name="Содержимое 3"/>
          <p:cNvSpPr>
            <a:spLocks noGrp="1"/>
          </p:cNvSpPr>
          <p:nvPr>
            <p:ph sz="half" idx="2"/>
          </p:nvPr>
        </p:nvSpPr>
        <p:spPr>
          <a:xfrm>
            <a:off x="4648200" y="2204863"/>
            <a:ext cx="4038600" cy="4150061"/>
          </a:xfrm>
        </p:spPr>
        <p:txBody>
          <a:bodyPr/>
          <a:lstStyle/>
          <a:p>
            <a:endParaRPr lang="ru-RU" dirty="0"/>
          </a:p>
        </p:txBody>
      </p:sp>
      <p:pic>
        <p:nvPicPr>
          <p:cNvPr id="75778" name="Picture 2" descr="http://antennov.ru/thumb.php?file=/uploads/news_tricolor/telekanal_inva_tv_v.jpg&amp;x_width=540"/>
          <p:cNvPicPr>
            <a:picLocks noChangeAspect="1" noChangeArrowheads="1"/>
          </p:cNvPicPr>
          <p:nvPr/>
        </p:nvPicPr>
        <p:blipFill>
          <a:blip r:embed="rId2" cstate="screen"/>
          <a:srcRect/>
          <a:stretch>
            <a:fillRect/>
          </a:stretch>
        </p:blipFill>
        <p:spPr bwMode="auto">
          <a:xfrm>
            <a:off x="467544" y="2204864"/>
            <a:ext cx="4143375" cy="4176464"/>
          </a:xfrm>
          <a:prstGeom prst="rect">
            <a:avLst/>
          </a:prstGeom>
          <a:noFill/>
        </p:spPr>
      </p:pic>
      <p:pic>
        <p:nvPicPr>
          <p:cNvPr id="75780" name="Picture 4" descr="http://im2-tub-ru.yandex.net/i?id=511758854-54-72&amp;n=21">
            <a:hlinkClick r:id="rId3"/>
          </p:cNvPr>
          <p:cNvPicPr>
            <a:picLocks noChangeAspect="1" noChangeArrowheads="1"/>
          </p:cNvPicPr>
          <p:nvPr/>
        </p:nvPicPr>
        <p:blipFill>
          <a:blip r:embed="rId4" cstate="screen"/>
          <a:srcRect/>
          <a:stretch>
            <a:fillRect/>
          </a:stretch>
        </p:blipFill>
        <p:spPr bwMode="auto">
          <a:xfrm>
            <a:off x="4644008" y="2204864"/>
            <a:ext cx="4104456" cy="4176464"/>
          </a:xfrm>
          <a:prstGeom prst="rect">
            <a:avLst/>
          </a:prstGeom>
          <a:noFill/>
        </p:spPr>
      </p:pic>
      <p:pic>
        <p:nvPicPr>
          <p:cNvPr id="75782" name="Picture 6" descr="http://im7-tub-ru.yandex.net/i?id=20503950-03-72&amp;n=21">
            <a:hlinkClick r:id="rId5"/>
          </p:cNvPr>
          <p:cNvPicPr>
            <a:picLocks noChangeAspect="1" noChangeArrowheads="1"/>
          </p:cNvPicPr>
          <p:nvPr/>
        </p:nvPicPr>
        <p:blipFill>
          <a:blip r:embed="rId6" cstate="screen"/>
          <a:srcRect/>
          <a:stretch>
            <a:fillRect/>
          </a:stretch>
        </p:blipFill>
        <p:spPr bwMode="auto">
          <a:xfrm>
            <a:off x="467544" y="692696"/>
            <a:ext cx="8352928" cy="1428750"/>
          </a:xfrm>
          <a:prstGeom prst="rect">
            <a:avLst/>
          </a:prstGeom>
          <a:noFill/>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938368"/>
          </a:xfrm>
        </p:spPr>
        <p:txBody>
          <a:bodyPr/>
          <a:lstStyle/>
          <a:p>
            <a:endParaRPr lang="ru-RU" dirty="0"/>
          </a:p>
        </p:txBody>
      </p:sp>
      <p:pic>
        <p:nvPicPr>
          <p:cNvPr id="80898" name="Picture 2" descr="http://im5-tub-ru.yandex.net/i?id=489723107-57-72&amp;n=21">
            <a:hlinkClick r:id="rId2"/>
          </p:cNvPr>
          <p:cNvPicPr>
            <a:picLocks noChangeAspect="1" noChangeArrowheads="1"/>
          </p:cNvPicPr>
          <p:nvPr/>
        </p:nvPicPr>
        <p:blipFill>
          <a:blip r:embed="rId3" cstate="screen"/>
          <a:srcRect/>
          <a:stretch>
            <a:fillRect/>
          </a:stretch>
        </p:blipFill>
        <p:spPr bwMode="auto">
          <a:xfrm>
            <a:off x="683568" y="2564904"/>
            <a:ext cx="7920880" cy="3744416"/>
          </a:xfrm>
          <a:prstGeom prst="rect">
            <a:avLst/>
          </a:prstGeom>
          <a:noFill/>
        </p:spPr>
      </p:pic>
      <p:pic>
        <p:nvPicPr>
          <p:cNvPr id="80900" name="Picture 4" descr="http://im7-tub-ru.yandex.net/i?id=20503950-03-72&amp;n=21">
            <a:hlinkClick r:id="rId4"/>
          </p:cNvPr>
          <p:cNvPicPr>
            <a:picLocks noChangeAspect="1" noChangeArrowheads="1"/>
          </p:cNvPicPr>
          <p:nvPr/>
        </p:nvPicPr>
        <p:blipFill>
          <a:blip r:embed="rId5" cstate="screen"/>
          <a:srcRect/>
          <a:stretch>
            <a:fillRect/>
          </a:stretch>
        </p:blipFill>
        <p:spPr bwMode="auto">
          <a:xfrm>
            <a:off x="467544" y="836712"/>
            <a:ext cx="8280920" cy="1584176"/>
          </a:xfrm>
          <a:prstGeom prst="rect">
            <a:avLst/>
          </a:prstGeom>
          <a:noFill/>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1368152"/>
          </a:xfrm>
        </p:spPr>
        <p:txBody>
          <a:bodyPr/>
          <a:lstStyle/>
          <a:p>
            <a:endParaRPr lang="ru-RU" dirty="0"/>
          </a:p>
        </p:txBody>
      </p:sp>
      <p:pic>
        <p:nvPicPr>
          <p:cNvPr id="84994" name="Picture 2" descr="http://im2-tub-ru.yandex.net/i?id=66208895-56-72&amp;n=21">
            <a:hlinkClick r:id="rId2"/>
          </p:cNvPr>
          <p:cNvPicPr>
            <a:picLocks noGrp="1" noChangeAspect="1" noChangeArrowheads="1"/>
          </p:cNvPicPr>
          <p:nvPr>
            <p:ph idx="1"/>
          </p:nvPr>
        </p:nvPicPr>
        <p:blipFill>
          <a:blip r:embed="rId3" cstate="screen"/>
          <a:srcRect/>
          <a:stretch>
            <a:fillRect/>
          </a:stretch>
        </p:blipFill>
        <p:spPr bwMode="auto">
          <a:xfrm>
            <a:off x="611561" y="2593459"/>
            <a:ext cx="7992888" cy="3643854"/>
          </a:xfrm>
          <a:prstGeom prst="rect">
            <a:avLst/>
          </a:prstGeom>
          <a:noFill/>
        </p:spPr>
      </p:pic>
      <p:pic>
        <p:nvPicPr>
          <p:cNvPr id="84996" name="Picture 4" descr="http://im7-tub-ru.yandex.net/i?id=20503950-03-72&amp;n=21">
            <a:hlinkClick r:id="rId4"/>
          </p:cNvPr>
          <p:cNvPicPr>
            <a:picLocks noChangeAspect="1" noChangeArrowheads="1"/>
          </p:cNvPicPr>
          <p:nvPr/>
        </p:nvPicPr>
        <p:blipFill>
          <a:blip r:embed="rId5" cstate="screen"/>
          <a:srcRect/>
          <a:stretch>
            <a:fillRect/>
          </a:stretch>
        </p:blipFill>
        <p:spPr bwMode="auto">
          <a:xfrm>
            <a:off x="395536" y="836712"/>
            <a:ext cx="8496944" cy="1584176"/>
          </a:xfrm>
          <a:prstGeom prst="rect">
            <a:avLst/>
          </a:prstGeom>
          <a:noFill/>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792088"/>
          </a:xfrm>
        </p:spPr>
        <p:txBody>
          <a:bodyPr>
            <a:normAutofit fontScale="90000"/>
          </a:bodyPr>
          <a:lstStyle/>
          <a:p>
            <a:endParaRPr lang="ru-RU" dirty="0"/>
          </a:p>
        </p:txBody>
      </p:sp>
      <p:sp>
        <p:nvSpPr>
          <p:cNvPr id="3" name="Содержимое 2"/>
          <p:cNvSpPr>
            <a:spLocks noGrp="1"/>
          </p:cNvSpPr>
          <p:nvPr>
            <p:ph idx="1"/>
          </p:nvPr>
        </p:nvSpPr>
        <p:spPr/>
        <p:txBody>
          <a:bodyPr/>
          <a:lstStyle/>
          <a:p>
            <a:endParaRPr lang="ru-RU" dirty="0"/>
          </a:p>
        </p:txBody>
      </p:sp>
      <p:pic>
        <p:nvPicPr>
          <p:cNvPr id="83970" name="Picture 2" descr="http://im6-tub-ru.yandex.net/i?id=205990726-11-72&amp;n=21">
            <a:hlinkClick r:id="rId2"/>
          </p:cNvPr>
          <p:cNvPicPr>
            <a:picLocks noChangeAspect="1" noChangeArrowheads="1"/>
          </p:cNvPicPr>
          <p:nvPr/>
        </p:nvPicPr>
        <p:blipFill>
          <a:blip r:embed="rId3" cstate="screen"/>
          <a:srcRect/>
          <a:stretch>
            <a:fillRect/>
          </a:stretch>
        </p:blipFill>
        <p:spPr bwMode="auto">
          <a:xfrm>
            <a:off x="395536" y="2420888"/>
            <a:ext cx="8352928" cy="3960440"/>
          </a:xfrm>
          <a:prstGeom prst="rect">
            <a:avLst/>
          </a:prstGeom>
          <a:noFill/>
        </p:spPr>
      </p:pic>
      <p:pic>
        <p:nvPicPr>
          <p:cNvPr id="83972" name="Picture 4" descr="http://im7-tub-ru.yandex.net/i?id=20503950-03-72&amp;n=21">
            <a:hlinkClick r:id="rId4"/>
          </p:cNvPr>
          <p:cNvPicPr>
            <a:picLocks noChangeAspect="1" noChangeArrowheads="1"/>
          </p:cNvPicPr>
          <p:nvPr/>
        </p:nvPicPr>
        <p:blipFill>
          <a:blip r:embed="rId5" cstate="screen"/>
          <a:srcRect/>
          <a:stretch>
            <a:fillRect/>
          </a:stretch>
        </p:blipFill>
        <p:spPr bwMode="auto">
          <a:xfrm>
            <a:off x="395536" y="692696"/>
            <a:ext cx="8496944" cy="1656184"/>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704088"/>
            <a:ext cx="4536504" cy="636680"/>
          </a:xfrm>
        </p:spPr>
        <p:txBody>
          <a:bodyPr>
            <a:normAutofit fontScale="90000"/>
          </a:bodyPr>
          <a:lstStyle/>
          <a:p>
            <a:endParaRPr lang="ru-RU" dirty="0"/>
          </a:p>
        </p:txBody>
      </p:sp>
      <p:sp>
        <p:nvSpPr>
          <p:cNvPr id="3" name="Содержимое 2"/>
          <p:cNvSpPr>
            <a:spLocks noGrp="1"/>
          </p:cNvSpPr>
          <p:nvPr>
            <p:ph sz="half" idx="1"/>
          </p:nvPr>
        </p:nvSpPr>
        <p:spPr/>
        <p:txBody>
          <a:bodyPr>
            <a:normAutofit fontScale="77500" lnSpcReduction="20000"/>
          </a:bodyPr>
          <a:lstStyle/>
          <a:p>
            <a:pPr>
              <a:buNone/>
            </a:pPr>
            <a:r>
              <a:rPr lang="ru-RU" dirty="0" smtClean="0"/>
              <a:t>     Международный спортивный комитет глухих (МСКГ) образован 16 августа 1924 г. В него вошли федерации, объединяющие спортсменов с нарушением слуха. Начиная с 1924 г., МСКГ каждые четыре года проводит летние Всемирные игры глухих. До начала второй мировой войны в него вступают Германия, Швейцария, Дания, Норвегия, Финляндия, Швеция, Австрия, США и Япония.</a:t>
            </a:r>
          </a:p>
          <a:p>
            <a:pPr>
              <a:buNone/>
            </a:pPr>
            <a:r>
              <a:rPr lang="ru-RU" dirty="0" smtClean="0"/>
              <a:t/>
            </a:r>
            <a:br>
              <a:rPr lang="ru-RU" dirty="0" smtClean="0"/>
            </a:br>
            <a:endParaRPr lang="ru-RU" dirty="0"/>
          </a:p>
        </p:txBody>
      </p:sp>
      <p:sp>
        <p:nvSpPr>
          <p:cNvPr id="4" name="Содержимое 3"/>
          <p:cNvSpPr>
            <a:spLocks noGrp="1"/>
          </p:cNvSpPr>
          <p:nvPr>
            <p:ph sz="half" idx="2"/>
          </p:nvPr>
        </p:nvSpPr>
        <p:spPr/>
        <p:txBody>
          <a:bodyPr>
            <a:normAutofit fontScale="77500" lnSpcReduction="20000"/>
          </a:bodyPr>
          <a:lstStyle/>
          <a:p>
            <a:endParaRPr lang="ru-RU" dirty="0"/>
          </a:p>
        </p:txBody>
      </p:sp>
      <p:pic>
        <p:nvPicPr>
          <p:cNvPr id="56322" name="Picture 2" descr="http://im7-tub-ru.yandex.net/i?id=399708968-18-72&amp;n=21">
            <a:hlinkClick r:id="rId2"/>
          </p:cNvPr>
          <p:cNvPicPr>
            <a:picLocks noChangeAspect="1" noChangeArrowheads="1"/>
          </p:cNvPicPr>
          <p:nvPr/>
        </p:nvPicPr>
        <p:blipFill>
          <a:blip r:embed="rId3" cstate="screen"/>
          <a:srcRect/>
          <a:stretch>
            <a:fillRect/>
          </a:stretch>
        </p:blipFill>
        <p:spPr bwMode="auto">
          <a:xfrm>
            <a:off x="4644008" y="1844824"/>
            <a:ext cx="4104456" cy="4536504"/>
          </a:xfrm>
          <a:prstGeom prst="rect">
            <a:avLst/>
          </a:prstGeom>
          <a:noFill/>
        </p:spPr>
      </p:pic>
      <p:pic>
        <p:nvPicPr>
          <p:cNvPr id="56324" name="Picture 4" descr="http://im7-tub-ru.yandex.net/i?id=322263828-36-72&amp;n=21">
            <a:hlinkClick r:id="rId4"/>
          </p:cNvPr>
          <p:cNvPicPr>
            <a:picLocks noChangeAspect="1" noChangeArrowheads="1"/>
          </p:cNvPicPr>
          <p:nvPr/>
        </p:nvPicPr>
        <p:blipFill>
          <a:blip r:embed="rId5" cstate="screen"/>
          <a:srcRect/>
          <a:stretch>
            <a:fillRect/>
          </a:stretch>
        </p:blipFill>
        <p:spPr bwMode="auto">
          <a:xfrm>
            <a:off x="2195736" y="764704"/>
            <a:ext cx="4680520" cy="720080"/>
          </a:xfrm>
          <a:prstGeom prst="rect">
            <a:avLst/>
          </a:prstGeom>
          <a:noFill/>
        </p:spPr>
      </p:pic>
      <p:pic>
        <p:nvPicPr>
          <p:cNvPr id="7" name="Picture 4" descr="http://im7-tub-ru.yandex.net/i?id=943302423-31-72&amp;n=21">
            <a:hlinkClick r:id="rId6"/>
          </p:cNvPr>
          <p:cNvPicPr>
            <a:picLocks noChangeAspect="1" noChangeArrowheads="1"/>
          </p:cNvPicPr>
          <p:nvPr/>
        </p:nvPicPr>
        <p:blipFill>
          <a:blip r:embed="rId7" cstate="screen"/>
          <a:srcRect/>
          <a:stretch>
            <a:fillRect/>
          </a:stretch>
        </p:blipFill>
        <p:spPr bwMode="auto">
          <a:xfrm>
            <a:off x="899592" y="692696"/>
            <a:ext cx="6552728" cy="1008112"/>
          </a:xfrm>
          <a:prstGeom prst="rect">
            <a:avLst/>
          </a:prstGeom>
          <a:noFill/>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1010376"/>
          </a:xfrm>
        </p:spPr>
        <p:txBody>
          <a:bodyPr/>
          <a:lstStyle/>
          <a:p>
            <a:endParaRPr lang="ru-RU" dirty="0"/>
          </a:p>
        </p:txBody>
      </p:sp>
      <p:pic>
        <p:nvPicPr>
          <p:cNvPr id="82946" name="Picture 2" descr="http://im3-tub-ru.yandex.net/i?id=241205191-05-72&amp;n=21">
            <a:hlinkClick r:id="rId2"/>
          </p:cNvPr>
          <p:cNvPicPr>
            <a:picLocks noChangeAspect="1" noChangeArrowheads="1"/>
          </p:cNvPicPr>
          <p:nvPr/>
        </p:nvPicPr>
        <p:blipFill>
          <a:blip r:embed="rId3" cstate="screen"/>
          <a:srcRect/>
          <a:stretch>
            <a:fillRect/>
          </a:stretch>
        </p:blipFill>
        <p:spPr bwMode="auto">
          <a:xfrm>
            <a:off x="899592" y="2564903"/>
            <a:ext cx="7200800" cy="3888433"/>
          </a:xfrm>
          <a:prstGeom prst="rect">
            <a:avLst/>
          </a:prstGeom>
          <a:noFill/>
        </p:spPr>
      </p:pic>
      <p:pic>
        <p:nvPicPr>
          <p:cNvPr id="82948" name="Picture 4" descr="http://im7-tub-ru.yandex.net/i?id=20503950-03-72&amp;n=21">
            <a:hlinkClick r:id="rId4"/>
          </p:cNvPr>
          <p:cNvPicPr>
            <a:picLocks noChangeAspect="1" noChangeArrowheads="1"/>
          </p:cNvPicPr>
          <p:nvPr/>
        </p:nvPicPr>
        <p:blipFill>
          <a:blip r:embed="rId5" cstate="screen"/>
          <a:srcRect/>
          <a:stretch>
            <a:fillRect/>
          </a:stretch>
        </p:blipFill>
        <p:spPr bwMode="auto">
          <a:xfrm>
            <a:off x="323528" y="764704"/>
            <a:ext cx="8496944" cy="1656184"/>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836712"/>
            <a:ext cx="4392488" cy="504056"/>
          </a:xfrm>
        </p:spPr>
        <p:txBody>
          <a:bodyPr>
            <a:normAutofit fontScale="90000"/>
          </a:bodyPr>
          <a:lstStyle/>
          <a:p>
            <a:endParaRPr lang="ru-RU" dirty="0"/>
          </a:p>
        </p:txBody>
      </p:sp>
      <p:sp>
        <p:nvSpPr>
          <p:cNvPr id="4" name="Содержимое 3"/>
          <p:cNvSpPr>
            <a:spLocks noGrp="1"/>
          </p:cNvSpPr>
          <p:nvPr>
            <p:ph sz="half" idx="2"/>
          </p:nvPr>
        </p:nvSpPr>
        <p:spPr>
          <a:xfrm>
            <a:off x="4648200" y="1772816"/>
            <a:ext cx="4038600" cy="4896544"/>
          </a:xfrm>
        </p:spPr>
        <p:txBody>
          <a:bodyPr>
            <a:normAutofit fontScale="77500" lnSpcReduction="20000"/>
          </a:bodyPr>
          <a:lstStyle/>
          <a:p>
            <a:endParaRPr lang="ru-RU" dirty="0" smtClean="0"/>
          </a:p>
          <a:p>
            <a:r>
              <a:rPr lang="ru-RU" dirty="0" smtClean="0"/>
              <a:t>1949 г. к ним присоединились Испания и Югославия. Организуются и проводятся Международные зимние Игры глухих. Программа соревнований для спортсменов с нарушением слуха и правила их проведения идентичны обычным. Особенность состоит в том, что действия арбитров должны быть обязательно видимыми. Для этого, например, в стартовых сигналах используются огни. </a:t>
            </a:r>
            <a:br>
              <a:rPr lang="ru-RU" dirty="0" smtClean="0"/>
            </a:br>
            <a:endParaRPr lang="ru-RU" dirty="0"/>
          </a:p>
        </p:txBody>
      </p:sp>
      <p:pic>
        <p:nvPicPr>
          <p:cNvPr id="55298" name="Picture 2" descr="http://im5-tub-ru.yandex.net/i?id=429314818-47-72&amp;n=21">
            <a:hlinkClick r:id="rId2"/>
          </p:cNvPr>
          <p:cNvPicPr>
            <a:picLocks noChangeAspect="1" noChangeArrowheads="1"/>
          </p:cNvPicPr>
          <p:nvPr/>
        </p:nvPicPr>
        <p:blipFill>
          <a:blip r:embed="rId3" cstate="screen"/>
          <a:srcRect/>
          <a:stretch>
            <a:fillRect/>
          </a:stretch>
        </p:blipFill>
        <p:spPr bwMode="auto">
          <a:xfrm>
            <a:off x="539552" y="1988840"/>
            <a:ext cx="3816424" cy="4104456"/>
          </a:xfrm>
          <a:prstGeom prst="rect">
            <a:avLst/>
          </a:prstGeom>
          <a:noFill/>
        </p:spPr>
      </p:pic>
      <p:pic>
        <p:nvPicPr>
          <p:cNvPr id="55300" name="Picture 4" descr="http://im7-tub-ru.yandex.net/i?id=322263828-36-72&amp;n=21">
            <a:hlinkClick r:id="rId4"/>
          </p:cNvPr>
          <p:cNvPicPr>
            <a:picLocks noChangeAspect="1" noChangeArrowheads="1"/>
          </p:cNvPicPr>
          <p:nvPr/>
        </p:nvPicPr>
        <p:blipFill>
          <a:blip r:embed="rId5" cstate="screen"/>
          <a:srcRect/>
          <a:stretch>
            <a:fillRect/>
          </a:stretch>
        </p:blipFill>
        <p:spPr bwMode="auto">
          <a:xfrm>
            <a:off x="2123728" y="764704"/>
            <a:ext cx="4536504" cy="864096"/>
          </a:xfrm>
          <a:prstGeom prst="rect">
            <a:avLst/>
          </a:prstGeom>
          <a:noFill/>
        </p:spPr>
      </p:pic>
      <p:pic>
        <p:nvPicPr>
          <p:cNvPr id="7" name="Picture 4" descr="http://im7-tub-ru.yandex.net/i?id=943302423-31-72&amp;n=21">
            <a:hlinkClick r:id="rId6"/>
          </p:cNvPr>
          <p:cNvPicPr>
            <a:picLocks noChangeAspect="1" noChangeArrowheads="1"/>
          </p:cNvPicPr>
          <p:nvPr/>
        </p:nvPicPr>
        <p:blipFill>
          <a:blip r:embed="rId7" cstate="screen"/>
          <a:srcRect/>
          <a:stretch>
            <a:fillRect/>
          </a:stretch>
        </p:blipFill>
        <p:spPr bwMode="auto">
          <a:xfrm>
            <a:off x="899592" y="764704"/>
            <a:ext cx="6552728" cy="936104"/>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908720"/>
            <a:ext cx="4824536" cy="792088"/>
          </a:xfrm>
        </p:spPr>
        <p:txBody>
          <a:bodyPr>
            <a:normAutofit fontScale="90000"/>
          </a:bodyPr>
          <a:lstStyle/>
          <a:p>
            <a:endParaRPr lang="ru-RU" dirty="0"/>
          </a:p>
        </p:txBody>
      </p:sp>
      <p:sp>
        <p:nvSpPr>
          <p:cNvPr id="4" name="Содержимое 3"/>
          <p:cNvSpPr>
            <a:spLocks noGrp="1"/>
          </p:cNvSpPr>
          <p:nvPr>
            <p:ph sz="half" idx="2"/>
          </p:nvPr>
        </p:nvSpPr>
        <p:spPr/>
        <p:txBody>
          <a:bodyPr>
            <a:normAutofit fontScale="77500" lnSpcReduction="20000"/>
          </a:bodyPr>
          <a:lstStyle/>
          <a:p>
            <a:r>
              <a:rPr lang="ru-RU" dirty="0" smtClean="0"/>
              <a:t>Инвалиды с повреждениями опорно-двигательного аппарата стали активно приобщаться к занятиям спортом только после второй мировой войны.  В июле 1948 г.  одновременно с проведением Олимпийских игр в Великобритании состоялись Сток-Мандевильские игры. В соревнованиях по стрельбе из лука участвовали 16 парализованных мужчин и женщин – бывших военнослужащих.</a:t>
            </a:r>
            <a:endParaRPr lang="ru-RU" dirty="0"/>
          </a:p>
        </p:txBody>
      </p:sp>
      <p:pic>
        <p:nvPicPr>
          <p:cNvPr id="54274" name="Picture 2" descr="http://im5-tub-ru.yandex.net/i?id=392049358-60-72&amp;n=21">
            <a:hlinkClick r:id="rId2"/>
          </p:cNvPr>
          <p:cNvPicPr>
            <a:picLocks noChangeAspect="1" noChangeArrowheads="1"/>
          </p:cNvPicPr>
          <p:nvPr/>
        </p:nvPicPr>
        <p:blipFill>
          <a:blip r:embed="rId3" cstate="screen"/>
          <a:srcRect/>
          <a:stretch>
            <a:fillRect/>
          </a:stretch>
        </p:blipFill>
        <p:spPr bwMode="auto">
          <a:xfrm>
            <a:off x="611560" y="2060848"/>
            <a:ext cx="3744416" cy="3960440"/>
          </a:xfrm>
          <a:prstGeom prst="rect">
            <a:avLst/>
          </a:prstGeom>
          <a:noFill/>
        </p:spPr>
      </p:pic>
      <p:pic>
        <p:nvPicPr>
          <p:cNvPr id="54276" name="Picture 4" descr="http://im7-tub-ru.yandex.net/i?id=322263828-36-72&amp;n=21">
            <a:hlinkClick r:id="rId4"/>
          </p:cNvPr>
          <p:cNvPicPr>
            <a:picLocks noChangeAspect="1" noChangeArrowheads="1"/>
          </p:cNvPicPr>
          <p:nvPr/>
        </p:nvPicPr>
        <p:blipFill>
          <a:blip r:embed="rId5" cstate="screen"/>
          <a:srcRect/>
          <a:stretch>
            <a:fillRect/>
          </a:stretch>
        </p:blipFill>
        <p:spPr bwMode="auto">
          <a:xfrm>
            <a:off x="2267744" y="764704"/>
            <a:ext cx="5112568" cy="1008112"/>
          </a:xfrm>
          <a:prstGeom prst="rect">
            <a:avLst/>
          </a:prstGeom>
          <a:noFill/>
        </p:spPr>
      </p:pic>
      <p:pic>
        <p:nvPicPr>
          <p:cNvPr id="7" name="Picture 4" descr="http://im7-tub-ru.yandex.net/i?id=943302423-31-72&amp;n=21">
            <a:hlinkClick r:id="rId6"/>
          </p:cNvPr>
          <p:cNvPicPr>
            <a:picLocks noChangeAspect="1" noChangeArrowheads="1"/>
          </p:cNvPicPr>
          <p:nvPr/>
        </p:nvPicPr>
        <p:blipFill>
          <a:blip r:embed="rId7" cstate="screen"/>
          <a:srcRect/>
          <a:stretch>
            <a:fillRect/>
          </a:stretch>
        </p:blipFill>
        <p:spPr bwMode="auto">
          <a:xfrm>
            <a:off x="899592" y="764704"/>
            <a:ext cx="6552728" cy="1080120"/>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836712"/>
            <a:ext cx="4464496" cy="576064"/>
          </a:xfrm>
        </p:spPr>
        <p:txBody>
          <a:bodyPr>
            <a:normAutofit fontScale="90000"/>
          </a:bodyPr>
          <a:lstStyle/>
          <a:p>
            <a:endParaRPr lang="ru-RU" dirty="0"/>
          </a:p>
        </p:txBody>
      </p:sp>
      <p:sp>
        <p:nvSpPr>
          <p:cNvPr id="4" name="Содержимое 3"/>
          <p:cNvSpPr>
            <a:spLocks noGrp="1"/>
          </p:cNvSpPr>
          <p:nvPr>
            <p:ph sz="half" idx="2"/>
          </p:nvPr>
        </p:nvSpPr>
        <p:spPr>
          <a:xfrm>
            <a:off x="4648200" y="1340768"/>
            <a:ext cx="4038600" cy="5014157"/>
          </a:xfrm>
        </p:spPr>
        <p:txBody>
          <a:bodyPr>
            <a:noAutofit/>
          </a:bodyPr>
          <a:lstStyle/>
          <a:p>
            <a:endParaRPr lang="ru-RU" sz="1400" dirty="0" smtClean="0"/>
          </a:p>
          <a:p>
            <a:endParaRPr lang="ru-RU" sz="1400" dirty="0" smtClean="0"/>
          </a:p>
          <a:p>
            <a:r>
              <a:rPr lang="ru-RU" sz="1800" dirty="0" smtClean="0"/>
              <a:t>В последующие годы увеличилась не только численность участников, но и количество видов спорта. Игры стали ежегодным международным спортивным праздником, и, начиная с 1952 г., спортсмены-инвалиды из Нидерландов, ФРГ, Швеции, Норвегии регулярно принимали в них участие.  Инвалиды даже с такими серьезными травмами, как повреждение позвоночника при желании могут принимать участие в соревнованиях. </a:t>
            </a:r>
            <a:br>
              <a:rPr lang="ru-RU" sz="1800" dirty="0" smtClean="0"/>
            </a:br>
            <a:r>
              <a:rPr lang="ru-RU" sz="1400" dirty="0" smtClean="0"/>
              <a:t/>
            </a:r>
            <a:br>
              <a:rPr lang="ru-RU" sz="1400" dirty="0" smtClean="0"/>
            </a:br>
            <a:endParaRPr lang="ru-RU" sz="1400" dirty="0"/>
          </a:p>
        </p:txBody>
      </p:sp>
      <p:pic>
        <p:nvPicPr>
          <p:cNvPr id="53250" name="Picture 2" descr="http://im8-tub-ru.yandex.net/i?id=4875396-46-72&amp;n=21">
            <a:hlinkClick r:id="rId2"/>
          </p:cNvPr>
          <p:cNvPicPr>
            <a:picLocks noChangeAspect="1" noChangeArrowheads="1"/>
          </p:cNvPicPr>
          <p:nvPr/>
        </p:nvPicPr>
        <p:blipFill>
          <a:blip r:embed="rId3" cstate="screen"/>
          <a:srcRect/>
          <a:stretch>
            <a:fillRect/>
          </a:stretch>
        </p:blipFill>
        <p:spPr bwMode="auto">
          <a:xfrm>
            <a:off x="611560" y="1988840"/>
            <a:ext cx="3672408" cy="4104456"/>
          </a:xfrm>
          <a:prstGeom prst="rect">
            <a:avLst/>
          </a:prstGeom>
          <a:noFill/>
        </p:spPr>
      </p:pic>
      <p:pic>
        <p:nvPicPr>
          <p:cNvPr id="53252" name="Picture 4" descr="http://im7-tub-ru.yandex.net/i?id=322263828-36-72&amp;n=21">
            <a:hlinkClick r:id="rId4"/>
          </p:cNvPr>
          <p:cNvPicPr>
            <a:picLocks noChangeAspect="1" noChangeArrowheads="1"/>
          </p:cNvPicPr>
          <p:nvPr/>
        </p:nvPicPr>
        <p:blipFill>
          <a:blip r:embed="rId5" cstate="screen"/>
          <a:srcRect/>
          <a:stretch>
            <a:fillRect/>
          </a:stretch>
        </p:blipFill>
        <p:spPr bwMode="auto">
          <a:xfrm>
            <a:off x="1907704" y="764704"/>
            <a:ext cx="4896544" cy="936104"/>
          </a:xfrm>
          <a:prstGeom prst="rect">
            <a:avLst/>
          </a:prstGeom>
          <a:noFill/>
        </p:spPr>
      </p:pic>
      <p:pic>
        <p:nvPicPr>
          <p:cNvPr id="7" name="Picture 4" descr="http://im7-tub-ru.yandex.net/i?id=943302423-31-72&amp;n=21">
            <a:hlinkClick r:id="rId6"/>
          </p:cNvPr>
          <p:cNvPicPr>
            <a:picLocks noChangeAspect="1" noChangeArrowheads="1"/>
          </p:cNvPicPr>
          <p:nvPr/>
        </p:nvPicPr>
        <p:blipFill>
          <a:blip r:embed="rId7" cstate="screen"/>
          <a:srcRect/>
          <a:stretch>
            <a:fillRect/>
          </a:stretch>
        </p:blipFill>
        <p:spPr bwMode="auto">
          <a:xfrm>
            <a:off x="899592" y="764704"/>
            <a:ext cx="6552728" cy="108012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908720"/>
            <a:ext cx="4464496" cy="648072"/>
          </a:xfrm>
        </p:spPr>
        <p:txBody>
          <a:bodyPr>
            <a:normAutofit fontScale="90000"/>
          </a:bodyPr>
          <a:lstStyle/>
          <a:p>
            <a:endParaRPr lang="ru-RU" dirty="0"/>
          </a:p>
        </p:txBody>
      </p:sp>
      <p:sp>
        <p:nvSpPr>
          <p:cNvPr id="4" name="Содержимое 3"/>
          <p:cNvSpPr>
            <a:spLocks noGrp="1"/>
          </p:cNvSpPr>
          <p:nvPr>
            <p:ph sz="half" idx="2"/>
          </p:nvPr>
        </p:nvSpPr>
        <p:spPr>
          <a:xfrm>
            <a:off x="4648200" y="1916832"/>
            <a:ext cx="3956248" cy="4464496"/>
          </a:xfrm>
        </p:spPr>
        <p:txBody>
          <a:bodyPr>
            <a:normAutofit lnSpcReduction="10000"/>
          </a:bodyPr>
          <a:lstStyle/>
          <a:p>
            <a:pPr>
              <a:buNone/>
            </a:pPr>
            <a:r>
              <a:rPr lang="ru-RU" dirty="0" smtClean="0"/>
              <a:t>    В 1989 г. состоялись первые международные спортивные соревнования людей с пересаженным сердцем, а в 1990 г. в Каракасе (Венесуэла) спортсмены с чужим сердцем преодолели марафонскую дистанцию.</a:t>
            </a:r>
            <a:endParaRPr lang="ru-RU" dirty="0"/>
          </a:p>
        </p:txBody>
      </p:sp>
      <p:pic>
        <p:nvPicPr>
          <p:cNvPr id="52226" name="Picture 2" descr="http://im3-tub-ru.yandex.net/i?id=6073251-37-72&amp;n=21">
            <a:hlinkClick r:id="rId2"/>
          </p:cNvPr>
          <p:cNvPicPr>
            <a:picLocks noChangeAspect="1" noChangeArrowheads="1"/>
          </p:cNvPicPr>
          <p:nvPr/>
        </p:nvPicPr>
        <p:blipFill>
          <a:blip r:embed="rId3" cstate="screen"/>
          <a:srcRect/>
          <a:stretch>
            <a:fillRect/>
          </a:stretch>
        </p:blipFill>
        <p:spPr bwMode="auto">
          <a:xfrm>
            <a:off x="539552" y="2132856"/>
            <a:ext cx="3960440" cy="3960440"/>
          </a:xfrm>
          <a:prstGeom prst="rect">
            <a:avLst/>
          </a:prstGeom>
          <a:noFill/>
        </p:spPr>
      </p:pic>
      <p:pic>
        <p:nvPicPr>
          <p:cNvPr id="52228" name="Picture 4" descr="http://im7-tub-ru.yandex.net/i?id=322263828-36-72&amp;n=21">
            <a:hlinkClick r:id="rId4"/>
          </p:cNvPr>
          <p:cNvPicPr>
            <a:picLocks noChangeAspect="1" noChangeArrowheads="1"/>
          </p:cNvPicPr>
          <p:nvPr/>
        </p:nvPicPr>
        <p:blipFill>
          <a:blip r:embed="rId5" cstate="screen"/>
          <a:srcRect/>
          <a:stretch>
            <a:fillRect/>
          </a:stretch>
        </p:blipFill>
        <p:spPr bwMode="auto">
          <a:xfrm>
            <a:off x="1907704" y="764704"/>
            <a:ext cx="4752528" cy="936104"/>
          </a:xfrm>
          <a:prstGeom prst="rect">
            <a:avLst/>
          </a:prstGeom>
          <a:noFill/>
        </p:spPr>
      </p:pic>
      <p:pic>
        <p:nvPicPr>
          <p:cNvPr id="7" name="Picture 4" descr="http://im7-tub-ru.yandex.net/i?id=943302423-31-72&amp;n=21">
            <a:hlinkClick r:id="rId6"/>
          </p:cNvPr>
          <p:cNvPicPr>
            <a:picLocks noChangeAspect="1" noChangeArrowheads="1"/>
          </p:cNvPicPr>
          <p:nvPr/>
        </p:nvPicPr>
        <p:blipFill>
          <a:blip r:embed="rId7" cstate="screen"/>
          <a:srcRect/>
          <a:stretch>
            <a:fillRect/>
          </a:stretch>
        </p:blipFill>
        <p:spPr bwMode="auto">
          <a:xfrm>
            <a:off x="899592" y="692696"/>
            <a:ext cx="6984776" cy="1152128"/>
          </a:xfrm>
          <a:prstGeom prst="rect">
            <a:avLst/>
          </a:prstGeom>
          <a:noFill/>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701</TotalTime>
  <Words>1810</Words>
  <Application>Microsoft Office PowerPoint</Application>
  <PresentationFormat>Экран (4:3)</PresentationFormat>
  <Paragraphs>46</Paragraphs>
  <Slides>50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Поток</vt:lpstr>
      <vt:lpstr>История Паралимпийских игр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Паралимпийских игр</dc:title>
  <dc:creator>Пользователь</dc:creator>
  <cp:lastModifiedBy>Пользователь</cp:lastModifiedBy>
  <cp:revision>73</cp:revision>
  <dcterms:created xsi:type="dcterms:W3CDTF">2012-10-20T16:57:02Z</dcterms:created>
  <dcterms:modified xsi:type="dcterms:W3CDTF">2013-01-12T17:29:06Z</dcterms:modified>
</cp:coreProperties>
</file>