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71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45" d="100"/>
          <a:sy n="45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0A822-EDAD-4298-8E1C-EE8474078404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052C9-9E6F-4F47-BE01-84BAB6E83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956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052C9-9E6F-4F47-BE01-84BAB6E83E8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1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AFE-9321-42B8-BD3B-3298D749C73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60D-3676-4806-AADF-0ED618416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AFE-9321-42B8-BD3B-3298D749C73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60D-3676-4806-AADF-0ED618416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AFE-9321-42B8-BD3B-3298D749C73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60D-3676-4806-AADF-0ED618416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AFE-9321-42B8-BD3B-3298D749C73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60D-3676-4806-AADF-0ED618416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AFE-9321-42B8-BD3B-3298D749C73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60D-3676-4806-AADF-0ED618416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AFE-9321-42B8-BD3B-3298D749C73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60D-3676-4806-AADF-0ED618416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AFE-9321-42B8-BD3B-3298D749C73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60D-3676-4806-AADF-0ED618416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AFE-9321-42B8-BD3B-3298D749C73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60D-3676-4806-AADF-0ED618416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AFE-9321-42B8-BD3B-3298D749C73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60D-3676-4806-AADF-0ED618416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AFE-9321-42B8-BD3B-3298D749C73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60D-3676-4806-AADF-0ED618416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AFE-9321-42B8-BD3B-3298D749C73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60D-3676-4806-AADF-0ED618416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A9AFE-9321-42B8-BD3B-3298D749C73B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F560D-3676-4806-AADF-0ED618416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ncrypted-tbn0.gstatic.com/images?q=tbn:ANd9GcRH2dDWoqnD8XCdyzslWMfH54zMdgys4ILoFf_6eXnlMR2_kSe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373"/>
            <a:ext cx="9144000" cy="6909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53465"/>
            <a:ext cx="8229600" cy="4090466"/>
          </a:xfrm>
        </p:spPr>
        <p:txBody>
          <a:bodyPr>
            <a:noAutofit/>
          </a:bodyPr>
          <a:lstStyle/>
          <a:p>
            <a:pPr algn="l"/>
            <a:r>
              <a:rPr lang="ru-RU" sz="5400" b="1" dirty="0" smtClean="0">
                <a:solidFill>
                  <a:srgbClr val="FF0000"/>
                </a:solidFill>
              </a:rPr>
              <a:t>Агрегатные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 			состояния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					вещества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37519" y="5251129"/>
            <a:ext cx="3240360" cy="1584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Выполнила: Козьякова Сусанна Айказовна, </a:t>
            </a:r>
            <a:br>
              <a:rPr lang="ru-RU" sz="2000" b="1" dirty="0" smtClean="0"/>
            </a:br>
            <a:r>
              <a:rPr lang="ru-RU" sz="2000" b="1" dirty="0" smtClean="0"/>
              <a:t>учитель физики ГБОУ СОШ № 341 Невского р-на </a:t>
            </a:r>
            <a:br>
              <a:rPr lang="ru-RU" sz="2000" b="1" dirty="0" smtClean="0"/>
            </a:br>
            <a:r>
              <a:rPr lang="ru-RU" sz="2000" b="1" dirty="0" smtClean="0"/>
              <a:t>Санкт-Петербурга.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468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547" y="260648"/>
            <a:ext cx="8229600" cy="1143000"/>
          </a:xfrm>
        </p:spPr>
        <p:txBody>
          <a:bodyPr/>
          <a:lstStyle/>
          <a:p>
            <a:r>
              <a:rPr lang="ru-RU" dirty="0" smtClean="0"/>
              <a:t>Использование сублимации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500859"/>
            <a:ext cx="4536654" cy="63148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Сублимированный кофе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50" y="1169470"/>
            <a:ext cx="3108519" cy="2331389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s://encrypted-tbn3.gstatic.com/images?q=tbn:ANd9GcTOlM6tlu7520SWKCouT46xbO-Be_CKLC-irAmT1yiaUeimloo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06264"/>
            <a:ext cx="2400300" cy="1790701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1.gstatic.com/images?q=tbn:ANd9GcQLKnVeg5jMnD0OHquwVYfOLb3uAMnSS6ZeB9uveFd1acg9umcSz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122" y="1163192"/>
            <a:ext cx="2904356" cy="262130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81008" y="3849684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Сублимационный </a:t>
            </a:r>
            <a:br>
              <a:rPr lang="ru-RU" sz="3200" dirty="0" smtClean="0"/>
            </a:br>
            <a:r>
              <a:rPr lang="ru-RU" sz="3200" dirty="0" smtClean="0"/>
              <a:t>принтер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51526" y="5896965"/>
            <a:ext cx="5152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/>
              <a:t>Сублимированные ягоды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587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Десублимация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98491"/>
            <a:ext cx="8229600" cy="10503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Обратный процесс сублимации называется </a:t>
            </a:r>
            <a:r>
              <a:rPr lang="ru-RU" b="1" dirty="0" smtClean="0"/>
              <a:t>десублимацией. </a:t>
            </a:r>
            <a:r>
              <a:rPr lang="ru-RU" dirty="0" smtClean="0"/>
              <a:t>Примеры десублимации:</a:t>
            </a:r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62" y="2564904"/>
            <a:ext cx="2466975" cy="18478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7065" y="448905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Иней</a:t>
            </a:r>
            <a:endParaRPr lang="ru-RU" sz="3200" dirty="0"/>
          </a:p>
        </p:txBody>
      </p:sp>
      <p:pic>
        <p:nvPicPr>
          <p:cNvPr id="3076" name="Picture 4" descr="https://encrypted-tbn0.gstatic.com/images?q=tbn:ANd9GcQqYXtDiJ5TMwV9YDi6iYxo1To5NXfMsTg0DvqX19XASts_U6T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60154"/>
            <a:ext cx="2664296" cy="17526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68144" y="443886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Изморозь</a:t>
            </a:r>
            <a:endParaRPr lang="ru-RU" sz="3200" dirty="0"/>
          </a:p>
        </p:txBody>
      </p:sp>
      <p:pic>
        <p:nvPicPr>
          <p:cNvPr id="3078" name="Picture 6" descr="https://encrypted-tbn2.gstatic.com/images?q=tbn:ANd9GcRPDuYYHxklRWtY2W4bkLbuD7wn47CthgJV5zptFknjKtZ4lVk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644" y="3955544"/>
            <a:ext cx="2789459" cy="1856259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4982" y="6059673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Ледяные узоры на стекле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202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sz="6000" dirty="0" smtClean="0"/>
              <a:t>Для </a:t>
            </a:r>
            <a:r>
              <a:rPr lang="ru-RU" sz="6000" dirty="0" err="1" smtClean="0"/>
              <a:t>Знаек</a:t>
            </a:r>
            <a:r>
              <a:rPr lang="ru-RU" sz="6000" dirty="0" smtClean="0"/>
              <a:t>»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Плазма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 smtClean="0"/>
              <a:t>Плазма </a:t>
            </a:r>
            <a:r>
              <a:rPr lang="ru-RU" dirty="0" smtClean="0"/>
              <a:t>— </a:t>
            </a:r>
            <a:r>
              <a:rPr lang="ru-RU" dirty="0"/>
              <a:t>частично или полностью ионизованный газ, образованный из нейтральных атомов (или молекул) и заряженных частиц (ионов и электронов). Важнейшей особенностью плазмы является ее </a:t>
            </a:r>
            <a:r>
              <a:rPr lang="ru-RU" dirty="0" err="1" smtClean="0"/>
              <a:t>квазинейтральность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Квазинейтральность</a:t>
            </a:r>
            <a:r>
              <a:rPr lang="ru-RU" dirty="0" smtClean="0"/>
              <a:t>» означает, что </a:t>
            </a:r>
            <a:r>
              <a:rPr lang="ru-RU" dirty="0" err="1" smtClean="0"/>
              <a:t>сумарный</a:t>
            </a:r>
            <a:r>
              <a:rPr lang="ru-RU" dirty="0" smtClean="0"/>
              <a:t> эл. заряд плазмы приблизительно равен нулю, </a:t>
            </a:r>
            <a:r>
              <a:rPr lang="ru-RU" dirty="0"/>
              <a:t>несмотря на наличие заряженных </a:t>
            </a:r>
            <a:r>
              <a:rPr lang="ru-RU" dirty="0" smtClean="0"/>
              <a:t>частиц.</a:t>
            </a:r>
          </a:p>
          <a:p>
            <a:pPr marL="0" indent="0">
              <a:buNone/>
            </a:pPr>
            <a:r>
              <a:rPr lang="ru-RU" dirty="0" smtClean="0"/>
              <a:t>«Ионизированный» означает, что от значительной части атомов и молекул отделен хотя бы один электрон.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2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плазмы.</a:t>
            </a:r>
            <a:endParaRPr lang="ru-RU" dirty="0"/>
          </a:p>
        </p:txBody>
      </p:sp>
      <p:pic>
        <p:nvPicPr>
          <p:cNvPr id="1026" name="Picture 2" descr="https://encrypted-tbn0.gstatic.com/images?q=tbn:ANd9GcSsKW-Gau3hSU2e0IxTAZCjsyq6LZ4LpO4_yHc5xMpIcP5CUnHg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268760"/>
            <a:ext cx="508987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096" y="3501484"/>
            <a:ext cx="5089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Дуговая сварка</a:t>
            </a:r>
            <a:endParaRPr lang="ru-RU" sz="3200" dirty="0"/>
          </a:p>
        </p:txBody>
      </p:sp>
      <p:pic>
        <p:nvPicPr>
          <p:cNvPr id="1028" name="Picture 4" descr="https://encrypted-tbn3.gstatic.com/images?q=tbn:ANd9GcTWFfqAW3J_0XyB7gKworOGS1vipqblgJJqskxu4SwXIpHbU0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514" y="1305312"/>
            <a:ext cx="2664296" cy="214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35726" y="3429000"/>
            <a:ext cx="3419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Люминесцентные лампы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58559" y="6291443"/>
            <a:ext cx="4787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Плазменная панель</a:t>
            </a:r>
            <a:endParaRPr lang="ru-RU" sz="3200" dirty="0"/>
          </a:p>
        </p:txBody>
      </p:sp>
      <p:pic>
        <p:nvPicPr>
          <p:cNvPr id="1034" name="Picture 10" descr="https://encrypted-tbn1.gstatic.com/images?q=tbn:ANd9GcSH9PVzlTvZNqMAsZFdoBd0PIXSFGu8HQjMGBn6tGwZyvGIT2D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67609"/>
            <a:ext cx="3793708" cy="249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4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Солнце – это плазма</a:t>
            </a:r>
            <a:endParaRPr lang="ru-RU" dirty="0"/>
          </a:p>
        </p:txBody>
      </p:sp>
      <p:pic>
        <p:nvPicPr>
          <p:cNvPr id="2050" name="Picture 2" descr="https://encrypted-tbn1.gstatic.com/images?q=tbn:ANd9GcSjdnyMYWPwmXVdhaHF1t6TpZOgmaU428vBxnmFRU4GVNDjfn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93" y="1292451"/>
            <a:ext cx="7344816" cy="550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82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12858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Агрегатные состояния вещества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8001056" cy="4286280"/>
          </a:xfrm>
        </p:spPr>
        <p:txBody>
          <a:bodyPr>
            <a:normAutofit/>
          </a:bodyPr>
          <a:lstStyle/>
          <a:p>
            <a:pPr algn="l"/>
            <a: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вещества могут находиться в трёх состояниях (это зависит от температуры и давления):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твёрдое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жидкое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газообразное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929066"/>
            <a:ext cx="8229600" cy="22860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В газах при атмосферном давлении расстояния между молекулами много больше размера самих молекул. В связи с этим притяжение молекул газа мало. В жидкостях и твердых телах, плотность которых во много раз больше плотности газа, молекулы расположены ближе друг к другу.</a:t>
            </a:r>
            <a:endParaRPr lang="ru-RU" sz="2800" dirty="0"/>
          </a:p>
        </p:txBody>
      </p:sp>
      <p:pic>
        <p:nvPicPr>
          <p:cNvPr id="4" name="Содержимое 3" descr="молекулы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85728"/>
            <a:ext cx="6429420" cy="32147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071942"/>
            <a:ext cx="7786742" cy="201135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Молекулы одного и того же вещества в твёрдом, жидком и газообразном состоянии ничем не отличаются друг от друга.</a:t>
            </a:r>
            <a:endParaRPr lang="ru-RU" sz="2800" dirty="0"/>
          </a:p>
        </p:txBody>
      </p:sp>
      <p:pic>
        <p:nvPicPr>
          <p:cNvPr id="4" name="Содержимое 3" descr="img9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357166"/>
            <a:ext cx="6715172" cy="23503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00100" y="3143248"/>
            <a:ext cx="2651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Вещество - вода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2714620"/>
            <a:ext cx="153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Газообразное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86182" y="2714620"/>
            <a:ext cx="963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Жидкое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2714620"/>
            <a:ext cx="985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Твёрдое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796908"/>
          </a:xfrm>
        </p:spPr>
        <p:txBody>
          <a:bodyPr>
            <a:noAutofit/>
          </a:bodyPr>
          <a:lstStyle/>
          <a:p>
            <a:r>
              <a:rPr lang="ru-RU" sz="4000" dirty="0" smtClean="0"/>
              <a:t>Особенности агрегатного состояния вещества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71612"/>
            <a:ext cx="5614998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b="1" u="sng" dirty="0" smtClean="0"/>
              <a:t>Твёрдое тело</a:t>
            </a:r>
          </a:p>
          <a:p>
            <a:r>
              <a:rPr lang="ru-RU" sz="1900" dirty="0"/>
              <a:t>с</a:t>
            </a:r>
            <a:r>
              <a:rPr lang="ru-RU" sz="1900" dirty="0" smtClean="0"/>
              <a:t>охраняет объём и форму</a:t>
            </a:r>
          </a:p>
          <a:p>
            <a:r>
              <a:rPr lang="ru-RU" sz="1900" dirty="0"/>
              <a:t>ч</a:t>
            </a:r>
            <a:r>
              <a:rPr lang="ru-RU" sz="1900" dirty="0" smtClean="0"/>
              <a:t>астицы расположены в определённом порядке</a:t>
            </a:r>
          </a:p>
          <a:p>
            <a:r>
              <a:rPr lang="ru-RU" sz="1900" dirty="0"/>
              <a:t>т</a:t>
            </a:r>
            <a:r>
              <a:rPr lang="ru-RU" sz="1900" dirty="0" smtClean="0"/>
              <a:t>рудно меняет объём и форму</a:t>
            </a:r>
          </a:p>
          <a:p>
            <a:pPr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2400" b="1" u="sng" dirty="0" smtClean="0"/>
              <a:t>Жидкость</a:t>
            </a:r>
          </a:p>
          <a:p>
            <a:r>
              <a:rPr lang="ru-RU" sz="1900" dirty="0"/>
              <a:t>с</a:t>
            </a:r>
            <a:r>
              <a:rPr lang="ru-RU" sz="1900" dirty="0" smtClean="0"/>
              <a:t>охраняет  объём</a:t>
            </a:r>
          </a:p>
          <a:p>
            <a:r>
              <a:rPr lang="ru-RU" sz="1900" dirty="0"/>
              <a:t>л</a:t>
            </a:r>
            <a:r>
              <a:rPr lang="ru-RU" sz="1900" dirty="0" smtClean="0"/>
              <a:t>егко меняет форму</a:t>
            </a:r>
          </a:p>
          <a:p>
            <a:r>
              <a:rPr lang="ru-RU" sz="1900" dirty="0"/>
              <a:t>о</a:t>
            </a:r>
            <a:r>
              <a:rPr lang="ru-RU" sz="1900" dirty="0" smtClean="0"/>
              <a:t>бъём изменить трудно</a:t>
            </a:r>
          </a:p>
          <a:p>
            <a:pPr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2400" b="1" u="sng" dirty="0" smtClean="0"/>
              <a:t>Газ</a:t>
            </a:r>
          </a:p>
          <a:p>
            <a:r>
              <a:rPr lang="ru-RU" sz="1900" dirty="0"/>
              <a:t>з</a:t>
            </a:r>
            <a:r>
              <a:rPr lang="ru-RU" sz="1900" dirty="0" smtClean="0"/>
              <a:t>анимает весь предоставленный ему объём</a:t>
            </a:r>
          </a:p>
          <a:p>
            <a:r>
              <a:rPr lang="ru-RU" sz="1900" dirty="0"/>
              <a:t>н</a:t>
            </a:r>
            <a:r>
              <a:rPr lang="ru-RU" sz="1900" dirty="0" smtClean="0"/>
              <a:t>е имеет собственной формы</a:t>
            </a:r>
          </a:p>
          <a:p>
            <a:r>
              <a:rPr lang="ru-RU" sz="1900" dirty="0" smtClean="0"/>
              <a:t>не имеет постоянного объёма</a:t>
            </a:r>
          </a:p>
          <a:p>
            <a:endParaRPr lang="ru-RU" sz="2000" u="sng" dirty="0" smtClean="0"/>
          </a:p>
          <a:p>
            <a:endParaRPr lang="ru-RU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43932" cy="114300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Переход вещества из одного агрегатного состояния в другое широко используют в практике. В металлургии, например, плавят металлы, чтобы получить из них сплавы: сталь, бронзу и другие. Пар, полученный из воды при её нагревании, используют на электростанциях в паровых турбинах и для других технических целей.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7186634" cy="17684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В природе изменение агрегатных состояний происходит в широких масштабах. С поверхности океанов, морей, рек и озёр испаряется вода, а при охлаждении водяного пара образуются облака, роса, туман или снег. Реки и озера зимой замерзают, а весной снег и лёд тают.</a:t>
            </a:r>
            <a:endParaRPr lang="ru-RU" sz="2000" dirty="0"/>
          </a:p>
        </p:txBody>
      </p:sp>
      <p:pic>
        <p:nvPicPr>
          <p:cNvPr id="5" name="Рисунок 4" descr="4a619fbc89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071942"/>
            <a:ext cx="2428892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01454_greenforever_1280x8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4071942"/>
            <a:ext cx="2446924" cy="1928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10430140_tum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4071942"/>
            <a:ext cx="2428892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1143000"/>
          </a:xfrm>
        </p:spPr>
        <p:txBody>
          <a:bodyPr>
            <a:normAutofit/>
          </a:bodyPr>
          <a:lstStyle/>
          <a:p>
            <a:pPr algn="l"/>
            <a:r>
              <a:rPr lang="ru-RU" sz="3000" dirty="0" smtClean="0"/>
              <a:t>Переходы из одного агрегатного состояния в другое</a:t>
            </a:r>
            <a:endParaRPr lang="ru-RU" sz="3000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642910" y="1857364"/>
            <a:ext cx="7786742" cy="3441166"/>
            <a:chOff x="642910" y="2000240"/>
            <a:chExt cx="7786742" cy="3441166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642910" y="3143248"/>
              <a:ext cx="7786742" cy="1143008"/>
              <a:chOff x="1785918" y="3286124"/>
              <a:chExt cx="3571900" cy="714380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1785918" y="3286124"/>
                <a:ext cx="714380" cy="7143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Твёрдое тело</a:t>
                </a:r>
                <a:endParaRPr lang="ru-RU" sz="1400" i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3214678" y="3286124"/>
                <a:ext cx="714380" cy="7143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Жидкое тело</a:t>
                </a:r>
                <a:endParaRPr lang="ru-RU" sz="1400" i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643438" y="3286124"/>
                <a:ext cx="714380" cy="7143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Газообразное тело</a:t>
                </a:r>
                <a:endParaRPr lang="ru-RU" sz="1100" i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9" name="Выгнутая вверх стрелка 8"/>
            <p:cNvSpPr/>
            <p:nvPr/>
          </p:nvSpPr>
          <p:spPr>
            <a:xfrm>
              <a:off x="1643042" y="2357430"/>
              <a:ext cx="2571768" cy="731520"/>
            </a:xfrm>
            <a:prstGeom prst="curved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Выгнутая вверх стрелка 9"/>
            <p:cNvSpPr/>
            <p:nvPr/>
          </p:nvSpPr>
          <p:spPr>
            <a:xfrm>
              <a:off x="4786314" y="2357430"/>
              <a:ext cx="2571768" cy="731520"/>
            </a:xfrm>
            <a:prstGeom prst="curved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Выгнутая вверх стрелка 10"/>
            <p:cNvSpPr/>
            <p:nvPr/>
          </p:nvSpPr>
          <p:spPr>
            <a:xfrm rot="10800000">
              <a:off x="4786314" y="4357694"/>
              <a:ext cx="2571768" cy="731520"/>
            </a:xfrm>
            <a:prstGeom prst="curved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Выгнутая вверх стрелка 11"/>
            <p:cNvSpPr/>
            <p:nvPr/>
          </p:nvSpPr>
          <p:spPr>
            <a:xfrm rot="10800000">
              <a:off x="1571604" y="4357694"/>
              <a:ext cx="2571768" cy="731520"/>
            </a:xfrm>
            <a:prstGeom prst="curved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5984" y="2000240"/>
              <a:ext cx="2143140" cy="35825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плавление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14942" y="2000240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парообразование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00694" y="5072074"/>
              <a:ext cx="1466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конденсация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43108" y="5072074"/>
              <a:ext cx="1563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отвердевание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43174" y="235743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+</a:t>
              </a:r>
              <a:r>
                <a:rPr lang="en-US" dirty="0" smtClean="0"/>
                <a:t>Q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86446" y="2357430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+</a:t>
              </a:r>
              <a:r>
                <a:rPr lang="en-US" dirty="0" smtClean="0"/>
                <a:t>Q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14612" y="4714884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Q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29322" y="4714884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Q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214282" y="285728"/>
            <a:ext cx="8286808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b="1" dirty="0" smtClean="0"/>
              <a:t>Плавление</a:t>
            </a:r>
            <a:r>
              <a:rPr lang="ru-RU" sz="2800" dirty="0" smtClean="0"/>
              <a:t> – переход вещества из твёрдого состояния в жидкое.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    Температура плавления вещества </a:t>
            </a:r>
            <a:r>
              <a:rPr lang="ru-RU" sz="2800" dirty="0" smtClean="0"/>
              <a:t>– температура, при которой вещество плавится.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    Отвердевание</a:t>
            </a:r>
            <a:r>
              <a:rPr lang="ru-RU" sz="2800" dirty="0" smtClean="0"/>
              <a:t>(кристаллизация) – переход вещества из жидкого состояния в твёрдое.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    Температура отвердевания</a:t>
            </a:r>
            <a:r>
              <a:rPr lang="ru-RU" sz="2800" dirty="0" smtClean="0"/>
              <a:t>(кристаллизации) вещества – температура, при которой вещество отвердевает(кристаллизуется).</a:t>
            </a:r>
          </a:p>
          <a:p>
            <a:pPr>
              <a:buNone/>
            </a:pPr>
            <a:r>
              <a:rPr lang="ru-RU" sz="2800" dirty="0"/>
              <a:t>	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323528" y="1071522"/>
            <a:ext cx="8286808" cy="57864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Сублимация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811389"/>
            <a:ext cx="85689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Сублимация</a:t>
            </a:r>
            <a:r>
              <a:rPr lang="ru-RU" sz="2800" dirty="0"/>
              <a:t> (</a:t>
            </a:r>
            <a:r>
              <a:rPr lang="ru-RU" sz="2800" b="1" dirty="0" err="1"/>
              <a:t>возго́нка</a:t>
            </a:r>
            <a:r>
              <a:rPr lang="ru-RU" sz="2800" dirty="0"/>
              <a:t>) — переход вещества из твёрдого состояния сразу в газообразное, минуя жидкое. </a:t>
            </a:r>
            <a:r>
              <a:rPr lang="ru-RU" sz="2800" dirty="0" smtClean="0"/>
              <a:t>Примеры сублимации:</a:t>
            </a:r>
            <a:endParaRPr lang="ru-RU" sz="2800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43" y="2252114"/>
            <a:ext cx="4137334" cy="221017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196" y="1918371"/>
            <a:ext cx="2600325" cy="176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s://encrypted-tbn0.gstatic.com/images?q=tbn:ANd9GcTf8JFv5mL9bM1yg9jZ8DmYedt77bUHrcufdfKwrDrlm8I3qyb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22" y="4779964"/>
            <a:ext cx="2466975" cy="1847851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2124" y="4429101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Кристаллический йод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62248" y="3680496"/>
            <a:ext cx="215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Кристаллы йода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24967" y="6564961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Кристаллы йода</a:t>
            </a:r>
            <a:endParaRPr lang="ru-RU" dirty="0"/>
          </a:p>
        </p:txBody>
      </p:sp>
      <p:pic>
        <p:nvPicPr>
          <p:cNvPr id="1031" name="Picture 7" descr="https://encrypted-tbn3.gstatic.com/images?q=tbn:ANd9GcQPb7rL2LiSQj276LRsjQOj8kWjk2By3whvA5GjrHb8ZCE1a1V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38130"/>
            <a:ext cx="3082992" cy="2309269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537432" y="63851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Пары йода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30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405</Words>
  <Application>Microsoft Office PowerPoint</Application>
  <PresentationFormat>Экран (4:3)</PresentationFormat>
  <Paragraphs>76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Агрегатные     состояния       вещества</vt:lpstr>
      <vt:lpstr>Агрегатные состояния вещества</vt:lpstr>
      <vt:lpstr>В газах при атмосферном давлении расстояния между молекулами много больше размера самих молекул. В связи с этим притяжение молекул газа мало. В жидкостях и твердых телах, плотность которых во много раз больше плотности газа, молекулы расположены ближе друг к другу.</vt:lpstr>
      <vt:lpstr>Молекулы одного и того же вещества в твёрдом, жидком и газообразном состоянии ничем не отличаются друг от друга.</vt:lpstr>
      <vt:lpstr>Особенности агрегатного состояния вещества</vt:lpstr>
      <vt:lpstr>Переход вещества из одного агрегатного состояния в другое широко используют в практике. В металлургии, например, плавят металлы, чтобы получить из них сплавы: сталь, бронзу и другие. Пар, полученный из воды при её нагревании, используют на электростанциях в паровых турбинах и для других технических целей.</vt:lpstr>
      <vt:lpstr>Переходы из одного агрегатного состояния в другое</vt:lpstr>
      <vt:lpstr>Презентация PowerPoint</vt:lpstr>
      <vt:lpstr>Презентация PowerPoint</vt:lpstr>
      <vt:lpstr>Использование сублимации</vt:lpstr>
      <vt:lpstr>Десублимация</vt:lpstr>
      <vt:lpstr>«Для Знаек» Плазма</vt:lpstr>
      <vt:lpstr>Использование плазмы.</vt:lpstr>
      <vt:lpstr>Солнце – это плазма</vt:lpstr>
    </vt:vector>
  </TitlesOfParts>
  <Company>Функциональность ограничена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Агрегатные состояния вещества</dc:title>
  <dc:creator>Козьякова</dc:creator>
  <cp:lastModifiedBy>Сусанна Айказовна</cp:lastModifiedBy>
  <cp:revision>27</cp:revision>
  <dcterms:created xsi:type="dcterms:W3CDTF">2012-10-25T16:01:08Z</dcterms:created>
  <dcterms:modified xsi:type="dcterms:W3CDTF">2012-11-02T16:06:20Z</dcterms:modified>
</cp:coreProperties>
</file>