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C017B2-88B9-494C-A86A-BE96E47602C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E4E343-6A9D-4AC0-8D61-81D0C821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vipbook.info/video/39467-uchebnye-filmy-po-fizike-termodinamika-mexanika-atomnaya-fizika-obuchayushhee-video.html" TargetMode="External"/><Relationship Id="rId2" Type="http://schemas.openxmlformats.org/officeDocument/2006/relationships/hyperlink" Target="http://kokvik.ru/p1aa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tabulorasa.info/" TargetMode="External"/><Relationship Id="rId4" Type="http://schemas.openxmlformats.org/officeDocument/2006/relationships/hyperlink" Target="http://dmitryukts.narod.ru/kopilka/video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005065"/>
            <a:ext cx="3600400" cy="1929600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физики</a:t>
            </a:r>
          </a:p>
          <a:p>
            <a:r>
              <a:rPr lang="ru-RU" dirty="0" smtClean="0"/>
              <a:t>МОУ «СОШ №14» </a:t>
            </a:r>
            <a:r>
              <a:rPr lang="ru-RU" dirty="0" err="1" smtClean="0"/>
              <a:t>г.Ухты</a:t>
            </a:r>
            <a:endParaRPr lang="ru-RU" dirty="0" smtClean="0"/>
          </a:p>
          <a:p>
            <a:r>
              <a:rPr lang="ru-RU" dirty="0" err="1" smtClean="0"/>
              <a:t>Прокопишина</a:t>
            </a:r>
            <a:r>
              <a:rPr lang="ru-RU" dirty="0" smtClean="0"/>
              <a:t> Е.Ю.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96944" cy="338437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/>
              <a:t>Использование видеоматериалов на уроках физики как способ повышения </a:t>
            </a:r>
            <a:r>
              <a:rPr lang="ru-RU" sz="4000" dirty="0" err="1" smtClean="0"/>
              <a:t>самоэффективности</a:t>
            </a:r>
            <a:r>
              <a:rPr lang="ru-RU" sz="4000" dirty="0" smtClean="0"/>
              <a:t> личности школьника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6256222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2012 год</a:t>
            </a:r>
            <a:endParaRPr lang="ru-RU" dirty="0"/>
          </a:p>
        </p:txBody>
      </p:sp>
      <p:pic>
        <p:nvPicPr>
          <p:cNvPr id="6" name="Рисунок 5" descr="2531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929066"/>
            <a:ext cx="2928958" cy="207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91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 этап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57232"/>
          <a:ext cx="8286808" cy="365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286280"/>
              </a:tblGrid>
              <a:tr h="4443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учитель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902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Демонстрирует фильм: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800" dirty="0" smtClean="0"/>
                        <a:t>Пластина с 4мя гвоздями, прозрачная кювета с пшеном (фильм без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звука,</a:t>
                      </a:r>
                      <a:r>
                        <a:rPr lang="ru-RU" sz="1800" baseline="0" dirty="0" smtClean="0"/>
                        <a:t> со стоп-кадрами</a:t>
                      </a:r>
                      <a:r>
                        <a:rPr lang="ru-RU" sz="1800" dirty="0" smtClean="0"/>
                        <a:t>)</a:t>
                      </a:r>
                    </a:p>
                    <a:p>
                      <a:pPr marL="0" indent="0"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Задаёт вопросы,</a:t>
                      </a:r>
                      <a:r>
                        <a:rPr lang="ru-RU" sz="1800" baseline="0" dirty="0" smtClean="0"/>
                        <a:t> стимулирующие мышление учащихся, например: «Что по вашему мнению, произойдёт, если…»</a:t>
                      </a:r>
                    </a:p>
                    <a:p>
                      <a:pPr marL="0" indent="0">
                        <a:buFont typeface="Arial" pitchFamily="34" charset="0"/>
                        <a:buChar char="•"/>
                      </a:pPr>
                      <a:r>
                        <a:rPr lang="ru-RU" sz="1800" baseline="0" dirty="0" smtClean="0"/>
                        <a:t>Одобрительно оценивает учащихся.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Озвучивает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видеодемонстрацию</a:t>
                      </a:r>
                      <a:r>
                        <a:rPr lang="ru-RU" sz="1800" baseline="0" dirty="0" smtClean="0"/>
                        <a:t>  и при этом правильно называет оборудование и догадывается о его назначении.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aseline="0" dirty="0" smtClean="0"/>
                        <a:t>Прогнозируют дальнейший ход эксперимента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928934"/>
            <a:ext cx="1199512" cy="15213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478632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Одобрительная оценка учителем комментариев учащихся позволяет реализовать третий фактор </a:t>
            </a:r>
            <a:r>
              <a:rPr lang="ru-RU" dirty="0" err="1" smtClean="0"/>
              <a:t>самоэффективности</a:t>
            </a:r>
            <a:r>
              <a:rPr lang="ru-RU" dirty="0" smtClean="0"/>
              <a:t> – «социальное убеждение» (общественное поощрение), так как авторитетное мнение учителя значимо для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 этап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57232"/>
          <a:ext cx="8286808" cy="233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286280"/>
              </a:tblGrid>
              <a:tr h="33427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учитель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030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Предоставляет</a:t>
                      </a:r>
                      <a:r>
                        <a:rPr lang="ru-RU" sz="2000" baseline="0" dirty="0" smtClean="0"/>
                        <a:t> возможность детям выполнить второй опыт самостоятельно на рабочих местах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Работают</a:t>
                      </a:r>
                      <a:r>
                        <a:rPr lang="ru-RU" sz="2000" baseline="0" dirty="0" smtClean="0"/>
                        <a:t> самостоятельно, переносят второй опыт из 2х-мерного пространства в 3х-мерное.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786190"/>
            <a:ext cx="8286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Последовательность предшествующих этапов обеспечивает возможность успешного выполнения эксперимента своими руками даже школьников со сниженными способностями к предмету. Таким образом реализуется первый фактор </a:t>
            </a:r>
            <a:r>
              <a:rPr lang="ru-RU" sz="2000" dirty="0" err="1" smtClean="0"/>
              <a:t>самоэффективности</a:t>
            </a:r>
            <a:r>
              <a:rPr lang="ru-RU" sz="2000" dirty="0" smtClean="0"/>
              <a:t>: «переживание собственных успехов в деятельности»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 этап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785794"/>
          <a:ext cx="82868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286280"/>
              </a:tblGrid>
              <a:tr h="4049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учитель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680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Предоставляет</a:t>
                      </a:r>
                      <a:r>
                        <a:rPr lang="ru-RU" sz="2000" baseline="0" dirty="0" smtClean="0"/>
                        <a:t> возможность творчески мыслить как в познавательной, так и в эмоциональных сферах.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В отсутствии необходимого </a:t>
                      </a:r>
                      <a:r>
                        <a:rPr lang="ru-RU" sz="2000" dirty="0" smtClean="0"/>
                        <a:t>оборудования,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п</a:t>
                      </a:r>
                      <a:r>
                        <a:rPr lang="ru-RU" sz="2000" dirty="0" smtClean="0"/>
                        <a:t>редлагают</a:t>
                      </a:r>
                      <a:r>
                        <a:rPr lang="ru-RU" sz="2000" baseline="0" dirty="0" smtClean="0"/>
                        <a:t> решение проблемы, используя подручные средства (остро заточенный карандаш и лист бумаги)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786" y="4214818"/>
            <a:ext cx="79296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 этом этапе реализуются все четыре основных фактора </a:t>
            </a:r>
            <a:r>
              <a:rPr lang="ru-RU" sz="2000" dirty="0" err="1" smtClean="0"/>
              <a:t>самоэффективности</a:t>
            </a:r>
            <a:r>
              <a:rPr lang="ru-RU" sz="2000" dirty="0" smtClean="0"/>
              <a:t>, поскольку возникающие сложности в данном  случае воспринимаются не как непреодолимые препятствия, а как возможность проверить и подтвердить свои способности справляться с трудностями.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14356"/>
            <a:ext cx="7000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Исследовательская деятельность, организованная после просмотра, наилучшим образом повышает </a:t>
            </a:r>
            <a:r>
              <a:rPr lang="ru-RU" sz="2400" dirty="0" err="1" smtClean="0"/>
              <a:t>самоэффективность</a:t>
            </a:r>
            <a:r>
              <a:rPr lang="ru-RU" sz="2400" dirty="0" smtClean="0"/>
              <a:t> учащихся, реализуя сразу все её четыре основных фактора.</a:t>
            </a:r>
            <a:endParaRPr lang="ru-RU" sz="2400" dirty="0"/>
          </a:p>
        </p:txBody>
      </p:sp>
      <p:pic>
        <p:nvPicPr>
          <p:cNvPr id="3" name="Рисунок 2" descr="x_3545cd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000372"/>
            <a:ext cx="4621218" cy="3465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0010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321468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Видеоучебник</a:t>
            </a:r>
            <a:r>
              <a:rPr lang="ru-RU" dirty="0" smtClean="0"/>
              <a:t> по физике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http://kokvik.ru/p1aa1.html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85723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Классная физика</a:t>
            </a:r>
            <a:endParaRPr lang="en-US" dirty="0" smtClean="0"/>
          </a:p>
          <a:p>
            <a:r>
              <a:rPr lang="en-US" dirty="0" smtClean="0"/>
              <a:t>http://class-fizika.narod.ru/vid.htm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2000240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http://tabulorasa.info/65790-filmy-po-fizike-obuchayushhee-video.html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4071942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ЭЛЕКТРОННАЯ БИБЛИОТЕКА</a:t>
            </a:r>
          </a:p>
          <a:p>
            <a:r>
              <a:rPr lang="en-US" u="sng" dirty="0" smtClean="0">
                <a:hlinkClick r:id="rId3"/>
              </a:rPr>
              <a:t>http://vipbook.info/video/39467-uchebnye-filmy-po-fizike-termodinamika-mexanika-atomnaya-fizika-obuchayushhee-video.html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5286388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Занимательная физика в классе</a:t>
            </a:r>
            <a:endParaRPr lang="ru-RU" dirty="0" smtClean="0"/>
          </a:p>
          <a:p>
            <a:r>
              <a:rPr lang="ru-RU" dirty="0" smtClean="0"/>
              <a:t>Сайт учителя физики </a:t>
            </a:r>
            <a:r>
              <a:rPr lang="ru-RU" dirty="0" err="1" smtClean="0"/>
              <a:t>Дмитрюк</a:t>
            </a:r>
            <a:r>
              <a:rPr lang="ru-RU" dirty="0" smtClean="0"/>
              <a:t> Татьяны Сергеевны</a:t>
            </a:r>
            <a:endParaRPr lang="ru-RU" b="1" dirty="0" smtClean="0"/>
          </a:p>
          <a:p>
            <a:r>
              <a:rPr lang="ru-RU" u="sng" dirty="0" smtClean="0">
                <a:hlinkClick r:id="rId4"/>
              </a:rPr>
              <a:t>http://dmitryukts.narod.ru/kopilka/video.html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9" name="Picture 5" descr="СКАЧАТЬ БЕСПЛАТНЫЕ ПРОГРАММЫ, программы софт,скачать программы бесплатно,скачать софт бесплатно, бесплатные программы скачать бесплатно, софт для windows windows 7,софт программы 2012,скачать бесплатный софт без регистрации,скачать программы для компьютера 201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714488"/>
            <a:ext cx="3124200" cy="90487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14348" y="35716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Видеоматериалы можно найти здесь: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32616" y="908720"/>
            <a:ext cx="5760640" cy="1872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94234" y="1013827"/>
            <a:ext cx="5400600" cy="16619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Проблемы, </a:t>
            </a:r>
          </a:p>
          <a:p>
            <a:pPr algn="ctr"/>
            <a:r>
              <a:rPr lang="ru-RU" sz="2800" dirty="0" smtClean="0"/>
              <a:t>с которыми сталкиваются учителя на уроках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1740" y="4077072"/>
            <a:ext cx="2597301" cy="14856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нежелание работать самостоятельно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4071942"/>
            <a:ext cx="2789541" cy="1457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снижения уровня познавательной активности учащихся на уроке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4071942"/>
            <a:ext cx="2554746" cy="1457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просто учиться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3" idx="2"/>
            <a:endCxn id="4" idx="0"/>
          </p:cNvCxnSpPr>
          <p:nvPr/>
        </p:nvCxnSpPr>
        <p:spPr>
          <a:xfrm flipH="1">
            <a:off x="1740391" y="2780928"/>
            <a:ext cx="2872545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  <a:endCxn id="5" idx="0"/>
          </p:cNvCxnSpPr>
          <p:nvPr/>
        </p:nvCxnSpPr>
        <p:spPr>
          <a:xfrm rot="5400000">
            <a:off x="3965686" y="3424692"/>
            <a:ext cx="1291014" cy="3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  <a:endCxn id="6" idx="0"/>
          </p:cNvCxnSpPr>
          <p:nvPr/>
        </p:nvCxnSpPr>
        <p:spPr>
          <a:xfrm rot="16200000" flipH="1">
            <a:off x="5407184" y="1986679"/>
            <a:ext cx="1291014" cy="2879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062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1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Существует много способов развития познавательной активности учащихся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8884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Один из них это применении </a:t>
            </a:r>
            <a:r>
              <a:rPr lang="ru-RU" sz="2400" u="sng" dirty="0" smtClean="0"/>
              <a:t>видеофильмов</a:t>
            </a:r>
            <a:r>
              <a:rPr lang="ru-RU" sz="2400" dirty="0" smtClean="0"/>
              <a:t>, которые дают возможность повысить степень активности школьников, привлечь внимание учащихся.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429000"/>
            <a:ext cx="80621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Видеометод</a:t>
            </a:r>
            <a:r>
              <a:rPr lang="ru-RU" sz="2400" dirty="0" smtClean="0"/>
              <a:t> можно использовать для преподнесения знаний , для организации контроля, закрепления, повторения, обобщения, он успешно выполняет все дидактические функции. Метод строится преимущественно на наглядном восприятии информации.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119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5"/>
            <a:ext cx="82809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Видеодемонстрация</a:t>
            </a:r>
            <a:r>
              <a:rPr lang="ru-RU" sz="2000" dirty="0"/>
              <a:t> опытов на уроках успешно используется </a:t>
            </a:r>
            <a:r>
              <a:rPr lang="ru-RU" sz="2000" dirty="0" smtClean="0"/>
              <a:t>учителями: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если невозможно </a:t>
            </a:r>
            <a:r>
              <a:rPr lang="ru-RU" sz="2000" dirty="0"/>
              <a:t>провести тот или иной </a:t>
            </a:r>
            <a:r>
              <a:rPr lang="ru-RU" sz="2000" dirty="0" smtClean="0"/>
              <a:t>эксперимент;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и</a:t>
            </a:r>
            <a:r>
              <a:rPr lang="ru-RU" sz="2000" dirty="0" smtClean="0"/>
              <a:t>з-за нехватка </a:t>
            </a:r>
            <a:r>
              <a:rPr lang="ru-RU" sz="2000" dirty="0"/>
              <a:t>оборудования в кабинетах </a:t>
            </a:r>
            <a:r>
              <a:rPr lang="ru-RU" sz="2000" dirty="0" smtClean="0"/>
              <a:t>физики;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из соображений </a:t>
            </a:r>
            <a:r>
              <a:rPr lang="ru-RU" sz="2000" dirty="0" smtClean="0"/>
              <a:t>безопасности.</a:t>
            </a:r>
          </a:p>
          <a:p>
            <a:r>
              <a:rPr lang="en-US" sz="1000" u="sng" dirty="0" smtClean="0"/>
              <a:t> </a:t>
            </a:r>
          </a:p>
          <a:p>
            <a:pPr algn="ctr"/>
            <a:r>
              <a:rPr lang="ru-RU" sz="2400" u="sng" dirty="0" smtClean="0"/>
              <a:t>Использования </a:t>
            </a:r>
            <a:r>
              <a:rPr lang="ru-RU" sz="2400" u="sng" dirty="0"/>
              <a:t>видеоматериалов предполагает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071934" y="328612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571736" y="271462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пассивный просмотр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28662" y="3857628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не развивается мышление, необходимое для установления причинно-следственных связей и понимания закономерностей физических процессов</a:t>
            </a:r>
            <a:endParaRPr lang="ru-RU" sz="2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214810" y="542926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214414" y="585789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приводит к непониманию предмета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1422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Работу с видеоматериалом можно организовать таким образом, чтобы устранить недостаток пассивного использования видеоматериалов и в рамках установленных целей, определённых проектом стандартов общего основного образования второго поколения, развить такое качество личности, как </a:t>
            </a:r>
            <a:r>
              <a:rPr lang="ru-RU" sz="2400" dirty="0" err="1" smtClean="0"/>
              <a:t>самоэффективность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 descr="0_7f167_57a6b58f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4286256"/>
            <a:ext cx="3341166" cy="169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745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Самоэффективность</a:t>
            </a:r>
            <a:r>
              <a:rPr lang="ru-RU" sz="2400" dirty="0" smtClean="0"/>
              <a:t>- восприятие человеком своей способности успешно действовать в той или иной ситуации.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Самоэффективность</a:t>
            </a:r>
            <a:r>
              <a:rPr lang="ru-RU" sz="2400" dirty="0"/>
              <a:t> </a:t>
            </a:r>
            <a:r>
              <a:rPr lang="ru-RU" sz="2400" dirty="0" smtClean="0"/>
              <a:t>учащегося может быть сформирована под воздействием четырёх основных факторов:</a:t>
            </a:r>
          </a:p>
          <a:p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Переживание собственных успехов в деятельности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Косвенный опыт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Социальное убеждение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Переживание эмоциональных состояний при совершении каких-либо действий.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81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71546"/>
            <a:ext cx="796210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формировании </a:t>
            </a:r>
            <a:r>
              <a:rPr lang="ru-RU" sz="2400" dirty="0" err="1" smtClean="0"/>
              <a:t>самоэффективности</a:t>
            </a:r>
            <a:r>
              <a:rPr lang="ru-RU" sz="2400" dirty="0" smtClean="0"/>
              <a:t> следует организовать деятельность, направленную на развитие мышления учащегося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ru-RU" sz="2400" dirty="0" smtClean="0"/>
              <a:t>Использование видеоматериалов, при условии их активного просмотра, позволяет инициировать исследовательскую деятельность учащихся на уроках физики.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ocifrovka_videokasset_i_kinoplenok_lyubyh_formatov_zhukovskiy_ramenskoe_nedorogo_20016.p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714752"/>
            <a:ext cx="2357430" cy="235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69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0724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Организовываем на уроке просмотр как минимум двух опытов, устанавливающих одну и ту же зависимость.</a:t>
            </a:r>
          </a:p>
          <a:p>
            <a:endParaRPr lang="ru-RU" sz="2400" dirty="0" smtClean="0"/>
          </a:p>
          <a:p>
            <a:r>
              <a:rPr lang="ru-RU" sz="2400" dirty="0" smtClean="0"/>
              <a:t>Демонстрация проводится в 4 этапа: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Демонстрация учащимся первого опыта при включённом звуке;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Демонстрация второго опыта при выключенном звуке с использованием «мотивированного стоп-кадра»;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Перенос второго опыта из 2х-мерного пространства (плоскость экрана) в 3х-мерное пространство (рабочее место учащегося) во время повторного </a:t>
            </a:r>
            <a:r>
              <a:rPr lang="ru-RU" sz="2400" dirty="0" err="1" smtClean="0"/>
              <a:t>видеопоказа</a:t>
            </a:r>
            <a:r>
              <a:rPr lang="ru-RU" sz="2400" dirty="0" smtClean="0"/>
              <a:t> второго опыта 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Проведение собственного эксперимента учащимися с использованием подручных средств в отсутствии просмотренных опытов.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Например:</a:t>
            </a:r>
          </a:p>
          <a:p>
            <a:r>
              <a:rPr lang="ru-RU" sz="2400" dirty="0" smtClean="0"/>
              <a:t>«Зависимость давления от площади поверхности и силы»</a:t>
            </a:r>
          </a:p>
          <a:p>
            <a:r>
              <a:rPr lang="ru-RU" sz="2400" dirty="0" smtClean="0"/>
              <a:t>1 этап</a:t>
            </a:r>
          </a:p>
          <a:p>
            <a:r>
              <a:rPr lang="ru-RU" sz="2400" dirty="0" smtClean="0"/>
              <a:t> </a:t>
            </a:r>
            <a:endParaRPr lang="en-US" sz="24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500174"/>
          <a:ext cx="8286808" cy="2645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28628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</a:rPr>
                        <a:t>учитель</a:t>
                      </a:r>
                      <a:endParaRPr lang="ru-R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738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Демонстрирует фильм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dirty="0" smtClean="0"/>
                        <a:t>Пластина с 4мя гвоздями, прозрачная кювета с пшеном (фильм со звуком)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Слышат комментарии диктора с правильным названием оборудования;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Видят на экране порядок выполнения эксперимента;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928934"/>
            <a:ext cx="1003186" cy="12470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10" y="4500570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первом этапе просмотр </a:t>
            </a:r>
            <a:r>
              <a:rPr lang="ru-RU" dirty="0" err="1" smtClean="0"/>
              <a:t>видеодемонстрации</a:t>
            </a:r>
            <a:r>
              <a:rPr lang="ru-RU" dirty="0" smtClean="0"/>
              <a:t> первого опыта со звуком является образцовым. Видят порядок выполнения эксперимента. Это подготавливает учащихся к последующим этапам активного просмотра.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586</TotalTime>
  <Words>702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Использование видеоматериалов на уроках физики как способ повышения самоэффективности личности школьника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видеоматериалов на уроках физики как способ повышения самоэффективности личности школьника</dc:title>
  <dc:creator>allusers</dc:creator>
  <cp:lastModifiedBy>User</cp:lastModifiedBy>
  <cp:revision>43</cp:revision>
  <dcterms:created xsi:type="dcterms:W3CDTF">2012-03-23T10:46:51Z</dcterms:created>
  <dcterms:modified xsi:type="dcterms:W3CDTF">2012-11-02T17:18:03Z</dcterms:modified>
</cp:coreProperties>
</file>