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9"/>
  </p:notesMasterIdLst>
  <p:sldIdLst>
    <p:sldId id="256" r:id="rId2"/>
    <p:sldId id="302" r:id="rId3"/>
    <p:sldId id="303" r:id="rId4"/>
    <p:sldId id="304" r:id="rId5"/>
    <p:sldId id="310" r:id="rId6"/>
    <p:sldId id="311" r:id="rId7"/>
    <p:sldId id="306" r:id="rId8"/>
    <p:sldId id="307" r:id="rId9"/>
    <p:sldId id="308" r:id="rId10"/>
    <p:sldId id="309" r:id="rId11"/>
    <p:sldId id="305" r:id="rId12"/>
    <p:sldId id="257" r:id="rId13"/>
    <p:sldId id="287" r:id="rId14"/>
    <p:sldId id="288" r:id="rId15"/>
    <p:sldId id="289" r:id="rId16"/>
    <p:sldId id="290" r:id="rId17"/>
    <p:sldId id="258" r:id="rId18"/>
    <p:sldId id="291" r:id="rId19"/>
    <p:sldId id="259" r:id="rId20"/>
    <p:sldId id="260" r:id="rId21"/>
    <p:sldId id="294" r:id="rId22"/>
    <p:sldId id="261" r:id="rId23"/>
    <p:sldId id="293" r:id="rId24"/>
    <p:sldId id="262" r:id="rId25"/>
    <p:sldId id="312" r:id="rId26"/>
    <p:sldId id="314" r:id="rId27"/>
    <p:sldId id="31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EBE600"/>
    <a:srgbClr val="B8B400"/>
    <a:srgbClr val="C8C300"/>
    <a:srgbClr val="0060A8"/>
    <a:srgbClr val="05666B"/>
    <a:srgbClr val="00518E"/>
    <a:srgbClr val="003964"/>
    <a:srgbClr val="00305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2" autoAdjust="0"/>
    <p:restoredTop sz="93345" autoAdjust="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57895-1D0A-4CFB-B91E-6822F7CA987A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34EE9-4C24-438A-A2F4-E37B8CABD1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34EE9-4C24-438A-A2F4-E37B8CABD1E3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1E12-6D81-435A-85C5-7ECE1F9580AB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2724-8662-4B97-85F2-A76B4E8F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1E12-6D81-435A-85C5-7ECE1F9580AB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2724-8662-4B97-85F2-A76B4E8F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1E12-6D81-435A-85C5-7ECE1F9580AB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2724-8662-4B97-85F2-A76B4E8F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1E12-6D81-435A-85C5-7ECE1F9580AB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2724-8662-4B97-85F2-A76B4E8F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1E12-6D81-435A-85C5-7ECE1F9580AB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2724-8662-4B97-85F2-A76B4E8F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1E12-6D81-435A-85C5-7ECE1F9580AB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2724-8662-4B97-85F2-A76B4E8F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1E12-6D81-435A-85C5-7ECE1F9580AB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2724-8662-4B97-85F2-A76B4E8F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1E12-6D81-435A-85C5-7ECE1F9580AB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2724-8662-4B97-85F2-A76B4E8F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1E12-6D81-435A-85C5-7ECE1F9580AB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2724-8662-4B97-85F2-A76B4E8F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1E12-6D81-435A-85C5-7ECE1F9580AB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2724-8662-4B97-85F2-A76B4E8F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1E12-6D81-435A-85C5-7ECE1F9580AB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4E2724-8662-4B97-85F2-A76B4E8F2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931E12-6D81-435A-85C5-7ECE1F9580AB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4E2724-8662-4B97-85F2-A76B4E8F26C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school.yandex.ru/" TargetMode="External"/><Relationship Id="rId3" Type="http://schemas.openxmlformats.org/officeDocument/2006/relationships/hyperlink" Target="http://&#1084;&#1080;&#1085;&#1086;&#1073;&#1088;&#1085;&#1072;&#1091;&#1082;&#1080;.&#1088;&#1092;/&#1076;&#1086;&#1082;&#1091;&#1084;&#1077;&#1085;&#1090;&#1099;/2690/&#1092;&#1072;&#1081;&#1083;/1170/&#1043;&#1086;&#1089;&#1087;&#1088;&#1086;&#1075;&#1088;&#1072;&#1084;&#1084;&#1072;_&#1056;&#1072;&#1079;&#1074;&#1080;&#1090;&#1080;&#1077;_&#1086;&#1073;&#1088;&#1072;&#1079;&#1086;&#1074;&#1072;&#1085;&#1080;&#1103;_(&#1055;&#1088;&#1086;&#1077;&#1082;&#1090;).pdf" TargetMode="External"/><Relationship Id="rId7" Type="http://schemas.openxmlformats.org/officeDocument/2006/relationships/hyperlink" Target="http://base.consultant.ru/cons/cgi/online.cgi?req=doc;base=LAW;n=149753" TargetMode="External"/><Relationship Id="rId12" Type="http://schemas.openxmlformats.org/officeDocument/2006/relationships/hyperlink" Target="http://nsportal.ru/shcola/raznoe/library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eferent.ru/1/199310" TargetMode="External"/><Relationship Id="rId11" Type="http://schemas.openxmlformats.org/officeDocument/2006/relationships/hyperlink" Target="http://www.resobr.ru/materials/46/4669/-" TargetMode="External"/><Relationship Id="rId5" Type="http://schemas.openxmlformats.org/officeDocument/2006/relationships/hyperlink" Target="http://www.fgosvpo.ru/" TargetMode="External"/><Relationship Id="rId10" Type="http://schemas.openxmlformats.org/officeDocument/2006/relationships/hyperlink" Target="http://www.resobr.ru/materials/46/4669/" TargetMode="External"/><Relationship Id="rId4" Type="http://schemas.openxmlformats.org/officeDocument/2006/relationships/hyperlink" Target="http://www.fcpro.ru/" TargetMode="External"/><Relationship Id="rId9" Type="http://schemas.openxmlformats.org/officeDocument/2006/relationships/hyperlink" Target="http://www.cmas.org/aquathlon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yandex.ru/" TargetMode="External"/><Relationship Id="rId7" Type="http://schemas.openxmlformats.org/officeDocument/2006/relationships/hyperlink" Target="http://nsportal.ru/shcola/raznoe/library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esobr.ru/materials/46/4669/-" TargetMode="External"/><Relationship Id="rId5" Type="http://schemas.openxmlformats.org/officeDocument/2006/relationships/hyperlink" Target="http://www.resobr.ru/materials/46/4669/" TargetMode="External"/><Relationship Id="rId4" Type="http://schemas.openxmlformats.org/officeDocument/2006/relationships/hyperlink" Target="http://www.cmas.org/aquathlo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643314"/>
            <a:ext cx="3929058" cy="414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15354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60A8"/>
                </a:solidFill>
              </a:rPr>
              <a:t>МУНИЦИПАЛЬНОЕ ОБРАЗОВАТЕЛЬНОЕ УЧРЕЖДЕНИЕ </a:t>
            </a:r>
            <a:br>
              <a:rPr lang="ru-RU" sz="2000" b="1" dirty="0" smtClean="0">
                <a:solidFill>
                  <a:srgbClr val="0060A8"/>
                </a:solidFill>
              </a:rPr>
            </a:br>
            <a:r>
              <a:rPr lang="ru-RU" sz="2000" b="1" dirty="0" smtClean="0">
                <a:solidFill>
                  <a:srgbClr val="0060A8"/>
                </a:solidFill>
              </a:rPr>
              <a:t>ДОПОЛНИТЕЛЬНОГО ОБРАЗОВАНИЯ ДЕТЕЙ </a:t>
            </a:r>
            <a:br>
              <a:rPr lang="ru-RU" sz="2000" b="1" dirty="0" smtClean="0">
                <a:solidFill>
                  <a:srgbClr val="0060A8"/>
                </a:solidFill>
              </a:rPr>
            </a:br>
            <a:r>
              <a:rPr lang="ru-RU" sz="2000" b="1" dirty="0" smtClean="0">
                <a:solidFill>
                  <a:srgbClr val="0060A8"/>
                </a:solidFill>
              </a:rPr>
              <a:t>«ЦЕНТР ДЕТСКОГО ТВОРЧЕСТВА» г.ЩЕКИНО</a:t>
            </a:r>
            <a:r>
              <a:rPr lang="ru-RU" sz="2800" b="1" dirty="0" smtClean="0">
                <a:solidFill>
                  <a:srgbClr val="0060A8"/>
                </a:solidFill>
              </a:rPr>
              <a:t/>
            </a:r>
            <a:br>
              <a:rPr lang="ru-RU" sz="2800" b="1" dirty="0" smtClean="0">
                <a:solidFill>
                  <a:srgbClr val="0060A8"/>
                </a:solidFill>
              </a:rPr>
            </a:br>
            <a:r>
              <a:rPr lang="ru-RU" sz="2800" b="1" dirty="0" smtClean="0">
                <a:solidFill>
                  <a:srgbClr val="0060A8"/>
                </a:solidFill>
              </a:rPr>
              <a:t/>
            </a:r>
            <a:br>
              <a:rPr lang="ru-RU" sz="2800" b="1" dirty="0" smtClean="0">
                <a:solidFill>
                  <a:srgbClr val="0060A8"/>
                </a:solidFill>
              </a:rPr>
            </a:br>
            <a:r>
              <a:rPr lang="ru-RU" sz="2800" b="1" dirty="0" smtClean="0">
                <a:solidFill>
                  <a:srgbClr val="0060A8"/>
                </a:solidFill>
              </a:rPr>
              <a:t>МЕТОДИЧЕСКИЕ РЕКОМЕНДАЦИИ ДЕЯТЕЛЬНОСТИ ПЕДАГОГА ДОПОЛНИТЕЛЬНОГО ОБРАЗОВАНИЯ</a:t>
            </a:r>
            <a:br>
              <a:rPr lang="ru-RU" sz="2800" b="1" dirty="0" smtClean="0">
                <a:solidFill>
                  <a:srgbClr val="0060A8"/>
                </a:solidFill>
              </a:rPr>
            </a:br>
            <a:r>
              <a:rPr lang="ru-RU" sz="2800" b="1" dirty="0" smtClean="0">
                <a:solidFill>
                  <a:srgbClr val="0060A8"/>
                </a:solidFill>
              </a:rPr>
              <a:t> В МЕЖАТТЕСТАЦИОННЫЙ ПЕРИОД</a:t>
            </a:r>
            <a:endParaRPr lang="ru-RU" sz="2800" b="1" dirty="0">
              <a:solidFill>
                <a:srgbClr val="0060A8"/>
              </a:solidFill>
            </a:endParaRPr>
          </a:p>
        </p:txBody>
      </p:sp>
      <p:sp>
        <p:nvSpPr>
          <p:cNvPr id="13" name="Заголовок 11"/>
          <p:cNvSpPr txBox="1">
            <a:spLocks/>
          </p:cNvSpPr>
          <p:nvPr/>
        </p:nvSpPr>
        <p:spPr>
          <a:xfrm>
            <a:off x="428596" y="3143248"/>
            <a:ext cx="8305800" cy="11430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5666B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4" name="Заголовок 11"/>
          <p:cNvSpPr txBox="1">
            <a:spLocks/>
          </p:cNvSpPr>
          <p:nvPr/>
        </p:nvSpPr>
        <p:spPr>
          <a:xfrm>
            <a:off x="714348" y="4429132"/>
            <a:ext cx="8091518" cy="107157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60A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 smtClean="0">
              <a:solidFill>
                <a:srgbClr val="0060A8"/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60A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 smtClean="0">
              <a:solidFill>
                <a:srgbClr val="0060A8"/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0A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СОСТАВИТЕЛЬ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0A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МЕТОДИСТ «</a:t>
            </a:r>
            <a:r>
              <a:rPr lang="ru-RU" sz="2000" b="1" dirty="0" smtClean="0">
                <a:solidFill>
                  <a:srgbClr val="0060A8"/>
                </a:solidFill>
                <a:latin typeface="+mj-lt"/>
                <a:ea typeface="+mj-ea"/>
                <a:cs typeface="+mj-cs"/>
              </a:rPr>
              <a:t>ЦДТ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0A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 ЛАПТЕВА А.В.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60A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8670"/>
            <a:ext cx="9144000" cy="5113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14.Результаты  участия в профессиональных педагогических конкурсах.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15.Результаты участия воспитанников в конкурсах (будут учитываться уровень и количество участников). 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16.Общественная активность педагога.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17.Использование Интернет-ресурсов (</a:t>
            </a:r>
            <a:r>
              <a:rPr lang="ru-RU" sz="2000" b="1" dirty="0" err="1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скриншоты</a:t>
            </a: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 сайтов), публикации на сайте ЦДТ.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18.Публикации педагога в СМИ.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19.Презентации, фото и видеоматериалы записываются на диск, прилагаются к Портфолио педагога. 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20.Материалы  участия педагога в проектах УДОД.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4691553"/>
            <a:ext cx="2285984" cy="241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928662" y="1142984"/>
            <a:ext cx="7500990" cy="3418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5666B"/>
                </a:solidFill>
              </a:rPr>
              <a:t>МЕТОДИЧЕСКИЕ РЕКОМЕНДАЦИИ </a:t>
            </a:r>
          </a:p>
          <a:p>
            <a:pPr lvl="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5666B"/>
                </a:solidFill>
              </a:rPr>
              <a:t>ПО ОБОБЩЕНИЮ ОПЫТА РАБОТЫ</a:t>
            </a:r>
          </a:p>
          <a:p>
            <a:pPr lvl="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5666B"/>
                </a:solidFill>
              </a:rPr>
              <a:t> ПЕДАГОГА ДОПОЛНИТЕЛЬНОГО ОБРАЗОВАНИЯ</a:t>
            </a:r>
            <a:endParaRPr lang="ru-RU" sz="2800" b="1" dirty="0">
              <a:solidFill>
                <a:srgbClr val="05666B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1"/>
          <p:cNvSpPr txBox="1">
            <a:spLocks/>
          </p:cNvSpPr>
          <p:nvPr/>
        </p:nvSpPr>
        <p:spPr>
          <a:xfrm>
            <a:off x="500034" y="642918"/>
            <a:ext cx="8305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666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ЭТАПЫ ФОРМИРОВАНИЯ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5666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ОПЫТА.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5666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1"/>
          <p:cNvSpPr txBox="1">
            <a:spLocks/>
          </p:cNvSpPr>
          <p:nvPr/>
        </p:nvSpPr>
        <p:spPr>
          <a:xfrm>
            <a:off x="214282" y="642918"/>
            <a:ext cx="8786874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285860"/>
            <a:ext cx="8715436" cy="3728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1.</a:t>
            </a:r>
            <a:endParaRPr lang="ru-RU" sz="2000" b="1" dirty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 Определите основания, которые позволяют </a:t>
            </a: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Вам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обобщить свой педагогический </a:t>
            </a: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опыт.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Например, </a:t>
            </a: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Вы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работаете по </a:t>
            </a: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разработанной Вами дополнительной образовательной 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программе. Коротко опишите, что это за программа, почему </a:t>
            </a: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Вы работаете именно по ней.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Расскажите, в чем заключаются ее основные дидактические принципы и как </a:t>
            </a: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Вы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их используете в своей работе. Это и есть предмет обобщения</a:t>
            </a:r>
            <a:r>
              <a:rPr lang="ru-RU" sz="2000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369491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928670"/>
            <a:ext cx="87154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60A8"/>
                </a:solidFill>
              </a:rPr>
              <a:t>2.</a:t>
            </a:r>
            <a:endParaRPr lang="ru-RU" sz="2800" b="1" dirty="0">
              <a:solidFill>
                <a:srgbClr val="0060A8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800" b="1" dirty="0">
                <a:solidFill>
                  <a:srgbClr val="0060A8"/>
                </a:solidFill>
              </a:rPr>
              <a:t>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Определите цель своей работы. Они могут полностью повторять цели той или иной программы или соответствовать какой-то их части. Если речь идет о </a:t>
            </a: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Вашей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авторской программе, укажите полностью задачи, которые </a:t>
            </a: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Вы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намерены решить с ее помощью. Задачи ставятся образовательные, воспитательные и развивающие. </a:t>
            </a:r>
            <a:endParaRPr lang="ru-RU" sz="2000" b="1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b="1" dirty="0">
              <a:solidFill>
                <a:srgbClr val="0060A8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28802"/>
            <a:ext cx="8643998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3.</a:t>
            </a:r>
            <a:endParaRPr lang="ru-RU" sz="2000" b="1" dirty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 Опишите формы работы по данной </a:t>
            </a: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программе.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Это могут быть традиционные уроки, семинары, экскурсии, Интернет - уроки и многое другое. Формы работы должны максимально </a:t>
            </a: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соответствовать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решению поставленных задач.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369491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571612"/>
            <a:ext cx="8358246" cy="3266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4.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Расскажите о результатах своей работы. Используйте для этого результаты диагностики либо же данные независимой системы контроля знаний учащихся. Диагностику необходимо провести как в начале работы по данной программе, так и на промежуточных этапах. Добавьте результативность участия в конкурсах, фестивалях, соревнованиях. </a:t>
            </a:r>
            <a:endParaRPr lang="ru-RU" sz="2000" b="1" dirty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71612"/>
            <a:ext cx="8143932" cy="281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5.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 Проанализируйте, за счет чего Вам удалось достичь положительного результата. Необходимо также рассказать и об условиях, в которых может осуществляться работа по данной программе, и о дидактическом материале, который Вы используете. </a:t>
            </a:r>
            <a:endParaRPr lang="ru-RU" sz="2000" b="1" dirty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500034" y="857232"/>
            <a:ext cx="8215370" cy="419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6.</a:t>
            </a:r>
            <a:endParaRPr lang="ru-RU" sz="2000" b="1" dirty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Обобщение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опыта должно представлять собой завершенную методическую разработку, вне зависимости от объема. Даже если </a:t>
            </a: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Вы работаете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по уже существующей программе, </a:t>
            </a: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то должны </a:t>
            </a:r>
            <a:r>
              <a:rPr lang="ru-RU" sz="2000" b="1" dirty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представить свои творческие находки, будь то тематика уроков или методы их проведения. Необходимо, чтобы все положения были изложены в логической последовательности, понятным языком и с точным соблюдением терминологии.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214282" y="714356"/>
            <a:ext cx="85725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7.</a:t>
            </a:r>
            <a:endParaRPr lang="ru-RU" sz="2000" b="1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Найдите наиболее подходящие формы распространения педагогического опыта. Традиционный способ - набрать на компьютере и распечатать, приложив изображения дидактических материалов. Именно такая форма чаще всего требуется при подготовке к конкурсам типа "Учитель года». Наиболее интересные и объемные методические разработки можно издать в специализированных сборниках или даже отдельной брошюрой. Необходимо представить свой опыт коллегам на Педагогической мастерской, можно выступить на родительском собрании, семинаре.</a:t>
            </a:r>
            <a:endParaRPr lang="ru-RU" sz="2000" b="1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857232"/>
            <a:ext cx="842968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Если Вы считаете, что Ваши наработки будут интересны многим вашим коллегам, создайте свой сайт. Разместите на нем свою методику, расскажите о ее особенностях. Поделитесь, какие пособия Вы использовали и с какой целью. Можно дополнить изложение фотографиями и видеоматериалами. Можно организовать форум и обсуждать на нем Вашу работу. Очень много возможностей для обмена опытом дают социальные сети. Использовать для него, помимо социальных сетей и специализированных форумов, можно ISQ и Skypе.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14686"/>
            <a:ext cx="8305800" cy="1143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ru-RU" sz="5400" b="1" dirty="0" smtClean="0">
                <a:solidFill>
                  <a:srgbClr val="05666B"/>
                </a:solidFill>
              </a:rPr>
              <a:t/>
            </a:r>
            <a:br>
              <a:rPr lang="ru-RU" sz="5400" b="1" dirty="0" smtClean="0">
                <a:solidFill>
                  <a:srgbClr val="05666B"/>
                </a:solidFill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835824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ru-RU" sz="2800" b="1" dirty="0" smtClean="0">
                <a:solidFill>
                  <a:srgbClr val="05666B"/>
                </a:solidFill>
                <a:latin typeface="Arial" pitchFamily="34" charset="0"/>
                <a:cs typeface="Arial" pitchFamily="34" charset="0"/>
              </a:rPr>
              <a:t>СОДЕРЖАНИЕ.</a:t>
            </a:r>
            <a:endParaRPr lang="ru-RU" sz="2800" b="1" dirty="0">
              <a:solidFill>
                <a:srgbClr val="05666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071546"/>
            <a:ext cx="835824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5666B"/>
                </a:solidFill>
              </a:rPr>
              <a:t>1.</a:t>
            </a:r>
            <a:r>
              <a:rPr lang="ru-RU" sz="2000" b="1" dirty="0" smtClean="0">
                <a:solidFill>
                  <a:srgbClr val="05666B"/>
                </a:solidFill>
              </a:rPr>
              <a:t>МЕТОДИЧЕСКИЕ </a:t>
            </a:r>
            <a:r>
              <a:rPr lang="ru-RU" sz="2000" b="1" dirty="0" smtClean="0">
                <a:solidFill>
                  <a:srgbClr val="05666B"/>
                </a:solidFill>
              </a:rPr>
              <a:t>РЕКОМЕНДАЦИИ 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5666B"/>
                </a:solidFill>
              </a:rPr>
              <a:t>ПО СОСТАВЛЕНИЮ ДОПОЛНИТЕЛЬНОЙ ОБРАЗОВАТЕЛЬНОЙ ПРОГРАММЫ.</a:t>
            </a:r>
          </a:p>
          <a:p>
            <a:pPr lvl="0">
              <a:spcBef>
                <a:spcPct val="0"/>
              </a:spcBef>
              <a:defRPr/>
            </a:pPr>
            <a:endParaRPr lang="ru-RU" sz="2000" b="1" dirty="0" smtClean="0">
              <a:solidFill>
                <a:srgbClr val="05666B"/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5666B"/>
                </a:solidFill>
              </a:rPr>
              <a:t>2.МЕТОДИЧЕСКИЕ </a:t>
            </a:r>
            <a:r>
              <a:rPr lang="ru-RU" sz="2000" b="1" dirty="0" smtClean="0">
                <a:solidFill>
                  <a:srgbClr val="05666B"/>
                </a:solidFill>
              </a:rPr>
              <a:t>РЕКОМЕНДАЦИИ 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5666B"/>
                </a:solidFill>
              </a:rPr>
              <a:t>ПО ВЕДЕНИЮ ДОКУМЕНТАЦИИ 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5666B"/>
                </a:solidFill>
              </a:rPr>
              <a:t> ПЕДАГОГА ДОПОЛНИТЕЛЬНОГО ОБРАЗОВАНИЯ.</a:t>
            </a:r>
          </a:p>
          <a:p>
            <a:pPr lvl="0">
              <a:spcBef>
                <a:spcPct val="0"/>
              </a:spcBef>
              <a:defRPr/>
            </a:pPr>
            <a:endParaRPr lang="ru-RU" sz="2000" b="1" dirty="0" smtClean="0">
              <a:solidFill>
                <a:srgbClr val="05666B"/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5666B"/>
                </a:solidFill>
              </a:rPr>
              <a:t>3.МЕТОДИЧЕСКИЕ </a:t>
            </a:r>
            <a:r>
              <a:rPr lang="ru-RU" sz="2000" b="1" dirty="0" smtClean="0">
                <a:solidFill>
                  <a:srgbClr val="05666B"/>
                </a:solidFill>
              </a:rPr>
              <a:t>РЕКОМЕНДАЦИИ </a:t>
            </a:r>
          </a:p>
          <a:p>
            <a:pPr lvl="0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5666B"/>
                </a:solidFill>
              </a:rPr>
              <a:t>ПО ОБОБЩЕНИЮ ОПЫТА </a:t>
            </a:r>
            <a:r>
              <a:rPr lang="ru-RU" sz="2000" b="1" dirty="0" smtClean="0">
                <a:solidFill>
                  <a:srgbClr val="05666B"/>
                </a:solidFill>
              </a:rPr>
              <a:t>РАБОТЫ ПЕДАГОГА </a:t>
            </a:r>
            <a:r>
              <a:rPr lang="ru-RU" sz="2000" b="1" dirty="0" smtClean="0">
                <a:solidFill>
                  <a:srgbClr val="05666B"/>
                </a:solidFill>
              </a:rPr>
              <a:t>ДОПОЛНИТЕЛЬНОГО ОБРАЗОВАНИЯ</a:t>
            </a:r>
            <a:r>
              <a:rPr lang="ru-RU" sz="2000" b="1" dirty="0" smtClean="0">
                <a:solidFill>
                  <a:srgbClr val="05666B"/>
                </a:solidFill>
              </a:rPr>
              <a:t>.</a:t>
            </a:r>
          </a:p>
          <a:p>
            <a:pPr lvl="0">
              <a:spcBef>
                <a:spcPct val="0"/>
              </a:spcBef>
              <a:defRPr/>
            </a:pPr>
            <a:endParaRPr lang="ru-RU" sz="2000" b="1" dirty="0" smtClean="0">
              <a:solidFill>
                <a:srgbClr val="05666B"/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5666B"/>
                </a:solidFill>
              </a:rPr>
              <a:t>4.СПИСОК ЛИТЕРАТУРЫ И ИСТОЧНИКОВ, РЕКОМЕНДУЕМЫХ ПЕДАГОГУ.</a:t>
            </a:r>
          </a:p>
          <a:p>
            <a:pPr lvl="0">
              <a:spcBef>
                <a:spcPct val="0"/>
              </a:spcBef>
              <a:defRPr/>
            </a:pPr>
            <a:endParaRPr lang="ru-RU" sz="2000" b="1" dirty="0" smtClean="0">
              <a:solidFill>
                <a:srgbClr val="05666B"/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5666B"/>
                </a:solidFill>
              </a:rPr>
              <a:t>5.СПИСОК </a:t>
            </a:r>
            <a:r>
              <a:rPr lang="ru-RU" sz="2000" b="1" dirty="0" smtClean="0">
                <a:solidFill>
                  <a:srgbClr val="05666B"/>
                </a:solidFill>
              </a:rPr>
              <a:t>ЛИТЕРАТУРЫ И ИСТОЧНИКОВ</a:t>
            </a:r>
            <a:endParaRPr lang="ru-RU" sz="2000" b="1" dirty="0" smtClean="0">
              <a:solidFill>
                <a:srgbClr val="05666B"/>
              </a:solidFill>
            </a:endParaRPr>
          </a:p>
          <a:p>
            <a:pPr lvl="0">
              <a:spcBef>
                <a:spcPct val="0"/>
              </a:spcBef>
              <a:defRPr/>
            </a:pPr>
            <a:endParaRPr lang="ru-RU" sz="2000" b="1" dirty="0" smtClean="0">
              <a:solidFill>
                <a:srgbClr val="05666B"/>
              </a:solidFill>
            </a:endParaRPr>
          </a:p>
          <a:p>
            <a:pPr lvl="0">
              <a:spcBef>
                <a:spcPct val="0"/>
              </a:spcBef>
              <a:defRPr/>
            </a:pPr>
            <a:endParaRPr lang="ru-RU" sz="2800" b="1" dirty="0" smtClean="0">
              <a:solidFill>
                <a:srgbClr val="05666B"/>
              </a:solidFill>
            </a:endParaRPr>
          </a:p>
          <a:p>
            <a:pPr lvl="0">
              <a:spcBef>
                <a:spcPct val="0"/>
              </a:spcBef>
              <a:defRPr/>
            </a:pPr>
            <a:endParaRPr lang="ru-RU" sz="2800" b="1" dirty="0" smtClean="0">
              <a:solidFill>
                <a:srgbClr val="05666B"/>
              </a:solidFill>
            </a:endParaRPr>
          </a:p>
          <a:p>
            <a:pPr lvl="0">
              <a:spcBef>
                <a:spcPct val="0"/>
              </a:spcBef>
              <a:defRPr/>
            </a:pPr>
            <a:endParaRPr lang="ru-RU" sz="2800" b="1" dirty="0" smtClean="0">
              <a:solidFill>
                <a:srgbClr val="05666B"/>
              </a:solidFill>
            </a:endParaRPr>
          </a:p>
          <a:p>
            <a:pPr lvl="0">
              <a:spcBef>
                <a:spcPct val="0"/>
              </a:spcBef>
              <a:defRPr/>
            </a:pPr>
            <a:endParaRPr lang="ru-RU" sz="2800" b="1" dirty="0">
              <a:solidFill>
                <a:srgbClr val="05666B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1"/>
          <p:cNvSpPr txBox="1">
            <a:spLocks/>
          </p:cNvSpPr>
          <p:nvPr/>
        </p:nvSpPr>
        <p:spPr>
          <a:xfrm>
            <a:off x="500034" y="214290"/>
            <a:ext cx="8305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rgbClr val="0060A8"/>
                </a:solidFill>
                <a:ea typeface="+mj-ea"/>
                <a:cs typeface="+mj-cs"/>
              </a:rPr>
              <a:t>РЕКОМЕНДУЕМЫЙ ПОРЯДОК ОФОРМЛЕНИЯ ОПЫТА РАБОТЫ.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60A8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256467"/>
            <a:ext cx="91440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Лист 1.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образовательное учреждение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дополнительного образования детей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«Центр детского творчества» г.Щекино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Обобщенный опыт работы.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5666B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     Педагог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дополнительного образования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Иванов Иван Иванович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518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Город, год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357298"/>
            <a:ext cx="835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2000" b="1" dirty="0" smtClean="0">
                <a:solidFill>
                  <a:srgbClr val="05666B"/>
                </a:solidFill>
                <a:ea typeface="Times New Roman" pitchFamily="18" charset="0"/>
              </a:rPr>
              <a:t>Лист 2.</a:t>
            </a:r>
            <a:endParaRPr lang="ru-RU" sz="2000" dirty="0" smtClean="0">
              <a:solidFill>
                <a:srgbClr val="05666B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ru-RU" sz="2000" b="1" dirty="0" smtClean="0">
              <a:solidFill>
                <a:srgbClr val="00518E"/>
              </a:solidFill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ru-RU" sz="2000" b="1" dirty="0" smtClean="0">
              <a:solidFill>
                <a:srgbClr val="00518E"/>
              </a:solidFill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2000" b="1" dirty="0" smtClean="0">
                <a:solidFill>
                  <a:srgbClr val="00518E"/>
                </a:solidFill>
                <a:ea typeface="Times New Roman" pitchFamily="18" charset="0"/>
              </a:rPr>
              <a:t>Тема: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ru-RU" sz="2000" b="1" dirty="0" smtClean="0">
              <a:solidFill>
                <a:srgbClr val="00518E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ru-RU" sz="2000" b="1" dirty="0" smtClean="0">
              <a:solidFill>
                <a:srgbClr val="00518E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2000" b="1" dirty="0" smtClean="0">
                <a:solidFill>
                  <a:srgbClr val="00518E"/>
                </a:solidFill>
                <a:ea typeface="Times New Roman" pitchFamily="18" charset="0"/>
              </a:rPr>
              <a:t>Идея: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ru-RU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500042"/>
            <a:ext cx="8358246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Лист 3.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5666B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 индивидуальных педагогических</a:t>
            </a: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модулей  </a:t>
            </a:r>
            <a:r>
              <a:rPr kumimoji="0" lang="ru-RU" sz="2000" i="1" u="none" strike="noStrike" cap="none" normalizeH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i="1" u="sng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примерное)</a:t>
            </a:r>
            <a:endParaRPr kumimoji="0" lang="ru-RU" sz="2000" i="1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Сведения об авторе.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Условия становления опыта в МОУ ДОД«Центр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детского творчества» г.Щекино.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Теоретическая база опыта.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Актуальность и перспектива опыта.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Новизна опыта.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Технология опыта.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Результативность.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Методическое обеспечение опыта.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Приложения.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857232"/>
            <a:ext cx="864399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5666B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Лист 4.</a:t>
            </a:r>
            <a:endParaRPr lang="ru-RU" sz="2000" dirty="0" smtClean="0">
              <a:solidFill>
                <a:srgbClr val="05666B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Сведения об авторе.</a:t>
            </a:r>
            <a:endParaRPr lang="ru-RU" sz="2000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Ф.И.О. </a:t>
            </a:r>
            <a:r>
              <a:rPr lang="ru-RU" sz="2000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Иванов Иван Иванович.</a:t>
            </a:r>
            <a:endParaRPr lang="ru-RU" sz="2000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Должность: </a:t>
            </a:r>
            <a:r>
              <a:rPr lang="ru-RU" sz="2000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 дополнительного образования.</a:t>
            </a:r>
            <a:endParaRPr lang="ru-RU" sz="2000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Образование:</a:t>
            </a:r>
            <a:r>
              <a:rPr lang="ru-RU" sz="2000" dirty="0" smtClean="0">
                <a:solidFill>
                  <a:srgbClr val="0060A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000" i="1" u="sng" dirty="0" smtClean="0">
                <a:solidFill>
                  <a:srgbClr val="0060A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(по диплому!!!),</a:t>
            </a:r>
            <a:r>
              <a:rPr lang="ru-RU" sz="2000" dirty="0" smtClean="0">
                <a:solidFill>
                  <a:srgbClr val="0060A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год окончания, название учреждения, специальность, квалификация.</a:t>
            </a:r>
            <a:endParaRPr lang="ru-RU" sz="2000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Стаж педагогической работы  </a:t>
            </a:r>
            <a:r>
              <a:rPr lang="ru-RU" sz="2000" dirty="0" smtClean="0">
                <a:solidFill>
                  <a:srgbClr val="0060A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___</a:t>
            </a: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60A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лет.</a:t>
            </a:r>
            <a:endParaRPr lang="ru-RU" sz="2000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Тема опыта: «________».</a:t>
            </a:r>
            <a:endParaRPr lang="ru-RU" sz="2000" b="1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Адресная направленность:</a:t>
            </a:r>
            <a:r>
              <a:rPr lang="ru-RU" sz="2000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педагогам, родителям воспитанников.</a:t>
            </a:r>
            <a:endParaRPr lang="ru-RU" sz="2000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Принципы педагогической деятельности: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5666B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200" dirty="0" smtClean="0">
              <a:solidFill>
                <a:srgbClr val="0060A8"/>
              </a:solidFill>
              <a:ea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571480"/>
            <a:ext cx="8429684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ea typeface="Times New Roman" pitchFamily="18" charset="0"/>
            </a:endParaRP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Пункты 1-5, 6, 7, 8 пишем на новом листе, указывая номер и название раздела.</a:t>
            </a:r>
            <a:endParaRPr kumimoji="0" lang="ru-RU" sz="2000" b="1" i="1" strike="noStrike" cap="none" normalizeH="0" baseline="0" dirty="0" smtClean="0">
              <a:ln>
                <a:noFill/>
              </a:ln>
              <a:solidFill>
                <a:srgbClr val="05666B"/>
              </a:solidFill>
              <a:effectLst/>
            </a:endParaRP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Приложения могут быть в виде текста, диаграмм, фотографий, презентации 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MS PPT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( 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CD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 диск).</a:t>
            </a: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sz="2000" b="1" i="1" u="sng" strike="noStrike" cap="none" normalizeH="0" baseline="0" dirty="0" smtClean="0">
              <a:ln>
                <a:noFill/>
              </a:ln>
              <a:solidFill>
                <a:srgbClr val="05666B"/>
              </a:solidFill>
              <a:effectLst/>
              <a:ea typeface="Times New Roman" pitchFamily="18" charset="0"/>
            </a:endParaRPr>
          </a:p>
          <a:p>
            <a:pPr lvl="1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Требования к оформлению: </a:t>
            </a:r>
            <a:endParaRPr kumimoji="0" lang="ru-RU" sz="2000" b="1" i="1" u="sng" strike="noStrike" cap="none" normalizeH="0" baseline="0" dirty="0" smtClean="0">
              <a:ln>
                <a:noFill/>
              </a:ln>
              <a:solidFill>
                <a:srgbClr val="05666B"/>
              </a:solidFill>
              <a:effectLst/>
            </a:endParaRP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Шрифт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 Times New Roman 12, 14,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интервал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 1,5.</a:t>
            </a:r>
            <a:r>
              <a:rPr lang="ru-RU" sz="2000" b="1" i="1" dirty="0" smtClean="0">
                <a:solidFill>
                  <a:srgbClr val="05666B"/>
                </a:solidFill>
                <a:ea typeface="Times New Roman" pitchFamily="18" charset="0"/>
              </a:rPr>
              <a:t>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Правое поле 1,5 см, левое поле 3 см., верхнее – 2 см., нижнее 2 см., страницы пронумерованы справа внизу.</a:t>
            </a:r>
            <a:r>
              <a:rPr kumimoji="0" lang="ru-RU" sz="2000" b="1" i="1" strike="noStrike" cap="none" normalizeH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Титульный лист</a:t>
            </a:r>
            <a:r>
              <a:rPr kumimoji="0" lang="ru-RU" sz="2000" b="1" i="1" strike="noStrike" cap="none" normalizeH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 -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в рамке</a:t>
            </a: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ea typeface="Times New Roman" pitchFamily="18" charset="0"/>
              </a:rPr>
              <a:t>.</a:t>
            </a:r>
            <a:endParaRPr kumimoji="0" lang="ru-RU" sz="2800" b="1" i="1" strike="noStrike" cap="none" normalizeH="0" baseline="0" dirty="0" smtClean="0">
              <a:ln>
                <a:noFill/>
              </a:ln>
              <a:solidFill>
                <a:srgbClr val="05666B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60A8"/>
              </a:solidFill>
              <a:ea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785926"/>
            <a:ext cx="80010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5666B"/>
                </a:solidFill>
              </a:rPr>
              <a:t>СПИСОК ЛИТЕРАТУРЫ И ИСТОЧНИКОВ, РЕКОМЕНДУЕМЫХ К ИЗУЧЕНИЮ</a:t>
            </a:r>
            <a:endParaRPr lang="ru-RU" sz="2800" b="1" dirty="0">
              <a:solidFill>
                <a:srgbClr val="05666B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3133" y="4071942"/>
            <a:ext cx="2642239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25360"/>
            <a:ext cx="9144000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Распоряжение Правительства РФ от 8 декабря 2011 г. № 2227-р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Стратегии инновационного развития РФ на период до 2020 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Стратегия государственной молодёжной политики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http://минобрнауки.рф/документы/2690/файл/1170/Госпрограмма_Развитие_образования_(Проект).pdf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Федеральная целевая программа развития образования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2011-2015 годы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http://www.fcpro.ru/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Федеральные государственные образовательные стандарты 2013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http://www.fgosvpo.ru/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УКАЗ Президента РФ от 01.06.2012 N 761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"О НАЦИОНАЛЬНОЙ СТРАТЕГИИ ДЕЙСТВИЙ В ИНТЕРЕСАХ ДЕТЕЙ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2012 - 2017 ГОДЫ"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http://www.referent.ru/1/199310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ФЕДЕРАЛЬНЫЙ ЗАКОН ОБ ОБРАЗОВАНИИ В РОССИЙСКОЙ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ФЕДЕРАЦИИ от 29 декабря 2012 года N 273-ФЗ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http://base.consultant.ru/cons/cgi/online.cgi?req=doc;base=LAW;n=149753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Педагогическая сеть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ПроШколу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/>
              </a:rPr>
              <a:t>proscolu.ru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Фестиваль педагогических идей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9"/>
              </a:rPr>
              <a:t>http://www.cmas.org/aquathlon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Портал «Ресурсы образования»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0"/>
              </a:rPr>
              <a:t>http://www.resobr.ru/materials/46/4669/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0A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1"/>
              </a:rPr>
              <a:t>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0975" algn="l"/>
                <a:tab pos="450850" algn="l"/>
              </a:tabLst>
            </a:pPr>
            <a:r>
              <a:rPr lang="ru-RU" sz="2000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Школьная библиотека </a:t>
            </a:r>
            <a:r>
              <a:rPr lang="en-US" sz="2000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12"/>
              </a:rPr>
              <a:t>http</a:t>
            </a:r>
            <a:r>
              <a:rPr lang="ru-RU" sz="2000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12"/>
              </a:rPr>
              <a:t>://</a:t>
            </a:r>
            <a:r>
              <a:rPr lang="en-US" sz="2000" u="sng" dirty="0" err="1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12"/>
              </a:rPr>
              <a:t>nsportal</a:t>
            </a:r>
            <a:r>
              <a:rPr lang="ru-RU" sz="2000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12"/>
              </a:rPr>
              <a:t>.</a:t>
            </a:r>
            <a:r>
              <a:rPr lang="en-US" sz="2000" u="sng" dirty="0" err="1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12"/>
              </a:rPr>
              <a:t>ru</a:t>
            </a:r>
            <a:r>
              <a:rPr lang="ru-RU" sz="2000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12"/>
              </a:rPr>
              <a:t>/</a:t>
            </a:r>
            <a:r>
              <a:rPr lang="en-US" sz="20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12"/>
              </a:rPr>
              <a:t>sh</a:t>
            </a:r>
            <a:r>
              <a:rPr lang="en-US" sz="2000" u="sng" dirty="0" err="1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12"/>
              </a:rPr>
              <a:t>cola</a:t>
            </a:r>
            <a:r>
              <a:rPr lang="ru-RU" sz="2000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12"/>
              </a:rPr>
              <a:t>/</a:t>
            </a:r>
            <a:r>
              <a:rPr lang="en-US" sz="2000" u="sng" dirty="0" err="1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12"/>
              </a:rPr>
              <a:t>raznoe</a:t>
            </a:r>
            <a:r>
              <a:rPr lang="ru-RU" sz="2000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12"/>
              </a:rPr>
              <a:t>/</a:t>
            </a:r>
            <a:r>
              <a:rPr lang="en-US" sz="2000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12"/>
              </a:rPr>
              <a:t>library</a:t>
            </a:r>
            <a:r>
              <a:rPr lang="ru-RU" sz="2000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12"/>
              </a:rPr>
              <a:t>/</a:t>
            </a:r>
            <a:r>
              <a:rPr lang="ru-RU" sz="2000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0975" algn="l"/>
                <a:tab pos="450850" algn="l"/>
              </a:tabLst>
            </a:pPr>
            <a:r>
              <a:rPr lang="ru-RU" sz="2000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Сайт Методисты.</a:t>
            </a:r>
            <a:r>
              <a:rPr lang="en-US" sz="2000" dirty="0" err="1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ru</a:t>
            </a:r>
            <a:endParaRPr lang="ru-RU" sz="2000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0975" algn="l"/>
                <a:tab pos="450850" algn="l"/>
              </a:tabLst>
            </a:pPr>
            <a:r>
              <a:rPr lang="ru-RU" sz="2000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Журнал «Дополнительное образование</a:t>
            </a:r>
            <a:r>
              <a:rPr lang="ru-RU" sz="2000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sz="2000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 smtClean="0">
                <a:solidFill>
                  <a:srgbClr val="C8C300"/>
                </a:solidFill>
                <a:latin typeface="Arial" pitchFamily="34" charset="0"/>
                <a:cs typeface="Arial" pitchFamily="34" charset="0"/>
              </a:rPr>
              <a:t>http://pressa.ru/izdanie/12402</a:t>
            </a:r>
            <a:endParaRPr lang="ru-RU" sz="2000" u="sng" dirty="0" smtClean="0">
              <a:solidFill>
                <a:srgbClr val="C8C3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0975" algn="l"/>
                <a:tab pos="450850" algn="l"/>
              </a:tabLst>
            </a:pPr>
            <a:r>
              <a:rPr lang="ru-RU" sz="2000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Журнал «Народное творчество»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08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60A8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4714884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643042" y="500042"/>
            <a:ext cx="628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5666B"/>
                </a:solidFill>
              </a:rPr>
              <a:t>СПИСОК ЛИТЕРАТУРЫ И ИСТОЧНИКОВ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71546"/>
            <a:ext cx="77153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450850" algn="l"/>
              </a:tabLst>
            </a:pPr>
            <a:r>
              <a:rPr lang="ru-RU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Педагогическая сеть </a:t>
            </a:r>
            <a:r>
              <a:rPr lang="ru-RU" dirty="0" err="1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ПроШколу</a:t>
            </a:r>
            <a:r>
              <a:rPr lang="ru-RU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proscolu.ru</a:t>
            </a:r>
            <a:r>
              <a:rPr lang="ru-RU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450850" algn="l"/>
              </a:tabLst>
            </a:pPr>
            <a:r>
              <a:rPr lang="ru-RU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Фестиваль педагогических идей </a:t>
            </a:r>
            <a:r>
              <a:rPr lang="ru-RU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http://www.cmas.org/aquathlon</a:t>
            </a:r>
            <a:endParaRPr lang="ru-RU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450850" algn="l"/>
              </a:tabLst>
            </a:pPr>
            <a:r>
              <a:rPr lang="ru-RU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Портал «Ресурсы образования» </a:t>
            </a:r>
            <a:r>
              <a:rPr lang="ru-RU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http://www.resobr.ru/materials/46/4669/</a:t>
            </a:r>
            <a:r>
              <a:rPr lang="ru-RU" dirty="0" smtClean="0">
                <a:solidFill>
                  <a:srgbClr val="0060A8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   </a:t>
            </a:r>
            <a:endParaRPr lang="ru-RU" dirty="0" smtClean="0">
              <a:solidFill>
                <a:srgbClr val="0060A8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450850" algn="l"/>
              </a:tabLst>
            </a:pPr>
            <a:r>
              <a:rPr lang="ru-RU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Школьная библиотека </a:t>
            </a:r>
            <a:r>
              <a:rPr lang="en-US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7"/>
              </a:rPr>
              <a:t>http</a:t>
            </a:r>
            <a:r>
              <a:rPr lang="ru-RU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7"/>
              </a:rPr>
              <a:t>://</a:t>
            </a:r>
            <a:r>
              <a:rPr lang="en-US" u="sng" dirty="0" err="1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7"/>
              </a:rPr>
              <a:t>nsportal</a:t>
            </a:r>
            <a:r>
              <a:rPr lang="ru-RU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7"/>
              </a:rPr>
              <a:t>.</a:t>
            </a:r>
            <a:r>
              <a:rPr lang="en-US" u="sng" dirty="0" err="1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7"/>
              </a:rPr>
              <a:t>ru</a:t>
            </a:r>
            <a:r>
              <a:rPr lang="ru-RU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7"/>
              </a:rPr>
              <a:t>/</a:t>
            </a:r>
            <a:r>
              <a:rPr lang="en-US" u="sng" dirty="0" err="1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7"/>
              </a:rPr>
              <a:t>shcola</a:t>
            </a:r>
            <a:r>
              <a:rPr lang="ru-RU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7"/>
              </a:rPr>
              <a:t>/</a:t>
            </a:r>
            <a:r>
              <a:rPr lang="en-US" u="sng" dirty="0" err="1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7"/>
              </a:rPr>
              <a:t>raznoe</a:t>
            </a:r>
            <a:r>
              <a:rPr lang="ru-RU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7"/>
              </a:rPr>
              <a:t>/</a:t>
            </a:r>
            <a:r>
              <a:rPr lang="en-US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7"/>
              </a:rPr>
              <a:t>library</a:t>
            </a:r>
            <a:r>
              <a:rPr lang="ru-RU" u="sng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  <a:hlinkClick r:id="rId7"/>
              </a:rPr>
              <a:t>/</a:t>
            </a:r>
            <a:r>
              <a:rPr lang="ru-RU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450850" algn="l"/>
              </a:tabLst>
            </a:pPr>
            <a:r>
              <a:rPr lang="ru-RU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Сайт Методисты.</a:t>
            </a:r>
            <a:r>
              <a:rPr lang="en-US" dirty="0" err="1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ru</a:t>
            </a:r>
            <a:endParaRPr lang="ru-RU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450850" algn="l"/>
              </a:tabLst>
            </a:pPr>
            <a:r>
              <a:rPr lang="ru-RU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Журнал «Дополнительное образование</a:t>
            </a:r>
            <a:r>
              <a:rPr lang="ru-RU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EBE600"/>
                </a:solidFill>
                <a:latin typeface="Arial" pitchFamily="34" charset="0"/>
                <a:cs typeface="Arial" pitchFamily="34" charset="0"/>
              </a:rPr>
              <a:t>http://pressa.ru/izdanie/12402</a:t>
            </a:r>
            <a:endParaRPr lang="ru-RU" u="sng" dirty="0" smtClean="0">
              <a:solidFill>
                <a:srgbClr val="EBE6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450850" algn="l"/>
              </a:tabLst>
            </a:pPr>
            <a:r>
              <a:rPr lang="ru-RU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Беляева В.А., Петренко А.А. Деятельность педагога-методиста в системе муниципального образования: Методические рекомендации. - 2-е изд., </a:t>
            </a:r>
            <a:r>
              <a:rPr lang="ru-RU" dirty="0" err="1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испр</a:t>
            </a:r>
            <a:r>
              <a:rPr lang="ru-RU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. и доп. – М.: АРКТИ, </a:t>
            </a:r>
            <a:r>
              <a:rPr lang="ru-RU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2005.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450850" algn="l"/>
              </a:tabLst>
            </a:pPr>
            <a:r>
              <a:rPr lang="ru-RU" dirty="0" err="1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Файн</a:t>
            </a:r>
            <a:r>
              <a:rPr lang="ru-RU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. Т.А. Распространение инновационного педагогического опыта // Национальный проект «Образование». – 2007. - № 4. – С.43 – 49.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450850" algn="l"/>
              </a:tabLst>
            </a:pPr>
            <a:r>
              <a:rPr lang="ru-RU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 Формы профессионального обучения педагогов: мастер-классы, технологические приемы / авт.-сост. </a:t>
            </a:r>
            <a:r>
              <a:rPr lang="ru-RU" dirty="0" err="1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Т.В.Хуртова</a:t>
            </a:r>
            <a:r>
              <a:rPr lang="ru-RU" dirty="0" smtClean="0">
                <a:solidFill>
                  <a:srgbClr val="0060A8"/>
                </a:solidFill>
                <a:latin typeface="Arial" pitchFamily="34" charset="0"/>
                <a:cs typeface="Arial" pitchFamily="34" charset="0"/>
              </a:rPr>
              <a:t>. – Волгоград: Учитель, 2008. </a:t>
            </a:r>
            <a:endParaRPr lang="ru-RU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450850" algn="l"/>
              </a:tabLst>
            </a:pPr>
            <a:endParaRPr lang="ru-RU" sz="2000" dirty="0" smtClean="0">
              <a:solidFill>
                <a:srgbClr val="0060A8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785926"/>
            <a:ext cx="8643998" cy="2556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5666B"/>
                </a:solidFill>
              </a:rPr>
              <a:t>МЕТОДИЧЕСКИЕ РЕКОМЕНДАЦИИ </a:t>
            </a:r>
          </a:p>
          <a:p>
            <a:pPr lvl="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5666B"/>
                </a:solidFill>
              </a:rPr>
              <a:t>ПО СОСТАВЛЕНИЮ ДОПОЛНИТЕЛЬНОЙ ОБРАЗОВАТЕЛЬНОЙ ПРОГРАММЫ</a:t>
            </a:r>
            <a:endParaRPr lang="ru-RU" sz="2800" b="1" dirty="0">
              <a:solidFill>
                <a:srgbClr val="05666B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282" y="0"/>
            <a:ext cx="8643998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Структура ДОП.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Титульный лист: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Муниципальное образовательное учреждение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дополнительного образования детей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«Центр детского творчества» г. Щекино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Дополнительная образовательная программа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Название программы».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dirty="0" smtClean="0">
              <a:solidFill>
                <a:srgbClr val="00518E"/>
              </a:solidFill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dirty="0" smtClean="0">
              <a:solidFill>
                <a:srgbClr val="00518E"/>
              </a:solidFill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dirty="0" smtClean="0">
              <a:solidFill>
                <a:srgbClr val="00518E"/>
              </a:solidFill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dirty="0" smtClean="0">
              <a:solidFill>
                <a:srgbClr val="00518E"/>
              </a:solidFill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Город, год.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14942" y="4071942"/>
            <a:ext cx="3714776" cy="2428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518E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Возраст воспитанников: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518E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срок реализации программы: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518E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Направленность:</a:t>
            </a:r>
            <a:endParaRPr lang="ru-RU" dirty="0" smtClean="0">
              <a:solidFill>
                <a:srgbClr val="00518E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518E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Составитель: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518E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должность, место работы, </a:t>
            </a:r>
            <a:r>
              <a:rPr lang="ru-RU" b="1" dirty="0" smtClean="0">
                <a:solidFill>
                  <a:srgbClr val="00518E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Ф.И.О.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1857364"/>
            <a:ext cx="4500594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Рассмотрена на заседании  педагогического коллектива</a:t>
            </a:r>
          </a:p>
          <a:p>
            <a:r>
              <a:rPr lang="ru-RU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Протокол № </a:t>
            </a:r>
            <a:r>
              <a:rPr lang="ru-RU" dirty="0" err="1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__от</a:t>
            </a:r>
            <a:r>
              <a:rPr lang="ru-RU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u="sng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«__» _____20__г</a:t>
            </a:r>
            <a:r>
              <a:rPr lang="ru-RU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                         УТВЕРЖДАЮ</a:t>
            </a:r>
            <a:endParaRPr lang="ru-RU" dirty="0" smtClean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Директор «ЦДТ»_______Т.В. Широкова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5500702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571480"/>
            <a:ext cx="8929718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Пояснительная записка- это первый раздел программы.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Данная программа была разработана в **** году. В **** году были внесены изменения. Программа утверждена на заседании педагогического совета _______________. Протокол №___.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 пояснительной записке к программе дополнительного образования детей следует раскрыть: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Соответствие российским традициям, культурно-национальным особенностям региона, достижениям мировой культуры;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Направленность 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Новизна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Актуальность программы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Педагогическая целесообразность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Цель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Задачи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Образовательные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Развивающие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Воспитательные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14282" y="500042"/>
            <a:ext cx="91440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Возраст воспитанников и срок реализации программы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Формы и режим занятий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Компетенции воспитанников.</a:t>
            </a: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Формы контроля и подведения итогов освоения программы.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Учебно-тематический план (год) теория -30%, практика 70%</a:t>
            </a:r>
            <a:endParaRPr lang="ru-RU" sz="2000" dirty="0" smtClean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Содержание программы (год):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Теоретическая часть…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Практическая часть…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Методическое обеспечение программы:</a:t>
            </a:r>
            <a:endParaRPr lang="ru-RU" sz="2000" dirty="0" smtClean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2000" b="1" u="sng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Возможные формы занятий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Методы, в основе которых лежит способ организации занятия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Методы, в основе которых лежит уровень деятельности детей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Дидактический материал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Материально-техническое обеспечение реализации</a:t>
            </a:r>
            <a:r>
              <a:rPr lang="ru-RU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образовательной     программы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Список литературы:</a:t>
            </a:r>
            <a:endParaRPr lang="ru-RU" sz="2000" dirty="0" smtClean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Для педагогов.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Для родителей.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Для детей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3964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5125526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540900"/>
            <a:ext cx="2428860" cy="256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928662" y="1142984"/>
            <a:ext cx="75009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rgbClr val="05666B"/>
                </a:solidFill>
              </a:rPr>
              <a:t>МЕТОДИЧЕСКИЕ РЕКОМЕНДАЦИИ </a:t>
            </a:r>
          </a:p>
          <a:p>
            <a:pPr lvl="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rgbClr val="05666B"/>
                </a:solidFill>
              </a:rPr>
              <a:t>ПО ВЕДЕНИЮ ДОКУМЕНТАЦИИ </a:t>
            </a:r>
          </a:p>
          <a:p>
            <a:pPr lvl="0" algn="ctr">
              <a:lnSpc>
                <a:spcPct val="200000"/>
              </a:lnSpc>
              <a:spcBef>
                <a:spcPct val="0"/>
              </a:spcBef>
              <a:defRPr/>
            </a:pPr>
            <a:r>
              <a:rPr lang="ru-RU" sz="3200" b="1" dirty="0" smtClean="0">
                <a:solidFill>
                  <a:srgbClr val="05666B"/>
                </a:solidFill>
              </a:rPr>
              <a:t> ПЕДАГОГА ДОПОЛНИТЕЛЬНОГО ОБРАЗОВАНИЯ</a:t>
            </a:r>
            <a:endParaRPr lang="ru-RU" sz="3200" b="1" dirty="0">
              <a:solidFill>
                <a:srgbClr val="05666B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latin typeface="Arial" pitchFamily="34" charset="0"/>
                <a:ea typeface="Times New Roman" pitchFamily="18" charset="0"/>
              </a:rPr>
              <a:t>Документация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latin typeface="Arial" pitchFamily="34" charset="0"/>
                <a:ea typeface="Times New Roman" pitchFamily="18" charset="0"/>
              </a:rPr>
              <a:t> педагога дополнительного образования,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5666B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latin typeface="Arial" pitchFamily="34" charset="0"/>
                <a:ea typeface="Times New Roman" pitchFamily="18" charset="0"/>
              </a:rPr>
              <a:t>ОБЯЗАТЕЛЬНАЯ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latin typeface="Arial" pitchFamily="34" charset="0"/>
                <a:ea typeface="Times New Roman" pitchFamily="18" charset="0"/>
              </a:rPr>
              <a:t>для составления Портфолио к аттестации,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5666B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5666B"/>
                </a:solidFill>
                <a:effectLst/>
                <a:latin typeface="Arial" pitchFamily="34" charset="0"/>
                <a:ea typeface="Times New Roman" pitchFamily="18" charset="0"/>
              </a:rPr>
              <a:t>накапливается в межаттестационный период.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</a:rPr>
              <a:t>Дополнительная образовательная программа.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</a:rPr>
              <a:t>Рецензия к программе.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ea typeface="Times New Roman" pitchFamily="18" charset="0"/>
              </a:rPr>
              <a:t>Анализ ДОП.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518E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</a:rPr>
              <a:t>Заполненные диагностические материалы (на начало и конец каждого года с выводами и % усвоения программы воспитанниками).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</a:rPr>
              <a:t>План воспитательной работы на каждый год.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518E"/>
                </a:solidFill>
                <a:effectLst/>
                <a:latin typeface="Arial" pitchFamily="34" charset="0"/>
                <a:ea typeface="Times New Roman" pitchFamily="18" charset="0"/>
              </a:rPr>
              <a:t>Программы и сценарии мероприятий согласно плана воспитательной работы.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572140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429264"/>
            <a:ext cx="1643042" cy="17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0" y="785794"/>
            <a:ext cx="9144000" cy="557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7. Журнал консультаций с родителями (тетрадь, прошита, пронумерована).</a:t>
            </a:r>
          </a:p>
          <a:p>
            <a:pPr marL="342900" lvl="0" indent="-34290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8. Журнал протоколов родительских собраний (тетрадь, прошита, пронумерована).</a:t>
            </a:r>
          </a:p>
          <a:p>
            <a:pPr marL="342900" lvl="0" indent="-34290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9. Программы и сценарии мероприятий согласно плана работы с родителями.</a:t>
            </a:r>
          </a:p>
          <a:p>
            <a:pPr marL="342900" lvl="0" indent="-34290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10.Материалы анкетирования родителей.</a:t>
            </a:r>
          </a:p>
          <a:p>
            <a:pPr marL="342900" lvl="0" indent="-34290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11.Памятки для родителей.</a:t>
            </a:r>
          </a:p>
          <a:p>
            <a:pPr marL="342900" lvl="0" indent="-34290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12.Публичное представление собственного опыта работы (не менее 2 занятий/мероприятий).</a:t>
            </a:r>
          </a:p>
          <a:p>
            <a:pPr marL="342900" lvl="0" indent="-342900">
              <a:lnSpc>
                <a:spcPct val="150000"/>
              </a:lnSpc>
            </a:pPr>
            <a:r>
              <a:rPr lang="ru-RU" sz="2000" b="1" dirty="0" smtClean="0">
                <a:solidFill>
                  <a:srgbClr val="00518E"/>
                </a:solidFill>
                <a:latin typeface="Arial" pitchFamily="34" charset="0"/>
                <a:cs typeface="Arial" pitchFamily="34" charset="0"/>
              </a:rPr>
              <a:t>13.Выступления на МО, Педмастерских, программы мероприятий и мастер-классов. </a:t>
            </a:r>
            <a:endParaRPr lang="ru-RU" sz="2000" b="1" dirty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625</TotalTime>
  <Words>1316</Words>
  <Application>Microsoft Office PowerPoint</Application>
  <PresentationFormat>Экран (4:3)</PresentationFormat>
  <Paragraphs>222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МУНИЦИПАЛЬНОЕ ОБРАЗОВАТЕЛЬНОЕ УЧРЕЖДЕНИЕ  ДОПОЛНИТЕЛЬНОГО ОБРАЗОВАНИЯ ДЕТЕЙ  «ЦЕНТР ДЕТСКОГО ТВОРЧЕСТВА» г.ЩЕКИНО  МЕТОДИЧЕСКИЕ РЕКОМЕНДАЦИИ ДЕЯТЕЛЬНОСТИ ПЕДАГОГА ДОПОЛНИТЕЛЬНОГО ОБРАЗОВАНИЯ  В МЕЖАТТЕСТАЦИОННЫЙ ПЕРИОД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ЦДТ</cp:lastModifiedBy>
  <cp:revision>69</cp:revision>
  <dcterms:created xsi:type="dcterms:W3CDTF">2013-12-03T09:09:36Z</dcterms:created>
  <dcterms:modified xsi:type="dcterms:W3CDTF">2013-12-18T09:18:47Z</dcterms:modified>
</cp:coreProperties>
</file>