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3" r:id="rId5"/>
    <p:sldId id="259" r:id="rId6"/>
    <p:sldId id="260" r:id="rId7"/>
    <p:sldId id="261" r:id="rId8"/>
    <p:sldId id="262" r:id="rId9"/>
    <p:sldId id="263" r:id="rId10"/>
    <p:sldId id="264" r:id="rId11"/>
    <p:sldId id="270" r:id="rId12"/>
    <p:sldId id="265" r:id="rId13"/>
    <p:sldId id="266" r:id="rId14"/>
    <p:sldId id="271" r:id="rId15"/>
    <p:sldId id="267" r:id="rId16"/>
    <p:sldId id="268" r:id="rId17"/>
    <p:sldId id="269" r:id="rId18"/>
    <p:sldId id="27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39EBB1C-77F4-442D-B3F7-89CFE35613D3}" type="datetimeFigureOut">
              <a:rPr lang="ru-RU" smtClean="0"/>
              <a:pPr/>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C0746D-13AA-4CCB-82E9-4EBBFC00B836}" type="slidenum">
              <a:rPr lang="ru-RU" smtClean="0"/>
              <a:pPr/>
              <a:t>‹#›</a:t>
            </a:fld>
            <a:endParaRPr lang="ru-RU"/>
          </a:p>
        </p:txBody>
      </p:sp>
    </p:spTree>
  </p:cSld>
  <p:clrMapOvr>
    <a:masterClrMapping/>
  </p:clrMapOvr>
  <p:transition>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9EBB1C-77F4-442D-B3F7-89CFE35613D3}" type="datetimeFigureOut">
              <a:rPr lang="ru-RU" smtClean="0"/>
              <a:pPr/>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C0746D-13AA-4CCB-82E9-4EBBFC00B836}" type="slidenum">
              <a:rPr lang="ru-RU" smtClean="0"/>
              <a:pPr/>
              <a:t>‹#›</a:t>
            </a:fld>
            <a:endParaRPr lang="ru-RU"/>
          </a:p>
        </p:txBody>
      </p:sp>
    </p:spTree>
  </p:cSld>
  <p:clrMapOvr>
    <a:masterClrMapping/>
  </p:clrMapOvr>
  <p:transition>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9EBB1C-77F4-442D-B3F7-89CFE35613D3}" type="datetimeFigureOut">
              <a:rPr lang="ru-RU" smtClean="0"/>
              <a:pPr/>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C0746D-13AA-4CCB-82E9-4EBBFC00B836}" type="slidenum">
              <a:rPr lang="ru-RU" smtClean="0"/>
              <a:pPr/>
              <a:t>‹#›</a:t>
            </a:fld>
            <a:endParaRPr lang="ru-RU"/>
          </a:p>
        </p:txBody>
      </p:sp>
    </p:spTree>
  </p:cSld>
  <p:clrMapOvr>
    <a:masterClrMapping/>
  </p:clrMapOvr>
  <p:transition>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9EBB1C-77F4-442D-B3F7-89CFE35613D3}" type="datetimeFigureOut">
              <a:rPr lang="ru-RU" smtClean="0"/>
              <a:pPr/>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C0746D-13AA-4CCB-82E9-4EBBFC00B836}" type="slidenum">
              <a:rPr lang="ru-RU" smtClean="0"/>
              <a:pPr/>
              <a:t>‹#›</a:t>
            </a:fld>
            <a:endParaRPr lang="ru-RU"/>
          </a:p>
        </p:txBody>
      </p:sp>
    </p:spTree>
  </p:cSld>
  <p:clrMapOvr>
    <a:masterClrMapping/>
  </p:clrMapOvr>
  <p:transition>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9EBB1C-77F4-442D-B3F7-89CFE35613D3}" type="datetimeFigureOut">
              <a:rPr lang="ru-RU" smtClean="0"/>
              <a:pPr/>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C0746D-13AA-4CCB-82E9-4EBBFC00B836}" type="slidenum">
              <a:rPr lang="ru-RU" smtClean="0"/>
              <a:pPr/>
              <a:t>‹#›</a:t>
            </a:fld>
            <a:endParaRPr lang="ru-RU"/>
          </a:p>
        </p:txBody>
      </p:sp>
    </p:spTree>
  </p:cSld>
  <p:clrMapOvr>
    <a:masterClrMapping/>
  </p:clrMapOvr>
  <p:transition>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39EBB1C-77F4-442D-B3F7-89CFE35613D3}" type="datetimeFigureOut">
              <a:rPr lang="ru-RU" smtClean="0"/>
              <a:pPr/>
              <a:t>01.04.2012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C0746D-13AA-4CCB-82E9-4EBBFC00B836}" type="slidenum">
              <a:rPr lang="ru-RU" smtClean="0"/>
              <a:pPr/>
              <a:t>‹#›</a:t>
            </a:fld>
            <a:endParaRPr lang="ru-RU"/>
          </a:p>
        </p:txBody>
      </p:sp>
    </p:spTree>
  </p:cSld>
  <p:clrMapOvr>
    <a:masterClrMapping/>
  </p:clrMapOvr>
  <p:transition>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39EBB1C-77F4-442D-B3F7-89CFE35613D3}" type="datetimeFigureOut">
              <a:rPr lang="ru-RU" smtClean="0"/>
              <a:pPr/>
              <a:t>01.04.2012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7C0746D-13AA-4CCB-82E9-4EBBFC00B836}" type="slidenum">
              <a:rPr lang="ru-RU" smtClean="0"/>
              <a:pPr/>
              <a:t>‹#›</a:t>
            </a:fld>
            <a:endParaRPr lang="ru-RU"/>
          </a:p>
        </p:txBody>
      </p:sp>
    </p:spTree>
  </p:cSld>
  <p:clrMapOvr>
    <a:masterClrMapping/>
  </p:clrMapOvr>
  <p:transition>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39EBB1C-77F4-442D-B3F7-89CFE35613D3}" type="datetimeFigureOut">
              <a:rPr lang="ru-RU" smtClean="0"/>
              <a:pPr/>
              <a:t>01.04.2012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7C0746D-13AA-4CCB-82E9-4EBBFC00B836}" type="slidenum">
              <a:rPr lang="ru-RU" smtClean="0"/>
              <a:pPr/>
              <a:t>‹#›</a:t>
            </a:fld>
            <a:endParaRPr lang="ru-RU"/>
          </a:p>
        </p:txBody>
      </p:sp>
    </p:spTree>
  </p:cSld>
  <p:clrMapOvr>
    <a:masterClrMapping/>
  </p:clrMapOvr>
  <p:transition>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39EBB1C-77F4-442D-B3F7-89CFE35613D3}" type="datetimeFigureOut">
              <a:rPr lang="ru-RU" smtClean="0"/>
              <a:pPr/>
              <a:t>01.04.2012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7C0746D-13AA-4CCB-82E9-4EBBFC00B836}" type="slidenum">
              <a:rPr lang="ru-RU" smtClean="0"/>
              <a:pPr/>
              <a:t>‹#›</a:t>
            </a:fld>
            <a:endParaRPr lang="ru-RU"/>
          </a:p>
        </p:txBody>
      </p:sp>
    </p:spTree>
  </p:cSld>
  <p:clrMapOvr>
    <a:masterClrMapping/>
  </p:clrMapOvr>
  <p:transition>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39EBB1C-77F4-442D-B3F7-89CFE35613D3}" type="datetimeFigureOut">
              <a:rPr lang="ru-RU" smtClean="0"/>
              <a:pPr/>
              <a:t>01.04.2012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C0746D-13AA-4CCB-82E9-4EBBFC00B836}" type="slidenum">
              <a:rPr lang="ru-RU" smtClean="0"/>
              <a:pPr/>
              <a:t>‹#›</a:t>
            </a:fld>
            <a:endParaRPr lang="ru-RU"/>
          </a:p>
        </p:txBody>
      </p:sp>
    </p:spTree>
  </p:cSld>
  <p:clrMapOvr>
    <a:masterClrMapping/>
  </p:clrMapOvr>
  <p:transition>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39EBB1C-77F4-442D-B3F7-89CFE35613D3}" type="datetimeFigureOut">
              <a:rPr lang="ru-RU" smtClean="0"/>
              <a:pPr/>
              <a:t>01.04.2012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C0746D-13AA-4CCB-82E9-4EBBFC00B836}" type="slidenum">
              <a:rPr lang="ru-RU" smtClean="0"/>
              <a:pPr/>
              <a:t>‹#›</a:t>
            </a:fld>
            <a:endParaRPr lang="ru-RU"/>
          </a:p>
        </p:txBody>
      </p:sp>
    </p:spTree>
  </p:cSld>
  <p:clrMapOvr>
    <a:masterClrMapping/>
  </p:clrMapOvr>
  <p:transition>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EBB1C-77F4-442D-B3F7-89CFE35613D3}" type="datetimeFigureOut">
              <a:rPr lang="ru-RU" smtClean="0"/>
              <a:pPr/>
              <a:t>01.04.2012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0746D-13AA-4CCB-82E9-4EBBFC00B83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3"/>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microsoft.com/isapi/redir.dll?prd=ie&amp;pver=6&amp;ar=msnhom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830997"/>
          </a:xfrm>
          <a:prstGeom prst="rect">
            <a:avLst/>
          </a:prstGeom>
          <a:scene3d>
            <a:camera prst="orthographicFront"/>
            <a:lightRig rig="threePt" dir="t"/>
          </a:scene3d>
          <a:sp3d>
            <a:bevelT prst="convex"/>
          </a:sp3d>
        </p:spPr>
        <p:style>
          <a:lnRef idx="1">
            <a:schemeClr val="dk1"/>
          </a:lnRef>
          <a:fillRef idx="2">
            <a:schemeClr val="dk1"/>
          </a:fillRef>
          <a:effectRef idx="1">
            <a:schemeClr val="dk1"/>
          </a:effectRef>
          <a:fontRef idx="minor">
            <a:schemeClr val="dk1"/>
          </a:fontRef>
        </p:style>
        <p:txBody>
          <a:bodyPr wrap="square">
            <a:spAutoFit/>
          </a:bodyPr>
          <a:lstStyle/>
          <a:p>
            <a:r>
              <a:rPr lang="ru-RU" sz="2400" b="1" dirty="0">
                <a:solidFill>
                  <a:srgbClr val="FF0000"/>
                </a:solidFill>
                <a:latin typeface="Times New Roman" pitchFamily="18" charset="0"/>
                <a:cs typeface="Times New Roman" pitchFamily="18" charset="0"/>
              </a:rPr>
              <a:t>Физики предложили технологию создания эффективных солнечных батарей на основе углеродных </a:t>
            </a:r>
            <a:r>
              <a:rPr lang="ru-RU" sz="2400" b="1" dirty="0" err="1">
                <a:solidFill>
                  <a:srgbClr val="FF0000"/>
                </a:solidFill>
                <a:latin typeface="Times New Roman" pitchFamily="18" charset="0"/>
                <a:cs typeface="Times New Roman" pitchFamily="18" charset="0"/>
              </a:rPr>
              <a:t>нанотрубок</a:t>
            </a:r>
            <a:r>
              <a:rPr lang="ru-RU" sz="2400" b="1" dirty="0">
                <a:solidFill>
                  <a:srgbClr val="FF0000"/>
                </a:solidFill>
                <a:latin typeface="Times New Roman" pitchFamily="18" charset="0"/>
                <a:cs typeface="Times New Roman" pitchFamily="18" charset="0"/>
              </a:rPr>
              <a:t>. </a:t>
            </a:r>
          </a:p>
        </p:txBody>
      </p:sp>
      <p:pic>
        <p:nvPicPr>
          <p:cNvPr id="5" name="Рисунок 4"/>
          <p:cNvPicPr/>
          <p:nvPr/>
        </p:nvPicPr>
        <p:blipFill>
          <a:blip r:embed="rId2" cstate="print"/>
          <a:srcRect/>
          <a:stretch>
            <a:fillRect/>
          </a:stretch>
        </p:blipFill>
        <p:spPr bwMode="auto">
          <a:xfrm>
            <a:off x="0" y="836712"/>
            <a:ext cx="5148064" cy="6021288"/>
          </a:xfrm>
          <a:prstGeom prst="rect">
            <a:avLst/>
          </a:prstGeom>
          <a:noFill/>
          <a:ln w="9525">
            <a:noFill/>
            <a:miter lim="800000"/>
            <a:headEnd/>
            <a:tailEnd/>
          </a:ln>
          <a:scene3d>
            <a:camera prst="orthographicFront"/>
            <a:lightRig rig="threePt" dir="t"/>
          </a:scene3d>
          <a:sp3d>
            <a:bevelT w="114300" prst="artDeco"/>
          </a:sp3d>
        </p:spPr>
      </p:pic>
      <p:sp>
        <p:nvSpPr>
          <p:cNvPr id="11265" name="Rectangle 1"/>
          <p:cNvSpPr>
            <a:spLocks noChangeArrowheads="1"/>
          </p:cNvSpPr>
          <p:nvPr/>
        </p:nvSpPr>
        <p:spPr bwMode="auto">
          <a:xfrm>
            <a:off x="5148064" y="980728"/>
            <a:ext cx="3995936" cy="5632311"/>
          </a:xfrm>
          <a:prstGeom prst="rect">
            <a:avLst/>
          </a:prstGeom>
          <a:ln>
            <a:solidFill>
              <a:schemeClr val="accent1"/>
            </a:solidFill>
            <a:headEnd/>
            <a:tailEnd/>
          </a:ln>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современных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фотовольтаических</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батареях (особый класс солнечных батарей) под воздействием солнечного света возникают так называемые экситоны - квазичастицы, состоящие из отрицательно заряженного электрона и положительно заряженной дырки. Чтобы возникал электрический ток, дырки и электроны должны разделиться. В обычных батареях это процесс разделения зарядов происходит в специальном слое, который располагается под слоем, где формируются сами экситоны. </a:t>
            </a:r>
            <a:endParaRPr kumimoji="0" lang="ru-RU" sz="20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895528" y="1870082"/>
            <a:ext cx="4248472" cy="3477875"/>
          </a:xfrm>
          <a:prstGeom prst="rect">
            <a:avLst/>
          </a:prstGeom>
          <a:ln>
            <a:headEnd/>
            <a:tailEnd/>
          </a:ln>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Группа физиков из Италии и Франции выяснила, что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наномагниты</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из одной молекулы сохраняют свои уникальные свойства, когда их помещают на твердую поверхность, хотя раньше ученые в этом сомневались, такая их способность может помочь созданию новых запоминающих устройств. </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Arial" pitchFamily="34" charset="0"/>
            </a:endParaRPr>
          </a:p>
        </p:txBody>
      </p:sp>
      <p:pic>
        <p:nvPicPr>
          <p:cNvPr id="21505" name="Рисунок 31"/>
          <p:cNvPicPr>
            <a:picLocks noChangeAspect="1" noChangeArrowheads="1"/>
          </p:cNvPicPr>
          <p:nvPr/>
        </p:nvPicPr>
        <p:blipFill>
          <a:blip r:embed="rId2" cstate="print"/>
          <a:srcRect/>
          <a:stretch>
            <a:fillRect/>
          </a:stretch>
        </p:blipFill>
        <p:spPr bwMode="auto">
          <a:xfrm>
            <a:off x="1" y="1916832"/>
            <a:ext cx="4855009" cy="4941168"/>
          </a:xfrm>
          <a:prstGeom prst="rect">
            <a:avLst/>
          </a:prstGeom>
          <a:noFill/>
          <a:scene3d>
            <a:camera prst="orthographicFront"/>
            <a:lightRig rig="threePt" dir="t"/>
          </a:scene3d>
          <a:sp3d>
            <a:bevelT/>
          </a:sp3d>
        </p:spPr>
      </p:pic>
      <p:sp>
        <p:nvSpPr>
          <p:cNvPr id="21507" name="Rectangle 3"/>
          <p:cNvSpPr>
            <a:spLocks noChangeArrowheads="1"/>
          </p:cNvSpPr>
          <p:nvPr/>
        </p:nvSpPr>
        <p:spPr bwMode="auto">
          <a:xfrm>
            <a:off x="0" y="1905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6" name="Прямоугольник 5"/>
          <p:cNvSpPr/>
          <p:nvPr/>
        </p:nvSpPr>
        <p:spPr>
          <a:xfrm>
            <a:off x="0" y="0"/>
            <a:ext cx="9144000" cy="830997"/>
          </a:xfrm>
          <a:prstGeom prst="rect">
            <a:avLst/>
          </a:prstGeom>
          <a:scene3d>
            <a:camera prst="orthographicFront"/>
            <a:lightRig rig="threePt" dir="t"/>
          </a:scene3d>
          <a:sp3d>
            <a:bevelT prst="convex"/>
          </a:sp3d>
        </p:spPr>
        <p:style>
          <a:lnRef idx="1">
            <a:schemeClr val="dk1"/>
          </a:lnRef>
          <a:fillRef idx="2">
            <a:schemeClr val="dk1"/>
          </a:fillRef>
          <a:effectRef idx="1">
            <a:schemeClr val="dk1"/>
          </a:effectRef>
          <a:fontRef idx="minor">
            <a:schemeClr val="dk1"/>
          </a:fontRef>
        </p:style>
        <p:txBody>
          <a:bodyPr wrap="square">
            <a:spAutoFit/>
          </a:bodyPr>
          <a:lstStyle/>
          <a:p>
            <a:pPr lvl="0" algn="ctr" fontAlgn="base">
              <a:spcBef>
                <a:spcPct val="0"/>
              </a:spcBef>
              <a:spcAft>
                <a:spcPct val="0"/>
              </a:spcAft>
            </a:pPr>
            <a:r>
              <a:rPr lang="ru-RU" sz="2400" b="1" dirty="0" smtClean="0">
                <a:solidFill>
                  <a:srgbClr val="FF0000"/>
                </a:solidFill>
                <a:latin typeface="Times New Roman" pitchFamily="18" charset="0"/>
                <a:ea typeface="Calibri" pitchFamily="34" charset="0"/>
                <a:cs typeface="Times New Roman" pitchFamily="18" charset="0"/>
              </a:rPr>
              <a:t>Физики приблизили создание </a:t>
            </a:r>
            <a:r>
              <a:rPr lang="ru-RU" sz="2400" b="1" dirty="0" err="1" smtClean="0">
                <a:solidFill>
                  <a:srgbClr val="FF0000"/>
                </a:solidFill>
                <a:latin typeface="Times New Roman" pitchFamily="18" charset="0"/>
                <a:ea typeface="Calibri" pitchFamily="34" charset="0"/>
                <a:cs typeface="Times New Roman" pitchFamily="18" charset="0"/>
              </a:rPr>
              <a:t>наномагнитных</a:t>
            </a:r>
            <a:r>
              <a:rPr lang="ru-RU" sz="2400" b="1" dirty="0" smtClean="0">
                <a:solidFill>
                  <a:srgbClr val="FF0000"/>
                </a:solidFill>
                <a:latin typeface="Times New Roman" pitchFamily="18" charset="0"/>
                <a:ea typeface="Calibri" pitchFamily="34" charset="0"/>
                <a:cs typeface="Times New Roman" pitchFamily="18" charset="0"/>
              </a:rPr>
              <a:t> запоминающих устройств</a:t>
            </a:r>
            <a:endParaRPr lang="ru-RU" sz="2400" b="1" dirty="0" smtClean="0">
              <a:solidFill>
                <a:srgbClr val="FF0000"/>
              </a:solidFill>
              <a:latin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283968" y="404664"/>
            <a:ext cx="4572000" cy="5909310"/>
          </a:xfrm>
          <a:prstGeom prst="rect">
            <a:avLst/>
          </a:prstGeom>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a:spAutoFit/>
          </a:bodyPr>
          <a:lstStyle/>
          <a:p>
            <a:pPr lvl="0" fontAlgn="base">
              <a:spcBef>
                <a:spcPct val="0"/>
              </a:spcBef>
              <a:spcAft>
                <a:spcPct val="0"/>
              </a:spcAft>
            </a:pPr>
            <a:r>
              <a:rPr lang="ru-RU" b="1" dirty="0" smtClean="0">
                <a:latin typeface="Times New Roman" pitchFamily="18" charset="0"/>
                <a:ea typeface="Calibri" pitchFamily="34" charset="0"/>
                <a:cs typeface="Times New Roman" pitchFamily="18" charset="0"/>
              </a:rPr>
              <a:t>Ученые впервые продемонстрировали, что </a:t>
            </a:r>
            <a:r>
              <a:rPr lang="ru-RU" b="1" dirty="0" err="1" smtClean="0">
                <a:latin typeface="Times New Roman" pitchFamily="18" charset="0"/>
                <a:ea typeface="Calibri" pitchFamily="34" charset="0"/>
                <a:cs typeface="Times New Roman" pitchFamily="18" charset="0"/>
              </a:rPr>
              <a:t>одномолекулярный</a:t>
            </a:r>
            <a:r>
              <a:rPr lang="ru-RU" b="1" dirty="0" smtClean="0">
                <a:latin typeface="Times New Roman" pitchFamily="18" charset="0"/>
                <a:ea typeface="Calibri" pitchFamily="34" charset="0"/>
                <a:cs typeface="Times New Roman" pitchFamily="18" charset="0"/>
              </a:rPr>
              <a:t> магнит работает при помещении на твердую подложку из золота. Для этого ученые "сшили" четыре атома железа и "хвост" из углерода с атомом серы на конце. Сера была нужна для закрепления новой молекулы на поверхности золотой пластины. В результате созданная молекула прикрепилась на пластине строго определенным образом. Ученые охладили полученную систему до очень низких температур и исследовали магнитные свойства новой молекулы с помощью синхротронного излучения. </a:t>
            </a:r>
            <a:endParaRPr lang="ru-RU" b="1" dirty="0" smtClean="0">
              <a:latin typeface="Arial" pitchFamily="34" charset="0"/>
            </a:endParaRPr>
          </a:p>
          <a:p>
            <a:pPr lvl="0"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 Им удалось наблюдать так называемый квантовый туннельный переход намагничивания, при котором свойства молекулы меняются скачкообразно. Физики выяснили, что этот процесс может быть управляемым. </a:t>
            </a:r>
            <a:endParaRPr lang="ru-RU" b="1" dirty="0" smtClean="0">
              <a:latin typeface="Arial" pitchFamily="34" charset="0"/>
            </a:endParaRPr>
          </a:p>
        </p:txBody>
      </p:sp>
      <p:pic>
        <p:nvPicPr>
          <p:cNvPr id="2051" name="Picture 3" descr="F:\Гифы\komp\a2.gif"/>
          <p:cNvPicPr>
            <a:picLocks noChangeAspect="1" noChangeArrowheads="1" noCrop="1"/>
          </p:cNvPicPr>
          <p:nvPr/>
        </p:nvPicPr>
        <p:blipFill>
          <a:blip r:embed="rId2" cstate="print"/>
          <a:srcRect/>
          <a:stretch>
            <a:fillRect/>
          </a:stretch>
        </p:blipFill>
        <p:spPr bwMode="auto">
          <a:xfrm>
            <a:off x="-6909" y="1268760"/>
            <a:ext cx="4186065" cy="3456384"/>
          </a:xfrm>
          <a:prstGeom prst="rect">
            <a:avLst/>
          </a:prstGeom>
          <a:noFill/>
        </p:spPr>
      </p:pic>
    </p:spTree>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71400"/>
            <a:ext cx="9143999" cy="738664"/>
          </a:xfrm>
          <a:prstGeom prst="rect">
            <a:avLst/>
          </a:prstGeom>
          <a:ln>
            <a:headEnd/>
            <a:tailEnd/>
          </a:ln>
          <a:scene3d>
            <a:camera prst="orthographicFront"/>
            <a:lightRig rig="threePt" dir="t"/>
          </a:scene3d>
          <a:sp3d>
            <a:bevelT prst="convex"/>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Создан самый маленький радиоприемник</a:t>
            </a:r>
            <a:endParaRPr kumimoji="0" lang="ru-RU" sz="2400" b="1" i="0"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22529" name="Рисунок 40"/>
          <p:cNvPicPr>
            <a:picLocks noChangeAspect="1" noChangeArrowheads="1"/>
          </p:cNvPicPr>
          <p:nvPr/>
        </p:nvPicPr>
        <p:blipFill>
          <a:blip r:embed="rId2" cstate="print"/>
          <a:srcRect/>
          <a:stretch>
            <a:fillRect/>
          </a:stretch>
        </p:blipFill>
        <p:spPr bwMode="auto">
          <a:xfrm>
            <a:off x="251520" y="548680"/>
            <a:ext cx="5673946" cy="4248472"/>
          </a:xfrm>
          <a:prstGeom prst="rect">
            <a:avLst/>
          </a:prstGeom>
          <a:noFill/>
          <a:scene3d>
            <a:camera prst="orthographicFront"/>
            <a:lightRig rig="threePt" dir="t"/>
          </a:scene3d>
          <a:sp3d>
            <a:bevelT/>
          </a:sp3d>
        </p:spPr>
      </p:pic>
      <p:sp>
        <p:nvSpPr>
          <p:cNvPr id="22531" name="Rectangle 3"/>
          <p:cNvSpPr>
            <a:spLocks noChangeArrowheads="1"/>
          </p:cNvSpPr>
          <p:nvPr/>
        </p:nvSpPr>
        <p:spPr bwMode="auto">
          <a:xfrm>
            <a:off x="0" y="4826675"/>
            <a:ext cx="9144000" cy="2031325"/>
          </a:xfrm>
          <a:prstGeom prst="rect">
            <a:avLst/>
          </a:prstGeom>
          <a:ln>
            <a:headEnd/>
            <a:tailEnd/>
          </a:ln>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Американские ученые заявили о создании детектора, способного преобразовывать радиоволны в звуковые. Радиоприемник оказался в тысячи раз тоньше диаметра человеческого волоса, сообщает BBC. </a:t>
            </a:r>
            <a:endParaRPr kumimoji="0" lang="ru-RU" b="1"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 словам специалистов, впервые удалось создать работающий прототип такого маленького размера. Приемник, сделанный из углеродных </a:t>
            </a:r>
            <a:r>
              <a:rPr kumimoji="0" lang="ru-RU"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нанотрубок</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может стать предтечей сверхминиатюрных беспроводных устройств.  В ходе эксперимента ученые передавали классическую музыку с </a:t>
            </a:r>
            <a:r>
              <a:rPr kumimoji="0" lang="ru-RU"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iPod</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расположенного в нескольких метрах.</a:t>
            </a:r>
            <a:endParaRPr kumimoji="0" lang="ru-RU" b="1" i="0" u="none" strike="noStrike" cap="none" normalizeH="0" baseline="0" dirty="0" smtClean="0">
              <a:ln>
                <a:noFill/>
              </a:ln>
              <a:solidFill>
                <a:schemeClr val="tx1"/>
              </a:solidFill>
              <a:effectLst/>
              <a:latin typeface="Arial" pitchFamily="34" charset="0"/>
            </a:endParaRPr>
          </a:p>
        </p:txBody>
      </p:sp>
      <p:pic>
        <p:nvPicPr>
          <p:cNvPr id="7170" name="Picture 2" descr="D:\физика\Гифы\ikonky\a1.gif"/>
          <p:cNvPicPr>
            <a:picLocks noChangeAspect="1" noChangeArrowheads="1" noCrop="1"/>
          </p:cNvPicPr>
          <p:nvPr/>
        </p:nvPicPr>
        <p:blipFill>
          <a:blip r:embed="rId3" cstate="print"/>
          <a:srcRect/>
          <a:stretch>
            <a:fillRect/>
          </a:stretch>
        </p:blipFill>
        <p:spPr bwMode="auto">
          <a:xfrm>
            <a:off x="6732240" y="1700808"/>
            <a:ext cx="2088232" cy="2088232"/>
          </a:xfrm>
          <a:prstGeom prst="rect">
            <a:avLst/>
          </a:prstGeom>
          <a:noFill/>
        </p:spPr>
      </p:pic>
    </p:spTree>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620688"/>
            <a:ext cx="9144000" cy="923330"/>
          </a:xfrm>
          <a:prstGeom prst="rect">
            <a:avLst/>
          </a:prstGeom>
          <a:ln>
            <a:headEnd/>
            <a:tailEnd/>
          </a:ln>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Американские учёные создали новую батарею, где в роли оболочки может выступать вирус диаметром всего несколько нанометров. </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23553" name="Рисунок 34"/>
          <p:cNvPicPr>
            <a:picLocks noChangeAspect="1" noChangeArrowheads="1"/>
          </p:cNvPicPr>
          <p:nvPr/>
        </p:nvPicPr>
        <p:blipFill>
          <a:blip r:embed="rId2" cstate="print"/>
          <a:srcRect/>
          <a:stretch>
            <a:fillRect/>
          </a:stretch>
        </p:blipFill>
        <p:spPr bwMode="auto">
          <a:xfrm>
            <a:off x="2051720" y="1556792"/>
            <a:ext cx="5301208" cy="5301208"/>
          </a:xfrm>
          <a:prstGeom prst="rect">
            <a:avLst/>
          </a:prstGeom>
          <a:noFill/>
          <a:scene3d>
            <a:camera prst="orthographicFront"/>
            <a:lightRig rig="threePt" dir="t"/>
          </a:scene3d>
          <a:sp3d>
            <a:bevelT/>
          </a:sp3d>
        </p:spPr>
      </p:pic>
      <p:sp>
        <p:nvSpPr>
          <p:cNvPr id="23555" name="Rectangle 3"/>
          <p:cNvSpPr>
            <a:spLocks noChangeArrowheads="1"/>
          </p:cNvSpPr>
          <p:nvPr/>
        </p:nvSpPr>
        <p:spPr bwMode="auto">
          <a:xfrm>
            <a:off x="0" y="2171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 name="Прямоугольник 7"/>
          <p:cNvSpPr/>
          <p:nvPr/>
        </p:nvSpPr>
        <p:spPr>
          <a:xfrm>
            <a:off x="0" y="0"/>
            <a:ext cx="9144000" cy="461665"/>
          </a:xfrm>
          <a:prstGeom prst="rect">
            <a:avLst/>
          </a:prstGeom>
          <a:scene3d>
            <a:camera prst="orthographicFront"/>
            <a:lightRig rig="threePt" dir="t"/>
          </a:scene3d>
          <a:sp3d>
            <a:bevelT prst="convex"/>
          </a:sp3d>
        </p:spPr>
        <p:style>
          <a:lnRef idx="1">
            <a:schemeClr val="dk1"/>
          </a:lnRef>
          <a:fillRef idx="2">
            <a:schemeClr val="dk1"/>
          </a:fillRef>
          <a:effectRef idx="1">
            <a:schemeClr val="dk1"/>
          </a:effectRef>
          <a:fontRef idx="minor">
            <a:schemeClr val="dk1"/>
          </a:fontRef>
        </p:style>
        <p:txBody>
          <a:bodyPr wrap="square">
            <a:spAutoFit/>
          </a:bodyPr>
          <a:lstStyle/>
          <a:p>
            <a:pPr lvl="0" algn="ctr" fontAlgn="base">
              <a:spcBef>
                <a:spcPct val="0"/>
              </a:spcBef>
              <a:spcAft>
                <a:spcPct val="0"/>
              </a:spcAft>
            </a:pPr>
            <a:r>
              <a:rPr lang="ru-RU" sz="2400" b="1" dirty="0" smtClean="0">
                <a:solidFill>
                  <a:srgbClr val="FF0000"/>
                </a:solidFill>
                <a:latin typeface="Times New Roman" pitchFamily="18" charset="0"/>
                <a:ea typeface="Calibri" pitchFamily="34" charset="0"/>
                <a:cs typeface="Times New Roman" pitchFamily="18" charset="0"/>
              </a:rPr>
              <a:t>Самая маленькая батарейка получилась из вируса</a:t>
            </a:r>
            <a:endParaRPr lang="ru-RU" sz="2400" b="1" dirty="0" smtClean="0">
              <a:solidFill>
                <a:srgbClr val="FF0000"/>
              </a:solidFill>
              <a:latin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Гифы\naigtmare\naigt.gif"/>
          <p:cNvPicPr>
            <a:picLocks noChangeAspect="1" noChangeArrowheads="1" noCrop="1"/>
          </p:cNvPicPr>
          <p:nvPr/>
        </p:nvPicPr>
        <p:blipFill>
          <a:blip r:embed="rId2" cstate="print"/>
          <a:srcRect/>
          <a:stretch>
            <a:fillRect/>
          </a:stretch>
        </p:blipFill>
        <p:spPr bwMode="auto">
          <a:xfrm>
            <a:off x="-2" y="2852936"/>
            <a:ext cx="4755061" cy="4005065"/>
          </a:xfrm>
          <a:prstGeom prst="rect">
            <a:avLst/>
          </a:prstGeom>
          <a:noFill/>
        </p:spPr>
      </p:pic>
      <p:sp>
        <p:nvSpPr>
          <p:cNvPr id="5" name="Rectangle 4"/>
          <p:cNvSpPr>
            <a:spLocks noChangeArrowheads="1"/>
          </p:cNvSpPr>
          <p:nvPr/>
        </p:nvSpPr>
        <p:spPr bwMode="auto">
          <a:xfrm>
            <a:off x="3851920" y="124115"/>
            <a:ext cx="5292080" cy="4524315"/>
          </a:xfrm>
          <a:prstGeom prst="rect">
            <a:avLst/>
          </a:prstGeom>
          <a:ln>
            <a:headEnd/>
            <a:tailEnd/>
          </a:ln>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b="1" dirty="0" smtClean="0">
                <a:solidFill>
                  <a:schemeClr val="tx1"/>
                </a:solidFill>
                <a:latin typeface="Times New Roman" pitchFamily="18" charset="0"/>
                <a:ea typeface="Calibri" pitchFamily="34" charset="0"/>
                <a:cs typeface="Times New Roman" pitchFamily="18" charset="0"/>
              </a:rPr>
              <a:t>Несколько лет назад физики обратили свой взор на паразитические частицы, которые, с одной стороны, живут при комнатной температуре, а с другой </a:t>
            </a:r>
            <a:r>
              <a:rPr lang="ru-RU" b="1" dirty="0" smtClean="0">
                <a:solidFill>
                  <a:schemeClr val="tx1"/>
                </a:solidFill>
                <a:ea typeface="Calibri" pitchFamily="34" charset="0"/>
                <a:cs typeface="Times New Roman" pitchFamily="18" charset="0"/>
              </a:rPr>
              <a:t>–</a:t>
            </a:r>
            <a:r>
              <a:rPr lang="ru-RU" b="1" dirty="0" smtClean="0">
                <a:solidFill>
                  <a:schemeClr val="tx1"/>
                </a:solidFill>
                <a:latin typeface="Times New Roman" pitchFamily="18" charset="0"/>
                <a:ea typeface="Calibri" pitchFamily="34" charset="0"/>
                <a:cs typeface="Times New Roman" pitchFamily="18" charset="0"/>
              </a:rPr>
              <a:t> могут образовывать весьма сложные </a:t>
            </a:r>
            <a:r>
              <a:rPr lang="ru-RU" b="1" dirty="0" err="1" smtClean="0">
                <a:solidFill>
                  <a:schemeClr val="tx1"/>
                </a:solidFill>
                <a:latin typeface="Times New Roman" pitchFamily="18" charset="0"/>
                <a:ea typeface="Calibri" pitchFamily="34" charset="0"/>
                <a:cs typeface="Times New Roman" pitchFamily="18" charset="0"/>
              </a:rPr>
              <a:t>наноразмерные</a:t>
            </a:r>
            <a:r>
              <a:rPr lang="ru-RU" b="1" dirty="0" smtClean="0">
                <a:solidFill>
                  <a:schemeClr val="tx1"/>
                </a:solidFill>
                <a:latin typeface="Times New Roman" pitchFamily="18" charset="0"/>
                <a:ea typeface="Calibri" pitchFamily="34" charset="0"/>
                <a:cs typeface="Times New Roman" pitchFamily="18" charset="0"/>
              </a:rPr>
              <a:t> структуры. </a:t>
            </a:r>
            <a:endParaRPr lang="ru-RU" b="1" dirty="0" smtClean="0">
              <a:solidFill>
                <a:schemeClr val="tx1"/>
              </a:solidFill>
              <a:latin typeface="Arial" pitchFamily="34" charset="0"/>
            </a:endParaRPr>
          </a:p>
          <a:p>
            <a:pPr fontAlgn="base">
              <a:spcBef>
                <a:spcPct val="0"/>
              </a:spcBef>
              <a:spcAft>
                <a:spcPct val="0"/>
              </a:spcAft>
            </a:pPr>
            <a:r>
              <a:rPr lang="ru-RU" b="1" dirty="0" smtClean="0">
                <a:latin typeface="Times New Roman" pitchFamily="18" charset="0"/>
                <a:ea typeface="Calibri" pitchFamily="34" charset="0"/>
                <a:cs typeface="Times New Roman" pitchFamily="18" charset="0"/>
              </a:rPr>
              <a:t>Профессор Анжела </a:t>
            </a:r>
            <a:r>
              <a:rPr lang="ru-RU" b="1" dirty="0" err="1" smtClean="0">
                <a:latin typeface="Times New Roman" pitchFamily="18" charset="0"/>
                <a:ea typeface="Calibri" pitchFamily="34" charset="0"/>
                <a:cs typeface="Times New Roman" pitchFamily="18" charset="0"/>
              </a:rPr>
              <a:t>Белчер</a:t>
            </a:r>
            <a:r>
              <a:rPr lang="ru-RU" b="1" dirty="0" smtClean="0">
                <a:latin typeface="Times New Roman" pitchFamily="18" charset="0"/>
                <a:ea typeface="Calibri" pitchFamily="34" charset="0"/>
                <a:cs typeface="Times New Roman" pitchFamily="18" charset="0"/>
              </a:rPr>
              <a:t> </a:t>
            </a:r>
            <a:endParaRPr lang="ru-RU" b="1"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разработала экспериментальную аккумуляторную пластину из оксида кобальта (это один из основных материалов для литиево-ионных батарей). </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Учёные использовали"</a:t>
            </a:r>
            <a:r>
              <a:rPr kumimoji="0" lang="ru-RU"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прилипательные</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свойства бактерий и с их помощью сформировали пористую поверхность у электрода </a:t>
            </a:r>
            <a:r>
              <a:rPr kumimoji="0" lang="ru-RU"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от этого напрямую зависит удельная ёмкость и мощность батареи. </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836712"/>
            <a:ext cx="9144000" cy="1477328"/>
          </a:xfrm>
          <a:prstGeom prst="rect">
            <a:avLst/>
          </a:prstGeom>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wrap="square">
            <a:spAutoFit/>
          </a:bodyPr>
          <a:lstStyle/>
          <a:p>
            <a:r>
              <a:rPr lang="ru-RU" b="1" dirty="0" smtClean="0">
                <a:latin typeface="Times New Roman" pitchFamily="18" charset="0"/>
                <a:cs typeface="Times New Roman" pitchFamily="18" charset="0"/>
              </a:rPr>
              <a:t>В 1485 году великий Леонардо да Винчи начертил орнитоптер - аппарат с машущими крыльями и с мускульным приводом. То есть подал идею. И, похоже, верил, что человек способен летать, словно птица. Получается, что не ошибся. Спустя 525 лет идею воплотили молодые канадские энтузиасты из аэрокосмического института университета Торонто </a:t>
            </a:r>
            <a:endParaRPr lang="ru-RU" b="1" dirty="0">
              <a:latin typeface="Times New Roman" pitchFamily="18" charset="0"/>
              <a:cs typeface="Times New Roman" pitchFamily="18" charset="0"/>
            </a:endParaRPr>
          </a:p>
        </p:txBody>
      </p:sp>
      <p:pic>
        <p:nvPicPr>
          <p:cNvPr id="5" name="Рисунок 4"/>
          <p:cNvPicPr/>
          <p:nvPr/>
        </p:nvPicPr>
        <p:blipFill>
          <a:blip r:embed="rId2" cstate="print"/>
          <a:srcRect/>
          <a:stretch>
            <a:fillRect/>
          </a:stretch>
        </p:blipFill>
        <p:spPr bwMode="auto">
          <a:xfrm>
            <a:off x="2663280" y="2204864"/>
            <a:ext cx="6480720" cy="4653136"/>
          </a:xfrm>
          <a:prstGeom prst="rect">
            <a:avLst/>
          </a:prstGeom>
          <a:noFill/>
          <a:ln w="9525">
            <a:noFill/>
            <a:miter lim="800000"/>
            <a:headEnd/>
            <a:tailEnd/>
          </a:ln>
          <a:scene3d>
            <a:camera prst="orthographicFront"/>
            <a:lightRig rig="threePt" dir="t"/>
          </a:scene3d>
          <a:sp3d>
            <a:bevelT/>
          </a:sp3d>
        </p:spPr>
      </p:pic>
      <p:sp>
        <p:nvSpPr>
          <p:cNvPr id="6" name="Прямоугольник 5"/>
          <p:cNvSpPr/>
          <p:nvPr/>
        </p:nvSpPr>
        <p:spPr>
          <a:xfrm>
            <a:off x="0" y="0"/>
            <a:ext cx="9144000" cy="830997"/>
          </a:xfrm>
          <a:prstGeom prst="rect">
            <a:avLst/>
          </a:prstGeom>
          <a:scene3d>
            <a:camera prst="orthographicFront"/>
            <a:lightRig rig="threePt" dir="t"/>
          </a:scene3d>
          <a:sp3d>
            <a:bevelT prst="convex"/>
          </a:sp3d>
        </p:spPr>
        <p:style>
          <a:lnRef idx="1">
            <a:schemeClr val="dk1"/>
          </a:lnRef>
          <a:fillRef idx="2">
            <a:schemeClr val="dk1"/>
          </a:fillRef>
          <a:effectRef idx="1">
            <a:schemeClr val="dk1"/>
          </a:effectRef>
          <a:fontRef idx="minor">
            <a:schemeClr val="dk1"/>
          </a:fontRef>
        </p:style>
        <p:txBody>
          <a:bodyPr wrap="square">
            <a:spAutoFit/>
          </a:bodyPr>
          <a:lstStyle/>
          <a:p>
            <a:pPr lvl="0" algn="ctr" fontAlgn="base">
              <a:spcBef>
                <a:spcPct val="0"/>
              </a:spcBef>
              <a:spcAft>
                <a:spcPct val="0"/>
              </a:spcAft>
            </a:pPr>
            <a:r>
              <a:rPr lang="ru-RU" sz="2400" b="1" dirty="0" smtClean="0">
                <a:solidFill>
                  <a:srgbClr val="FF0000"/>
                </a:solidFill>
                <a:latin typeface="Times New Roman" pitchFamily="18" charset="0"/>
                <a:cs typeface="Times New Roman" pitchFamily="18" charset="0"/>
              </a:rPr>
              <a:t>Сбылась мечта Леонардо да Винчи: орнитоптер впервые в мире пролетел 145 метров</a:t>
            </a:r>
          </a:p>
        </p:txBody>
      </p:sp>
      <p:pic>
        <p:nvPicPr>
          <p:cNvPr id="1026" name="Picture 2" descr="F:\Гифы\air\E3.GIF"/>
          <p:cNvPicPr>
            <a:picLocks noChangeAspect="1" noChangeArrowheads="1" noCrop="1"/>
          </p:cNvPicPr>
          <p:nvPr/>
        </p:nvPicPr>
        <p:blipFill>
          <a:blip r:embed="rId3" cstate="print"/>
          <a:srcRect/>
          <a:stretch>
            <a:fillRect/>
          </a:stretch>
        </p:blipFill>
        <p:spPr bwMode="auto">
          <a:xfrm>
            <a:off x="0" y="3429000"/>
            <a:ext cx="2727796" cy="1368152"/>
          </a:xfrm>
          <a:prstGeom prst="rect">
            <a:avLst/>
          </a:prstGeom>
          <a:noFill/>
        </p:spPr>
      </p:pic>
    </p:spTree>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69250"/>
            <a:ext cx="9144000" cy="1477328"/>
          </a:xfrm>
          <a:prstGeom prst="rect">
            <a:avLst/>
          </a:prstGeom>
          <a:ln>
            <a:headEnd/>
            <a:tailEnd/>
          </a:ln>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Аппарат под названием </a:t>
            </a:r>
            <a:r>
              <a:rPr kumimoji="0" lang="ru-RU"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Snowbird</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построен из легчайших углеродных материалов и бальзы. Размах крыльев - более 30 метров. Как у Боинга-737. Пропеллеров нет. "Лайнер" держится в воздухе и летит за счет взмахов крыльями, которые ходят вверх-вниз, изгибаются, меняя угол атаки. Двигатель - человек, который крутит педали. И приводит в движение особые тросы. А они уже передают усилия на крылья.</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4577" name="Рисунок 5" descr="http://kp.ru/upimg/3dbcf1e95a9df2bc3cfa526f880f3a43063654af/337059.jpg"/>
          <p:cNvPicPr>
            <a:picLocks noChangeAspect="1" noChangeArrowheads="1"/>
          </p:cNvPicPr>
          <p:nvPr/>
        </p:nvPicPr>
        <p:blipFill>
          <a:blip r:embed="rId2"/>
          <a:srcRect/>
          <a:stretch>
            <a:fillRect/>
          </a:stretch>
        </p:blipFill>
        <p:spPr bwMode="auto">
          <a:xfrm>
            <a:off x="0" y="457200"/>
            <a:ext cx="9525" cy="9525"/>
          </a:xfrm>
          <a:prstGeom prst="rect">
            <a:avLst/>
          </a:prstGeom>
          <a:noFill/>
        </p:spPr>
      </p:pic>
      <p:sp>
        <p:nvSpPr>
          <p:cNvPr id="24579" name="Rectangle 3"/>
          <p:cNvSpPr>
            <a:spLocks noChangeArrowheads="1"/>
          </p:cNvSpPr>
          <p:nvPr/>
        </p:nvSpPr>
        <p:spPr bwMode="auto">
          <a:xfrm>
            <a:off x="0" y="466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ru-RU" sz="1100" b="0" i="0" u="none" strike="noStrike" cap="none" normalizeH="0" baseline="0" smtClean="0">
                <a:ln>
                  <a:noFill/>
                </a:ln>
                <a:solidFill>
                  <a:schemeClr val="tx1"/>
                </a:solidFill>
                <a:effectLst/>
                <a:latin typeface="Arial" pitchFamily="34" charset="0"/>
              </a:rPr>
              <a:t> </a:t>
            </a:r>
            <a:endParaRPr kumimoji="0" lang="ru-RU" sz="1800" b="0" i="0" u="none" strike="noStrike" cap="none" normalizeH="0" baseline="0" smtClean="0">
              <a:ln>
                <a:noFill/>
              </a:ln>
              <a:solidFill>
                <a:schemeClr val="tx1"/>
              </a:solidFill>
              <a:effectLst/>
              <a:latin typeface="Arial" pitchFamily="34" charset="0"/>
            </a:endParaRPr>
          </a:p>
        </p:txBody>
      </p:sp>
      <p:pic>
        <p:nvPicPr>
          <p:cNvPr id="7" name="Рисунок 6"/>
          <p:cNvPicPr/>
          <p:nvPr/>
        </p:nvPicPr>
        <p:blipFill>
          <a:blip r:embed="rId3" cstate="print"/>
          <a:srcRect/>
          <a:stretch>
            <a:fillRect/>
          </a:stretch>
        </p:blipFill>
        <p:spPr bwMode="auto">
          <a:xfrm>
            <a:off x="1547664" y="1484784"/>
            <a:ext cx="6336704" cy="5373216"/>
          </a:xfrm>
          <a:prstGeom prst="rect">
            <a:avLst/>
          </a:prstGeom>
          <a:noFill/>
          <a:ln w="9525">
            <a:noFill/>
            <a:miter lim="800000"/>
            <a:headEnd/>
            <a:tailEnd/>
          </a:ln>
          <a:scene3d>
            <a:camera prst="orthographicFront"/>
            <a:lightRig rig="threePt" dir="t"/>
          </a:scene3d>
          <a:sp3d>
            <a:bevelT/>
          </a:sp3d>
        </p:spPr>
      </p:pic>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2031325"/>
          </a:xfrm>
          <a:prstGeom prst="rect">
            <a:avLst/>
          </a:prstGeom>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wrap="square">
            <a:spAutoFit/>
          </a:bodyPr>
          <a:lstStyle/>
          <a:p>
            <a:r>
              <a:rPr lang="ru-RU" b="1" dirty="0" smtClean="0">
                <a:latin typeface="Times New Roman" pitchFamily="18" charset="0"/>
                <a:cs typeface="Times New Roman" pitchFamily="18" charset="0"/>
              </a:rPr>
              <a:t>Правда, взлететь сам аппарат не может. Его отправляют в полет, буксируя за автомобилем. Но потом отпускают. Вот тут и начинается движение за счет собственных мускулов.</a:t>
            </a:r>
          </a:p>
          <a:p>
            <a:r>
              <a:rPr lang="ru-RU" b="1" dirty="0" smtClean="0">
                <a:latin typeface="Times New Roman" pitchFamily="18" charset="0"/>
                <a:cs typeface="Times New Roman" pitchFamily="18" charset="0"/>
              </a:rPr>
              <a:t>Один из создателей аппарата </a:t>
            </a:r>
            <a:r>
              <a:rPr lang="ru-RU" b="1" dirty="0" err="1" smtClean="0">
                <a:latin typeface="Times New Roman" pitchFamily="18" charset="0"/>
                <a:cs typeface="Times New Roman" pitchFamily="18" charset="0"/>
              </a:rPr>
              <a:t>Тодд</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Рейхерт</a:t>
            </a:r>
            <a:r>
              <a:rPr lang="ru-RU" b="1" dirty="0" smtClean="0">
                <a:latin typeface="Times New Roman" pitchFamily="18" charset="0"/>
                <a:cs typeface="Times New Roman" pitchFamily="18" charset="0"/>
              </a:rPr>
              <a:t> 2 августа 2010 года пролетел, не теряя высоты и скорости (26,5 км/час), 145 метров. На что потребовалось 19,3 секунды. Это рекорд. Поскольку прежде, используя мускульную силу и взмахивая крыльями, никто еще не летал.</a:t>
            </a:r>
          </a:p>
        </p:txBody>
      </p:sp>
      <p:pic>
        <p:nvPicPr>
          <p:cNvPr id="5" name="Рисунок 4">
            <a:hlinkClick r:id="rId2"/>
          </p:cNvPr>
          <p:cNvPicPr/>
          <p:nvPr/>
        </p:nvPicPr>
        <p:blipFill>
          <a:blip r:embed="rId3" cstate="print"/>
          <a:srcRect/>
          <a:stretch>
            <a:fillRect/>
          </a:stretch>
        </p:blipFill>
        <p:spPr bwMode="auto">
          <a:xfrm>
            <a:off x="971600" y="1988840"/>
            <a:ext cx="7488832" cy="4869160"/>
          </a:xfrm>
          <a:prstGeom prst="rect">
            <a:avLst/>
          </a:prstGeom>
          <a:noFill/>
          <a:ln w="9525">
            <a:noFill/>
            <a:miter lim="800000"/>
            <a:headEnd/>
            <a:tailEnd/>
          </a:ln>
          <a:scene3d>
            <a:camera prst="orthographicFront"/>
            <a:lightRig rig="threePt" dir="t"/>
          </a:scene3d>
          <a:sp3d>
            <a:bevelT/>
          </a:sp3d>
        </p:spPr>
      </p:pic>
    </p:spTree>
  </p:cSld>
  <p:clrMapOvr>
    <a:masterClrMapping/>
  </p:clrMapOvr>
  <p:transition>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Гифы\гифы\big14_3.gif"/>
          <p:cNvPicPr>
            <a:picLocks noGrp="1" noChangeAspect="1" noChangeArrowheads="1" noCrop="1"/>
          </p:cNvPicPr>
          <p:nvPr>
            <p:ph type="pic" idx="1"/>
          </p:nvPr>
        </p:nvPicPr>
        <p:blipFill>
          <a:blip r:embed="rId2" cstate="print"/>
          <a:srcRect t="5357" b="5357"/>
          <a:stretch>
            <a:fillRect/>
          </a:stretch>
        </p:blipFill>
        <p:spPr bwMode="auto">
          <a:prstGeom prst="rect">
            <a:avLst/>
          </a:prstGeom>
          <a:noFill/>
        </p:spPr>
      </p:pic>
      <p:sp>
        <p:nvSpPr>
          <p:cNvPr id="8" name="Прямоугольник 7"/>
          <p:cNvSpPr/>
          <p:nvPr/>
        </p:nvSpPr>
        <p:spPr>
          <a:xfrm>
            <a:off x="657785" y="5301208"/>
            <a:ext cx="7064755" cy="923330"/>
          </a:xfrm>
          <a:prstGeom prst="rect">
            <a:avLst/>
          </a:prstGeom>
          <a:scene3d>
            <a:camera prst="orthographicFront"/>
            <a:lightRig rig="flat" dir="tl">
              <a:rot lat="0" lon="0" rev="6600000"/>
            </a:lightRig>
          </a:scene3d>
          <a:sp3d>
            <a:bevelT w="114300" prst="artDeco"/>
          </a:sp3d>
        </p:spPr>
        <p:style>
          <a:lnRef idx="1">
            <a:schemeClr val="accent4"/>
          </a:lnRef>
          <a:fillRef idx="2">
            <a:schemeClr val="accent4"/>
          </a:fillRef>
          <a:effectRef idx="1">
            <a:schemeClr val="accent4"/>
          </a:effectRef>
          <a:fontRef idx="minor">
            <a:schemeClr val="dk1"/>
          </a:fontRef>
        </p:style>
        <p:txBody>
          <a:bodyPr wrap="none" lIns="91440" tIns="45720" rIns="91440" bIns="45720">
            <a:spAutoFit/>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Спасибо за внимание !</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987824" y="188640"/>
            <a:ext cx="6156176" cy="6247864"/>
          </a:xfrm>
          <a:prstGeom prst="rect">
            <a:avLst/>
          </a:prstGeom>
          <a:ln>
            <a:headEnd/>
            <a:tailEnd/>
          </a:ln>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рамках новой работы ученые попробовали создать слой, в котором формирование квазичастиц и разделение зарядов происходило бы в одном и том же слое - во время "путешествия" между слоями значительная часть экситонов теряется, что снижает эффективность батарей. Для этого они использовали пучки углеродных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нанотрубок</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хорошо зарекомендовавших себя при поглощении света с длиной волны 570 нанометров. </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Как оказалось, пучки трубок способствуют не только формированию экситонов, но и разделению зарядов (опыты проводились на отдельных пучках, а данные собирали при помощи спектроскопии). При этом ключевым условием эффективности такого устройства является наличие в пучке только одинаковых трубок. В настоящее время ученые работают над созданием работающего прототипа такой батареи. Кроме этого ученые установили, что изучаемые ими пучки не превращают в электричество ультрафиолет. </a:t>
            </a:r>
            <a:endParaRPr kumimoji="0" lang="ru-RU" sz="2000" b="1" i="0" u="none" strike="noStrike" cap="none" normalizeH="0" baseline="0" dirty="0" smtClean="0">
              <a:ln>
                <a:noFill/>
              </a:ln>
              <a:solidFill>
                <a:schemeClr val="tx1"/>
              </a:solidFill>
              <a:effectLst/>
              <a:latin typeface="Arial" pitchFamily="34" charset="0"/>
            </a:endParaRPr>
          </a:p>
        </p:txBody>
      </p:sp>
      <p:pic>
        <p:nvPicPr>
          <p:cNvPr id="3" name="Picture 2" descr="F:\Гифы\other\a1.gif"/>
          <p:cNvPicPr>
            <a:picLocks noChangeAspect="1" noChangeArrowheads="1" noCrop="1"/>
          </p:cNvPicPr>
          <p:nvPr/>
        </p:nvPicPr>
        <p:blipFill>
          <a:blip r:embed="rId2" cstate="print"/>
          <a:srcRect/>
          <a:stretch>
            <a:fillRect/>
          </a:stretch>
        </p:blipFill>
        <p:spPr bwMode="auto">
          <a:xfrm>
            <a:off x="-1" y="3789040"/>
            <a:ext cx="3463543" cy="306896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404664"/>
            <a:ext cx="9144000" cy="163121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Нити из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нанотрубок</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развивают колоссальное для своего размера и веса усилие, говорят учёные. В проведённом недавно опыте одна такая нить за секунду разогнала до нескольких оборотов в секунду лопасти, которые были на два порядка тяжелее и крупнее её. </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ndParaRPr>
          </a:p>
        </p:txBody>
      </p:sp>
      <p:pic>
        <p:nvPicPr>
          <p:cNvPr id="5" name="Рисунок 4"/>
          <p:cNvPicPr/>
          <p:nvPr/>
        </p:nvPicPr>
        <p:blipFill>
          <a:blip r:embed="rId2" cstate="print"/>
          <a:srcRect/>
          <a:stretch>
            <a:fillRect/>
          </a:stretch>
        </p:blipFill>
        <p:spPr bwMode="auto">
          <a:xfrm>
            <a:off x="0" y="1700808"/>
            <a:ext cx="3851920" cy="5157192"/>
          </a:xfrm>
          <a:prstGeom prst="rect">
            <a:avLst/>
          </a:prstGeom>
          <a:noFill/>
          <a:ln w="9525">
            <a:noFill/>
            <a:miter lim="800000"/>
            <a:headEnd/>
            <a:tailEnd/>
          </a:ln>
          <a:scene3d>
            <a:camera prst="orthographicFront"/>
            <a:lightRig rig="threePt" dir="t"/>
          </a:scene3d>
          <a:sp3d>
            <a:bevelT w="114300" prst="artDeco"/>
          </a:sp3d>
        </p:spPr>
      </p:pic>
      <p:sp>
        <p:nvSpPr>
          <p:cNvPr id="15362" name="Rectangle 2"/>
          <p:cNvSpPr>
            <a:spLocks noChangeArrowheads="1"/>
          </p:cNvSpPr>
          <p:nvPr/>
        </p:nvSpPr>
        <p:spPr bwMode="auto">
          <a:xfrm>
            <a:off x="3779912" y="1841242"/>
            <a:ext cx="5364088" cy="5016758"/>
          </a:xfrm>
          <a:prstGeom prst="rect">
            <a:avLst/>
          </a:prstGeom>
          <a:ln>
            <a:headEnd/>
            <a:tailEnd/>
          </a:ln>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Диаметр этой нити, свитой из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нанотрубок</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составляет 3,8 микрометра. Для эффекта вращения важно, что отдельные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нанотрубки</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здесь идут под углом к оси нити. </a:t>
            </a:r>
            <a:endParaRPr kumimoji="0" lang="ru-RU" sz="2000" b="1"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Новое достижение </a:t>
            </a:r>
            <a:r>
              <a:rPr kumimoji="0" lang="ru-RU"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это развитие работы, начатой ещё в 2006 году. Тогда американцы показали, что сплетённые вместе углеродные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нанотрубки</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определённых условиях могут создавать тяговое усилие. </a:t>
            </a:r>
            <a:endParaRPr kumimoji="0" lang="ru-RU" sz="2000" b="1"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Вот и новый мотор на искусственных мышцах учёные построили из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нанотрубочной</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пряжи. Её авторы опытов поместили в жидкость, проводящую ионы, и добавили в сосуд электроды для создания разности потенциалов между углеродной нитью и электролитом. </a:t>
            </a:r>
            <a:endParaRPr kumimoji="0" lang="ru-RU" sz="2000" b="1" i="0" u="none" strike="noStrike" cap="none" normalizeH="0" baseline="0" dirty="0" smtClean="0">
              <a:ln>
                <a:noFill/>
              </a:ln>
              <a:solidFill>
                <a:schemeClr val="tx1"/>
              </a:solidFill>
              <a:effectLst/>
              <a:latin typeface="Arial" pitchFamily="34" charset="0"/>
            </a:endParaRPr>
          </a:p>
        </p:txBody>
      </p:sp>
      <p:sp>
        <p:nvSpPr>
          <p:cNvPr id="6" name="Прямоугольник 5"/>
          <p:cNvSpPr/>
          <p:nvPr/>
        </p:nvSpPr>
        <p:spPr>
          <a:xfrm>
            <a:off x="0" y="0"/>
            <a:ext cx="9144000" cy="461665"/>
          </a:xfrm>
          <a:prstGeom prst="rect">
            <a:avLst/>
          </a:prstGeom>
          <a:scene3d>
            <a:camera prst="orthographicFront"/>
            <a:lightRig rig="threePt" dir="t"/>
          </a:scene3d>
          <a:sp3d>
            <a:bevelT prst="convex"/>
          </a:sp3d>
        </p:spPr>
        <p:style>
          <a:lnRef idx="1">
            <a:schemeClr val="dk1"/>
          </a:lnRef>
          <a:fillRef idx="2">
            <a:schemeClr val="dk1"/>
          </a:fillRef>
          <a:effectRef idx="1">
            <a:schemeClr val="dk1"/>
          </a:effectRef>
          <a:fontRef idx="minor">
            <a:schemeClr val="dk1"/>
          </a:fontRef>
        </p:style>
        <p:txBody>
          <a:bodyPr wrap="square">
            <a:spAutoFit/>
          </a:bodyPr>
          <a:lstStyle/>
          <a:p>
            <a:pPr lvl="0" algn="ctr" fontAlgn="base">
              <a:spcBef>
                <a:spcPct val="0"/>
              </a:spcBef>
              <a:spcAft>
                <a:spcPct val="0"/>
              </a:spcAft>
            </a:pPr>
            <a:r>
              <a:rPr lang="ru-RU" sz="2400" b="1" dirty="0" smtClean="0">
                <a:solidFill>
                  <a:srgbClr val="FF0000"/>
                </a:solidFill>
                <a:latin typeface="Times New Roman" pitchFamily="18" charset="0"/>
                <a:ea typeface="Calibri" pitchFamily="34" charset="0"/>
                <a:cs typeface="Times New Roman" pitchFamily="18" charset="0"/>
              </a:rPr>
              <a:t>Физики испытали вращающиеся мышцы из </a:t>
            </a:r>
            <a:r>
              <a:rPr lang="ru-RU" sz="2400" b="1" dirty="0" err="1" smtClean="0">
                <a:solidFill>
                  <a:srgbClr val="FF0000"/>
                </a:solidFill>
                <a:latin typeface="Times New Roman" pitchFamily="18" charset="0"/>
                <a:ea typeface="Calibri" pitchFamily="34" charset="0"/>
                <a:cs typeface="Times New Roman" pitchFamily="18" charset="0"/>
              </a:rPr>
              <a:t>нанотрубок</a:t>
            </a:r>
            <a:endParaRPr lang="ru-RU" sz="2400" b="1" dirty="0" smtClean="0">
              <a:solidFill>
                <a:srgbClr val="FF0000"/>
              </a:solidFill>
              <a:latin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260648"/>
            <a:ext cx="9144000" cy="2831544"/>
          </a:xfrm>
          <a:prstGeom prst="rect">
            <a:avLst/>
          </a:prstGeom>
          <a:ln>
            <a:headEnd/>
            <a:tailEnd/>
          </a:ln>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Работает система следующим образом. Когда к нити прикладывается напряжение (-3 вольта), ионы из раствора мигрируют в поры пряжи, чтобы компенсировать заряд. В этот момент нить становится своего рода конденсатором. </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Наполнение ионами увеличивает объём нити, она разбухает, сокращается в длину и за счёт наклона отдельных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нанотрубочных</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волокон создаёт крутящий момент. Заряженная таким образом нить начинает быстро раскручиваться. Темп вращения достигает 590 об/мин. </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6146" name="Picture 2" descr="F:\Гифы\lains\d1.gif"/>
          <p:cNvPicPr>
            <a:picLocks noChangeAspect="1" noChangeArrowheads="1" noCrop="1"/>
          </p:cNvPicPr>
          <p:nvPr/>
        </p:nvPicPr>
        <p:blipFill>
          <a:blip r:embed="rId2" cstate="print"/>
          <a:srcRect/>
          <a:stretch>
            <a:fillRect/>
          </a:stretch>
        </p:blipFill>
        <p:spPr bwMode="auto">
          <a:xfrm>
            <a:off x="179512" y="3395663"/>
            <a:ext cx="8964488" cy="465385"/>
          </a:xfrm>
          <a:prstGeom prst="rect">
            <a:avLst/>
          </a:prstGeom>
          <a:noFill/>
        </p:spPr>
      </p:pic>
    </p:spTree>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cstate="print"/>
          <a:srcRect/>
          <a:stretch>
            <a:fillRect/>
          </a:stretch>
        </p:blipFill>
        <p:spPr bwMode="auto">
          <a:xfrm>
            <a:off x="0" y="2492896"/>
            <a:ext cx="3923928" cy="4365104"/>
          </a:xfrm>
          <a:prstGeom prst="rect">
            <a:avLst/>
          </a:prstGeom>
          <a:noFill/>
          <a:ln w="9525">
            <a:noFill/>
            <a:miter lim="800000"/>
            <a:headEnd/>
            <a:tailEnd/>
          </a:ln>
          <a:scene3d>
            <a:camera prst="orthographicFront"/>
            <a:lightRig rig="threePt" dir="t"/>
          </a:scene3d>
          <a:sp3d>
            <a:bevelT/>
          </a:sp3d>
        </p:spPr>
      </p:pic>
      <p:sp>
        <p:nvSpPr>
          <p:cNvPr id="16386" name="Rectangle 2"/>
          <p:cNvSpPr>
            <a:spLocks noChangeArrowheads="1"/>
          </p:cNvSpPr>
          <p:nvPr/>
        </p:nvSpPr>
        <p:spPr bwMode="auto">
          <a:xfrm>
            <a:off x="3995936" y="188640"/>
            <a:ext cx="5148064" cy="4708981"/>
          </a:xfrm>
          <a:prstGeom prst="rect">
            <a:avLst/>
          </a:prstGeom>
          <a:ln>
            <a:headEnd/>
            <a:tailEnd/>
          </a:ln>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Схема первого опыта. Слева направо </a:t>
            </a:r>
            <a:r>
              <a:rPr kumimoji="0" lang="ru-RU"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дополнительный контрольный электрод, основной электрод с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нанотрубочной</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пряжей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нанотрубки</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второй электрод. Жёлтым показана вертушка (лопасти), играющая роль нагрузки для этого мотора </a:t>
            </a:r>
            <a:endParaRPr kumimoji="0" lang="ru-RU" sz="2000" b="1"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Один погонный миллиметр такой мышцы способен обернуться вокруг своей оси 250 раз.</a:t>
            </a:r>
            <a:r>
              <a:rPr kumimoji="0" lang="ru-RU" sz="20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Это в тысячу раз больше, чем у любых искусственных мышц, созданных на основе сегнетоэлектриков, проводящих полимеров, или сплавов с памятью формы. А ведь учёные научились плести углеродные нити длиной в сантиметры... </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0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just" eaLnBrk="0" fontAlgn="base" hangingPunct="0">
              <a:spcBef>
                <a:spcPct val="0"/>
              </a:spcBef>
              <a:spcAft>
                <a:spcPct val="0"/>
              </a:spcAf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После достижения предельного числа оборотов закреплённая с концов нить прекращает работу, но смена полярности напряжения заставляет её вращаться в обратную сторону. Это свойство </a:t>
            </a:r>
            <a:r>
              <a:rPr kumimoji="0" lang="ru-RU"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нанотрубочных</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мышц можно использовать для привода различных микроскопических механизмов. </a:t>
            </a:r>
            <a:endParaRPr kumimoji="0" lang="ru-RU" b="1"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Прототип смесителя. Ширина канала с красками </a:t>
            </a:r>
            <a:r>
              <a:rPr lang="ru-RU" b="1" dirty="0">
                <a:ea typeface="Calibri" pitchFamily="34" charset="0"/>
                <a:cs typeface="Times New Roman" pitchFamily="18" charset="0"/>
              </a:rPr>
              <a:t>–</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 миллиметра. Справа </a:t>
            </a:r>
            <a:r>
              <a:rPr lang="ru-RU" b="1" dirty="0">
                <a:ea typeface="Calibri" pitchFamily="34" charset="0"/>
                <a:cs typeface="Times New Roman" pitchFamily="18" charset="0"/>
              </a:rPr>
              <a:t>–</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увеличенный снимок </a:t>
            </a:r>
            <a:r>
              <a:rPr lang="ru-RU" b="1" dirty="0">
                <a:ea typeface="Calibri" pitchFamily="34" charset="0"/>
                <a:cs typeface="Times New Roman" pitchFamily="18" charset="0"/>
              </a:rPr>
              <a:t>«</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вертушки</a:t>
            </a:r>
            <a:r>
              <a:rPr lang="ru-RU" b="1" dirty="0">
                <a:ea typeface="Calibri" pitchFamily="34" charset="0"/>
                <a:cs typeface="Times New Roman" pitchFamily="18" charset="0"/>
              </a:rPr>
              <a:t>»</a:t>
            </a:r>
            <a:endParaRPr kumimoji="0" lang="ru-RU" b="1" i="0" u="none" strike="noStrike" cap="none" normalizeH="0" baseline="0" dirty="0" smtClean="0">
              <a:ln>
                <a:noFill/>
              </a:ln>
              <a:solidFill>
                <a:schemeClr val="tx1"/>
              </a:solidFill>
              <a:effectLst/>
              <a:latin typeface="Arial" pitchFamily="34" charset="0"/>
            </a:endParaRPr>
          </a:p>
        </p:txBody>
      </p:sp>
      <p:sp>
        <p:nvSpPr>
          <p:cNvPr id="17409" name="Rectangle 1"/>
          <p:cNvSpPr>
            <a:spLocks noChangeArrowheads="1"/>
          </p:cNvSpPr>
          <p:nvPr/>
        </p:nvSpPr>
        <p:spPr bwMode="auto">
          <a:xfrm>
            <a:off x="4788024" y="1484784"/>
            <a:ext cx="4355976" cy="5539978"/>
          </a:xfrm>
          <a:prstGeom prst="rect">
            <a:avLst/>
          </a:prstGeom>
          <a:ln>
            <a:headEnd/>
            <a:tailEnd/>
          </a:ln>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качестве примера учёные построили прототип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микрожидкостного</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смесителя. В нём была задействована нить потолще </a:t>
            </a:r>
            <a:r>
              <a:rPr kumimoji="0" lang="ru-RU" sz="16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диаметром 15 микрометров. Посередине нити закрепили прямоугольные лопасти. Они были погружены в поток жидкости, содержащий две краски </a:t>
            </a:r>
            <a:r>
              <a:rPr kumimoji="0" lang="ru-RU" sz="16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синюю и жёлтую. Сама нить была погружена в электролит, и к ней подвели тонкие проводки. Меняя напряжение на контактах, учёные добились вращения лопастей смесителя. </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Физики посчитали, что удельная (по отношению к весу) мощность мышцы из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нанотрубочной</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пряжи сравнима с удельной мощностью крупных электромоторов, а ведь последние с уменьшением размеров сильно теряют в этом показателе. Авторы работы считают, что подобный механизм можно существенно сократить в размерах и применять в разнообразных химических чипах-анализаторах. </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pitchFamily="34" charset="0"/>
            </a:endParaRPr>
          </a:p>
        </p:txBody>
      </p:sp>
      <p:pic>
        <p:nvPicPr>
          <p:cNvPr id="6" name="Рисунок 5"/>
          <p:cNvPicPr/>
          <p:nvPr/>
        </p:nvPicPr>
        <p:blipFill>
          <a:blip r:embed="rId2" cstate="print"/>
          <a:srcRect/>
          <a:stretch>
            <a:fillRect/>
          </a:stretch>
        </p:blipFill>
        <p:spPr bwMode="auto">
          <a:xfrm>
            <a:off x="0" y="1700808"/>
            <a:ext cx="4716016" cy="5157192"/>
          </a:xfrm>
          <a:prstGeom prst="rect">
            <a:avLst/>
          </a:prstGeom>
          <a:noFill/>
          <a:ln w="9525">
            <a:noFill/>
            <a:miter lim="800000"/>
            <a:headEnd/>
            <a:tailEnd/>
          </a:ln>
          <a:scene3d>
            <a:camera prst="orthographicFront"/>
            <a:lightRig rig="threePt" dir="t"/>
          </a:scene3d>
          <a:sp3d>
            <a:bevelT/>
          </a:sp3d>
        </p:spPr>
      </p:pic>
    </p:spTree>
  </p:cSld>
  <p:clrMapOvr>
    <a:masterClrMapping/>
  </p:clrMapOvr>
  <p:transition>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476673"/>
            <a:ext cx="4283968" cy="6381328"/>
          </a:xfrm>
          <a:prstGeom prst="rect">
            <a:avLst/>
          </a:prstGeom>
          <a:ln>
            <a:headEnd/>
            <a:tailEnd/>
          </a:ln>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Ученые из Университета Иллинойса определили, при каких индексах Миллера поверхности меди на ней лучше всего растет </a:t>
            </a:r>
            <a:r>
              <a:rPr kumimoji="0" lang="ru-RU"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графен</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рамках новой работы ученые растили </a:t>
            </a:r>
            <a:r>
              <a:rPr kumimoji="0" lang="ru-RU"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графен</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медной фольге. При данном методе производства метан впрыскивается в печь, где располагается медная фольга, при температуре свыше 900 градусов Цельсия. Атомы углерода разрывают связь с водородом, оседая на меди (водород в виде газа получается в виде побочного продукта). Медь используется в силу своей невысокой стоимости и относительно высокого качества получаемой </a:t>
            </a:r>
            <a:r>
              <a:rPr kumimoji="0" lang="ru-RU"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графеновой</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пленки - по словам ученых, данный материал способствует формированию углеродного налета именно толщиной в один атом. </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pitchFamily="34" charset="0"/>
            </a:endParaRPr>
          </a:p>
        </p:txBody>
      </p:sp>
      <p:pic>
        <p:nvPicPr>
          <p:cNvPr id="5" name="Рисунок 4"/>
          <p:cNvPicPr/>
          <p:nvPr/>
        </p:nvPicPr>
        <p:blipFill>
          <a:blip r:embed="rId2" cstate="print"/>
          <a:srcRect/>
          <a:stretch>
            <a:fillRect/>
          </a:stretch>
        </p:blipFill>
        <p:spPr bwMode="auto">
          <a:xfrm>
            <a:off x="4283968" y="476672"/>
            <a:ext cx="4860032" cy="5184576"/>
          </a:xfrm>
          <a:prstGeom prst="rect">
            <a:avLst/>
          </a:prstGeom>
          <a:noFill/>
          <a:ln w="9525">
            <a:noFill/>
            <a:miter lim="800000"/>
            <a:headEnd/>
            <a:tailEnd/>
          </a:ln>
          <a:scene3d>
            <a:camera prst="orthographicFront"/>
            <a:lightRig rig="threePt" dir="t"/>
          </a:scene3d>
          <a:sp3d>
            <a:bevelT/>
          </a:sp3d>
        </p:spPr>
      </p:pic>
      <p:sp>
        <p:nvSpPr>
          <p:cNvPr id="6" name="Прямоугольник 5"/>
          <p:cNvSpPr/>
          <p:nvPr/>
        </p:nvSpPr>
        <p:spPr>
          <a:xfrm>
            <a:off x="4283968" y="5657671"/>
            <a:ext cx="4860032"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dirty="0">
                <a:latin typeface="Times New Roman" pitchFamily="18" charset="0"/>
                <a:cs typeface="Times New Roman" pitchFamily="18" charset="0"/>
              </a:rPr>
              <a:t>Исследователи надеются, что полученные ими результаты помогут в создании эффективных промышленных технологий производства </a:t>
            </a:r>
            <a:r>
              <a:rPr lang="ru-RU" dirty="0" err="1">
                <a:latin typeface="Times New Roman" pitchFamily="18" charset="0"/>
                <a:cs typeface="Times New Roman" pitchFamily="18" charset="0"/>
              </a:rPr>
              <a:t>графена</a:t>
            </a:r>
            <a:endParaRPr lang="ru-RU" dirty="0">
              <a:latin typeface="Times New Roman" pitchFamily="18" charset="0"/>
              <a:cs typeface="Times New Roman" pitchFamily="18" charset="0"/>
            </a:endParaRPr>
          </a:p>
        </p:txBody>
      </p:sp>
      <p:sp>
        <p:nvSpPr>
          <p:cNvPr id="7" name="Прямоугольник 6"/>
          <p:cNvSpPr/>
          <p:nvPr/>
        </p:nvSpPr>
        <p:spPr>
          <a:xfrm>
            <a:off x="0" y="0"/>
            <a:ext cx="9144000" cy="461665"/>
          </a:xfrm>
          <a:prstGeom prst="rect">
            <a:avLst/>
          </a:prstGeom>
          <a:scene3d>
            <a:camera prst="orthographicFront"/>
            <a:lightRig rig="threePt" dir="t"/>
          </a:scene3d>
          <a:sp3d>
            <a:bevelT prst="convex"/>
          </a:sp3d>
        </p:spPr>
        <p:style>
          <a:lnRef idx="1">
            <a:schemeClr val="dk1"/>
          </a:lnRef>
          <a:fillRef idx="2">
            <a:schemeClr val="dk1"/>
          </a:fillRef>
          <a:effectRef idx="1">
            <a:schemeClr val="dk1"/>
          </a:effectRef>
          <a:fontRef idx="minor">
            <a:schemeClr val="dk1"/>
          </a:fontRef>
        </p:style>
        <p:txBody>
          <a:bodyPr wrap="square">
            <a:spAutoFit/>
          </a:bodyPr>
          <a:lstStyle/>
          <a:p>
            <a:pPr lvl="0" fontAlgn="base">
              <a:spcBef>
                <a:spcPct val="0"/>
              </a:spcBef>
              <a:spcAft>
                <a:spcPct val="0"/>
              </a:spcAft>
            </a:pPr>
            <a:r>
              <a:rPr lang="ru-RU" sz="2400" b="1" dirty="0" smtClean="0">
                <a:solidFill>
                  <a:srgbClr val="FF0000"/>
                </a:solidFill>
                <a:latin typeface="Times New Roman" pitchFamily="18" charset="0"/>
                <a:ea typeface="Calibri" pitchFamily="34" charset="0"/>
                <a:cs typeface="Times New Roman" pitchFamily="18" charset="0"/>
              </a:rPr>
              <a:t>Физики нашли 'правильную' медь для выращивания </a:t>
            </a:r>
            <a:r>
              <a:rPr lang="ru-RU" sz="2400" b="1" dirty="0" err="1" smtClean="0">
                <a:solidFill>
                  <a:srgbClr val="FF0000"/>
                </a:solidFill>
                <a:latin typeface="Times New Roman" pitchFamily="18" charset="0"/>
                <a:ea typeface="Calibri" pitchFamily="34" charset="0"/>
                <a:cs typeface="Times New Roman" pitchFamily="18" charset="0"/>
              </a:rPr>
              <a:t>графена</a:t>
            </a:r>
            <a:endParaRPr lang="ru-RU" sz="2400" b="1" dirty="0" smtClean="0">
              <a:solidFill>
                <a:srgbClr val="FF0000"/>
              </a:solidFill>
              <a:latin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04664"/>
            <a:ext cx="9144000" cy="92333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Новый </a:t>
            </a:r>
            <a:r>
              <a:rPr kumimoji="0" lang="ru-RU"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плащ невидимости</a:t>
            </a:r>
            <a:r>
              <a:rPr kumimoji="0" lang="ru-RU"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заимствовал у миража принцип изгибания световых волн, однако в отличие от миражей в пустыне с новым устройством эффект можно включать и выключать нажатием кнопки, причём реакция следует мгновенная. </a:t>
            </a:r>
            <a:endParaRPr kumimoji="0" lang="ru-RU" b="1" i="0" u="none" strike="noStrike" cap="none" normalizeH="0" baseline="0" dirty="0" smtClean="0">
              <a:ln>
                <a:noFill/>
              </a:ln>
              <a:solidFill>
                <a:schemeClr val="tx1"/>
              </a:solidFill>
              <a:effectLst/>
              <a:latin typeface="Arial" pitchFamily="34" charset="0"/>
            </a:endParaRPr>
          </a:p>
        </p:txBody>
      </p:sp>
      <p:pic>
        <p:nvPicPr>
          <p:cNvPr id="5" name="Рисунок 4"/>
          <p:cNvPicPr/>
          <p:nvPr/>
        </p:nvPicPr>
        <p:blipFill>
          <a:blip r:embed="rId2" cstate="print"/>
          <a:srcRect/>
          <a:stretch>
            <a:fillRect/>
          </a:stretch>
        </p:blipFill>
        <p:spPr bwMode="auto">
          <a:xfrm>
            <a:off x="0" y="1340768"/>
            <a:ext cx="3923928" cy="5517232"/>
          </a:xfrm>
          <a:prstGeom prst="rect">
            <a:avLst/>
          </a:prstGeom>
          <a:noFill/>
          <a:ln w="9525">
            <a:noFill/>
            <a:miter lim="800000"/>
            <a:headEnd/>
            <a:tailEnd/>
          </a:ln>
          <a:scene3d>
            <a:camera prst="orthographicFront"/>
            <a:lightRig rig="threePt" dir="t"/>
          </a:scene3d>
          <a:sp3d>
            <a:bevelT/>
          </a:sp3d>
        </p:spPr>
      </p:pic>
      <p:sp>
        <p:nvSpPr>
          <p:cNvPr id="1026" name="Rectangle 2"/>
          <p:cNvSpPr>
            <a:spLocks noChangeArrowheads="1"/>
          </p:cNvSpPr>
          <p:nvPr/>
        </p:nvSpPr>
        <p:spPr bwMode="auto">
          <a:xfrm>
            <a:off x="3923928" y="1268760"/>
            <a:ext cx="5220072" cy="5755422"/>
          </a:xfrm>
          <a:prstGeom prst="rect">
            <a:avLst/>
          </a:prstGeom>
          <a:ln>
            <a:headEnd/>
            <a:tailEnd/>
          </a:ln>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Эксперимент с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нанотрубками</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Сверху - плащ невидимости выключен, снизу - плащ невидимости включён</a:t>
            </a:r>
            <a:endParaRPr kumimoji="0" lang="ru-RU" sz="1600" b="1"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Яркий эксперимент провели учёные из университета Техаса в Далласе. Они создали тонкий и очень гладкий лист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аэрогеля</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из углеродных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нанотрубок</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практически прозрачный для световых волн. </a:t>
            </a:r>
            <a:endParaRPr kumimoji="0" lang="ru-RU" sz="1600" b="1"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 пропускании через этот лист электрического тока он очень быстро нагревается до высокой температуры. Крайне низкая теплоёмкость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нанотрубочного</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листа и высокая теплопередача у этого материала приводят к мгновенному созданию сильного температурного градиента в прилегающем к </a:t>
            </a:r>
            <a:r>
              <a:rPr kumimoji="0" lang="ru-RU" sz="16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плащу</a:t>
            </a:r>
            <a:r>
              <a:rPr kumimoji="0" lang="ru-RU" sz="16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тонком слое газа или жидкости. </a:t>
            </a:r>
            <a:endParaRPr kumimoji="0" lang="ru-RU" sz="1600" b="1"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Этот градиент работает по принципу миража, изгибая световые волны так, что спрятанный за листом объект словно растворяется. Быстрота нагрева не позволяет слоям с разной температурой смешаться. </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Как только ток выключают, температура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нанотрубок</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тонкого слоя окружающей их среды очень быстро возвращается в норму, а стоящий за </a:t>
            </a:r>
            <a:r>
              <a:rPr kumimoji="0" lang="ru-RU" sz="16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плащом</a:t>
            </a:r>
            <a:r>
              <a:rPr kumimoji="0" lang="ru-RU" sz="16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предмет снова становится виден сквозь него. </a:t>
            </a:r>
            <a:endParaRPr kumimoji="0" lang="ru-RU" sz="1600" b="1" i="0" u="none" strike="noStrike" cap="none" normalizeH="0" baseline="0" dirty="0" smtClean="0">
              <a:ln>
                <a:noFill/>
              </a:ln>
              <a:solidFill>
                <a:schemeClr val="tx1"/>
              </a:solidFill>
              <a:effectLst/>
              <a:latin typeface="Arial" pitchFamily="34" charset="0"/>
            </a:endParaRPr>
          </a:p>
        </p:txBody>
      </p:sp>
      <p:sp>
        <p:nvSpPr>
          <p:cNvPr id="6" name="Прямоугольник 5"/>
          <p:cNvSpPr/>
          <p:nvPr/>
        </p:nvSpPr>
        <p:spPr>
          <a:xfrm>
            <a:off x="0" y="0"/>
            <a:ext cx="9144000" cy="461665"/>
          </a:xfrm>
          <a:prstGeom prst="rect">
            <a:avLst/>
          </a:prstGeom>
          <a:scene3d>
            <a:camera prst="orthographicFront"/>
            <a:lightRig rig="threePt" dir="t"/>
          </a:scene3d>
          <a:sp3d>
            <a:bevelT prst="convex"/>
          </a:sp3d>
        </p:spPr>
        <p:style>
          <a:lnRef idx="1">
            <a:schemeClr val="dk1"/>
          </a:lnRef>
          <a:fillRef idx="2">
            <a:schemeClr val="dk1"/>
          </a:fillRef>
          <a:effectRef idx="1">
            <a:schemeClr val="dk1"/>
          </a:effectRef>
          <a:fontRef idx="minor">
            <a:schemeClr val="dk1"/>
          </a:fontRef>
        </p:style>
        <p:txBody>
          <a:bodyPr wrap="square">
            <a:spAutoFit/>
          </a:bodyPr>
          <a:lstStyle/>
          <a:p>
            <a:pPr lvl="0" algn="ctr" fontAlgn="base">
              <a:spcBef>
                <a:spcPct val="0"/>
              </a:spcBef>
              <a:spcAft>
                <a:spcPct val="0"/>
              </a:spcAft>
            </a:pPr>
            <a:r>
              <a:rPr lang="ru-RU" sz="2400" b="1" dirty="0" smtClean="0">
                <a:solidFill>
                  <a:srgbClr val="FF0000"/>
                </a:solidFill>
                <a:latin typeface="Times New Roman" pitchFamily="18" charset="0"/>
                <a:ea typeface="Calibri" pitchFamily="34" charset="0"/>
                <a:cs typeface="Times New Roman" pitchFamily="18" charset="0"/>
              </a:rPr>
              <a:t>Физики создали переключаемый мираж</a:t>
            </a:r>
            <a:endParaRPr lang="ru-RU" sz="2400" b="1" dirty="0" smtClean="0">
              <a:solidFill>
                <a:srgbClr val="FF0000"/>
              </a:solidFill>
              <a:latin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404664"/>
            <a:ext cx="9144000" cy="1015663"/>
          </a:xfrm>
          <a:prstGeom prst="rect">
            <a:avLst/>
          </a:prstGeom>
          <a:ln>
            <a:headEnd/>
            <a:tailEnd/>
          </a:ln>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Физики создали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нанокристаллический</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аэрогель</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основе углерода, структура которого напоминает алмаз, а плотность всего в 40 раз больше плотности воздуха. </a:t>
            </a:r>
            <a:endParaRPr kumimoji="0" lang="ru-RU" sz="2000" b="1" i="0" u="none" strike="noStrike" cap="none" normalizeH="0" baseline="0" dirty="0" smtClean="0">
              <a:ln>
                <a:noFill/>
              </a:ln>
              <a:solidFill>
                <a:schemeClr val="tx1"/>
              </a:solidFill>
              <a:effectLst/>
              <a:latin typeface="Arial" pitchFamily="34" charset="0"/>
            </a:endParaRPr>
          </a:p>
        </p:txBody>
      </p:sp>
      <p:pic>
        <p:nvPicPr>
          <p:cNvPr id="5" name="Рисунок 4"/>
          <p:cNvPicPr/>
          <p:nvPr/>
        </p:nvPicPr>
        <p:blipFill>
          <a:blip r:embed="rId2" cstate="print"/>
          <a:srcRect/>
          <a:stretch>
            <a:fillRect/>
          </a:stretch>
        </p:blipFill>
        <p:spPr bwMode="auto">
          <a:xfrm>
            <a:off x="4788024" y="1412776"/>
            <a:ext cx="4355976" cy="3861048"/>
          </a:xfrm>
          <a:prstGeom prst="rect">
            <a:avLst/>
          </a:prstGeom>
          <a:noFill/>
          <a:ln w="9525">
            <a:noFill/>
            <a:miter lim="800000"/>
            <a:headEnd/>
            <a:tailEnd/>
          </a:ln>
          <a:scene3d>
            <a:camera prst="orthographicFront"/>
            <a:lightRig rig="threePt" dir="t"/>
          </a:scene3d>
          <a:sp3d>
            <a:bevelT/>
          </a:sp3d>
        </p:spPr>
      </p:pic>
      <p:sp>
        <p:nvSpPr>
          <p:cNvPr id="6" name="Прямоугольник 5"/>
          <p:cNvSpPr/>
          <p:nvPr/>
        </p:nvSpPr>
        <p:spPr>
          <a:xfrm>
            <a:off x="6300192" y="5301208"/>
            <a:ext cx="2444836"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ru-RU" dirty="0" smtClean="0">
                <a:solidFill>
                  <a:srgbClr val="800000"/>
                </a:solidFill>
                <a:latin typeface="Times New Roman" pitchFamily="18" charset="0"/>
                <a:cs typeface="Times New Roman" pitchFamily="18" charset="0"/>
              </a:rPr>
              <a:t>Алмазная наковальня. </a:t>
            </a:r>
            <a:endParaRPr lang="ru-RU" dirty="0">
              <a:solidFill>
                <a:srgbClr val="800000"/>
              </a:solidFill>
              <a:latin typeface="Times New Roman" pitchFamily="18" charset="0"/>
              <a:cs typeface="Times New Roman" pitchFamily="18" charset="0"/>
            </a:endParaRPr>
          </a:p>
        </p:txBody>
      </p:sp>
      <p:sp>
        <p:nvSpPr>
          <p:cNvPr id="20482" name="Rectangle 2"/>
          <p:cNvSpPr>
            <a:spLocks noChangeArrowheads="1"/>
          </p:cNvSpPr>
          <p:nvPr/>
        </p:nvSpPr>
        <p:spPr bwMode="auto">
          <a:xfrm>
            <a:off x="0" y="1348800"/>
            <a:ext cx="5004048" cy="5509200"/>
          </a:xfrm>
          <a:prstGeom prst="rect">
            <a:avLst/>
          </a:prstGeom>
          <a:ln>
            <a:headEnd/>
            <a:tailEnd/>
          </a:ln>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Авторы новой работы создавали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аэрогель</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из фрагмента аморфного углерода, который помещался в алмазную наковальню - устройство, которое позволяет сжимать находящийся в нем образец до чрезвычайно высоких давлений. Для сжатия используются два алмаза, которые сдвигаются, оказывая давление на образец. В данной работе физики сжимали фрагмент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аэрогеля</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основе углерода нагретый до 1,2 тысячи градусов Цельсия до давления 200 тысяч атмосфер. Такие условия имитируют условия в недрах Земли, при которых происходит превращение аморфного углерода в алмаз. В данном случае также произошла перестройка кристаллической решетки углерода. </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того чтобы сохранить структуру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аэрогеля</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ученые, перед тем, как начать сжатие, заполнили его поры инертным газом неоном. При огромных давлениях, достигнутых в ходе эксперимента, неон перешел в состояние твердого тела и не дал материалу разрушиться. </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Arial" pitchFamily="34" charset="0"/>
            </a:endParaRPr>
          </a:p>
        </p:txBody>
      </p:sp>
      <p:sp>
        <p:nvSpPr>
          <p:cNvPr id="7" name="Прямоугольник 6"/>
          <p:cNvSpPr/>
          <p:nvPr/>
        </p:nvSpPr>
        <p:spPr>
          <a:xfrm>
            <a:off x="0" y="0"/>
            <a:ext cx="9144000" cy="461665"/>
          </a:xfrm>
          <a:prstGeom prst="rect">
            <a:avLst/>
          </a:prstGeom>
          <a:scene3d>
            <a:camera prst="orthographicFront"/>
            <a:lightRig rig="threePt" dir="t"/>
          </a:scene3d>
          <a:sp3d>
            <a:bevelT prst="convex"/>
          </a:sp3d>
        </p:spPr>
        <p:style>
          <a:lnRef idx="1">
            <a:schemeClr val="dk1"/>
          </a:lnRef>
          <a:fillRef idx="2">
            <a:schemeClr val="dk1"/>
          </a:fillRef>
          <a:effectRef idx="1">
            <a:schemeClr val="dk1"/>
          </a:effectRef>
          <a:fontRef idx="minor">
            <a:schemeClr val="dk1"/>
          </a:fontRef>
        </p:style>
        <p:txBody>
          <a:bodyPr wrap="square">
            <a:spAutoFit/>
          </a:bodyPr>
          <a:lstStyle/>
          <a:p>
            <a:pPr lvl="0" algn="ctr" fontAlgn="base">
              <a:spcBef>
                <a:spcPct val="0"/>
              </a:spcBef>
              <a:spcAft>
                <a:spcPct val="0"/>
              </a:spcAft>
            </a:pPr>
            <a:r>
              <a:rPr lang="ru-RU" sz="2400" b="1" dirty="0" smtClean="0">
                <a:solidFill>
                  <a:srgbClr val="FF0000"/>
                </a:solidFill>
                <a:latin typeface="Times New Roman" pitchFamily="18" charset="0"/>
                <a:ea typeface="Calibri" pitchFamily="34" charset="0"/>
                <a:cs typeface="Times New Roman" pitchFamily="18" charset="0"/>
              </a:rPr>
              <a:t>Физики получили 'воздушные' алмазы</a:t>
            </a:r>
          </a:p>
        </p:txBody>
      </p:sp>
    </p:spTree>
  </p:cSld>
  <p:clrMapOvr>
    <a:masterClrMapping/>
  </p:clrMapOvr>
  <p:transition>
    <p:wheel spokes="3"/>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1736</Words>
  <Application>Microsoft Office PowerPoint</Application>
  <PresentationFormat>Экран (4:3)</PresentationFormat>
  <Paragraphs>55</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оля</dc:creator>
  <cp:lastModifiedBy>оля</cp:lastModifiedBy>
  <cp:revision>79</cp:revision>
  <dcterms:created xsi:type="dcterms:W3CDTF">2012-03-28T16:16:58Z</dcterms:created>
  <dcterms:modified xsi:type="dcterms:W3CDTF">2012-04-01T10:31:43Z</dcterms:modified>
</cp:coreProperties>
</file>