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86" r:id="rId2"/>
    <p:sldId id="281" r:id="rId3"/>
    <p:sldId id="283" r:id="rId4"/>
    <p:sldId id="284" r:id="rId5"/>
    <p:sldId id="285" r:id="rId6"/>
    <p:sldId id="289" r:id="rId7"/>
    <p:sldId id="290" r:id="rId8"/>
    <p:sldId id="291" r:id="rId9"/>
    <p:sldId id="287" r:id="rId10"/>
    <p:sldId id="256" r:id="rId11"/>
    <p:sldId id="260" r:id="rId12"/>
    <p:sldId id="275" r:id="rId13"/>
    <p:sldId id="273" r:id="rId14"/>
    <p:sldId id="261" r:id="rId15"/>
    <p:sldId id="263" r:id="rId16"/>
    <p:sldId id="264" r:id="rId17"/>
    <p:sldId id="274" r:id="rId18"/>
    <p:sldId id="276" r:id="rId19"/>
    <p:sldId id="265" r:id="rId20"/>
    <p:sldId id="262" r:id="rId21"/>
    <p:sldId id="266" r:id="rId22"/>
    <p:sldId id="271" r:id="rId23"/>
    <p:sldId id="288" r:id="rId24"/>
    <p:sldId id="27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E1FFEF"/>
    <a:srgbClr val="FFE7E7"/>
    <a:srgbClr val="FF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320CB-85E6-48E8-93B0-769D0C2F828A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4DB89-F937-4693-A74E-65238C801A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973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4DB89-F937-4693-A74E-65238C801AE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302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4DB89-F937-4693-A74E-65238C801AE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780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4DB89-F937-4693-A74E-65238C801AE5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08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4DB89-F937-4693-A74E-65238C801AE5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871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4DB89-F937-4693-A74E-65238C801AE5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637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597D-7165-4A61-99AC-12238BE27EC4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1240-20A6-4CCB-ACF7-896DBABA0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70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597D-7165-4A61-99AC-12238BE27EC4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1240-20A6-4CCB-ACF7-896DBABA0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741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597D-7165-4A61-99AC-12238BE27EC4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1240-20A6-4CCB-ACF7-896DBABA0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84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597D-7165-4A61-99AC-12238BE27EC4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1240-20A6-4CCB-ACF7-896DBABA0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48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597D-7165-4A61-99AC-12238BE27EC4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1240-20A6-4CCB-ACF7-896DBABA0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8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597D-7165-4A61-99AC-12238BE27EC4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1240-20A6-4CCB-ACF7-896DBABA0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3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597D-7165-4A61-99AC-12238BE27EC4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1240-20A6-4CCB-ACF7-896DBABA0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22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597D-7165-4A61-99AC-12238BE27EC4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1240-20A6-4CCB-ACF7-896DBABA0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42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597D-7165-4A61-99AC-12238BE27EC4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1240-20A6-4CCB-ACF7-896DBABA0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599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597D-7165-4A61-99AC-12238BE27EC4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1240-20A6-4CCB-ACF7-896DBABA0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69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597D-7165-4A61-99AC-12238BE27EC4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11240-20A6-4CCB-ACF7-896DBABA0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500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rgbClr val="00B050"/>
            </a:gs>
            <a:gs pos="15660">
              <a:srgbClr val="E1FFEF"/>
            </a:gs>
            <a:gs pos="93000">
              <a:srgbClr val="00CC00"/>
            </a:gs>
            <a:gs pos="55000">
              <a:srgbClr val="DEDEDE"/>
            </a:gs>
            <a:gs pos="27000">
              <a:srgbClr val="FFE7E7"/>
            </a:gs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2597D-7165-4A61-99AC-12238BE27EC4}" type="datetimeFigureOut">
              <a:rPr lang="ru-RU" smtClean="0"/>
              <a:t>13.12.2014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1240-20A6-4CCB-ACF7-896DBABA05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810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hyperlink" Target="https://ru.wikipedia.org/wiki/%D0%92%D0%BE%D1%80%D0%BE%D0%B1%D0%B5%D0%B9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A3%D1%82%D0%B8%D0%BD%D1%8B%D0%B5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g"/><Relationship Id="rId4" Type="http://schemas.openxmlformats.org/officeDocument/2006/relationships/image" Target="../media/image30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zoomix.info/ozon.php?url=93647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loranimal.ru/show_foto.php?foi=3758&amp;ci=10&amp;fli=4725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075240" cy="4162474"/>
          </a:xfrm>
        </p:spPr>
        <p:txBody>
          <a:bodyPr>
            <a:normAutofit/>
          </a:bodyPr>
          <a:lstStyle/>
          <a:p>
            <a:r>
              <a:rPr lang="ru-RU" sz="4000" i="1" dirty="0" smtClean="0"/>
              <a:t>Дерево, трава и птица</a:t>
            </a:r>
            <a:br>
              <a:rPr lang="ru-RU" sz="4000" i="1" dirty="0" smtClean="0"/>
            </a:br>
            <a:r>
              <a:rPr lang="ru-RU" sz="4000" i="1" dirty="0" smtClean="0"/>
              <a:t>Не всегда умеют защититься.</a:t>
            </a:r>
            <a:br>
              <a:rPr lang="ru-RU" sz="4000" i="1" dirty="0" smtClean="0"/>
            </a:br>
            <a:r>
              <a:rPr lang="ru-RU" sz="4000" i="1" dirty="0" smtClean="0"/>
              <a:t>Если будут уничтожены они</a:t>
            </a:r>
            <a:br>
              <a:rPr lang="ru-RU" sz="4000" i="1" dirty="0" smtClean="0"/>
            </a:br>
            <a:r>
              <a:rPr lang="ru-RU" sz="4000" i="1" dirty="0" smtClean="0"/>
              <a:t>На планете мы останемся     одни.</a:t>
            </a:r>
            <a:br>
              <a:rPr lang="ru-RU" sz="4000" i="1" dirty="0" smtClean="0"/>
            </a:br>
            <a:r>
              <a:rPr lang="ru-RU" sz="4000" i="1" dirty="0" smtClean="0"/>
              <a:t>                                           В. Берестов.</a:t>
            </a:r>
            <a:endParaRPr lang="ru-RU" sz="400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3284984"/>
            <a:ext cx="550810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7455574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Игра «Поле чудес»</a:t>
            </a: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Тема: «Красная </a:t>
            </a:r>
            <a:r>
              <a:rPr lang="ru-RU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книга Тверской области. Птицы.»</a:t>
            </a:r>
            <a:r>
              <a:rPr lang="ru-RU" sz="4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9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426577"/>
            <a:ext cx="4176464" cy="312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21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13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тур</a:t>
            </a:r>
            <a:endParaRPr lang="ru-RU" sz="13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dirty="0" smtClean="0"/>
              <a:t> </a:t>
            </a:r>
            <a:endParaRPr lang="ru-RU" sz="9600" dirty="0"/>
          </a:p>
          <a:p>
            <a:pPr marL="0" indent="0" algn="ctr">
              <a:buNone/>
            </a:pPr>
            <a:r>
              <a:rPr lang="ru-RU" sz="6500" dirty="0"/>
              <a:t>Птицы небольшого размера с яркой окраской, прямым острым клювом и коротким хвостом. Обитают около водоёмов. Основу питания составляет рыба, ракообразные, водные насекомые</a:t>
            </a:r>
            <a:r>
              <a:rPr lang="ru-RU" sz="6500" dirty="0" smtClean="0"/>
              <a:t>.</a:t>
            </a:r>
            <a:endParaRPr lang="ru-RU" sz="6500" dirty="0"/>
          </a:p>
        </p:txBody>
      </p:sp>
    </p:spTree>
    <p:extLst>
      <p:ext uri="{BB962C8B-B14F-4D97-AF65-F5344CB8AC3E}">
        <p14:creationId xmlns:p14="http://schemas.microsoft.com/office/powerpoint/2010/main" val="142971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зимородок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322" y="3284984"/>
            <a:ext cx="3902718" cy="25970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24744"/>
            <a:ext cx="3874468" cy="2490730"/>
          </a:xfrm>
          <a:prstGeom prst="rect">
            <a:avLst/>
          </a:prstGeom>
        </p:spPr>
      </p:pic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90" y="3649521"/>
            <a:ext cx="4082954" cy="2559035"/>
          </a:xfrm>
        </p:spPr>
      </p:pic>
    </p:spTree>
    <p:extLst>
      <p:ext uri="{BB962C8B-B14F-4D97-AF65-F5344CB8AC3E}">
        <p14:creationId xmlns:p14="http://schemas.microsoft.com/office/powerpoint/2010/main" val="134287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тур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Это птица. Гнездится на заросших мелководных водоемах.  Строит плавучие гнезда из отмершей растительности. В кладке 2–6 яиц. Питается водными беспозвоночными и мелкой рыбой. Перелетный вид. Название похоже на название ядовитого гриба.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149080"/>
            <a:ext cx="16097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03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КРАСНОШЕЙНАЯ ПОГАНКА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690" y="1700808"/>
            <a:ext cx="6777702" cy="4510471"/>
          </a:xfrm>
        </p:spPr>
      </p:pic>
    </p:spTree>
    <p:extLst>
      <p:ext uri="{BB962C8B-B14F-4D97-AF65-F5344CB8AC3E}">
        <p14:creationId xmlns:p14="http://schemas.microsoft.com/office/powerpoint/2010/main" val="190099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тур</a:t>
            </a:r>
            <a:endParaRPr lang="ru-RU" sz="73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Эта </a:t>
            </a:r>
            <a:r>
              <a:rPr lang="ru-RU" dirty="0"/>
              <a:t>маленькая птичка известна довольно громким и мелодичным пением</a:t>
            </a:r>
            <a:r>
              <a:rPr lang="ru-RU" dirty="0" smtClean="0"/>
              <a:t>. </a:t>
            </a:r>
            <a:r>
              <a:rPr lang="ru-RU" dirty="0"/>
              <a:t>Р</a:t>
            </a:r>
            <a:r>
              <a:rPr lang="ru-RU" dirty="0" smtClean="0"/>
              <a:t>азмером </a:t>
            </a:r>
            <a:r>
              <a:rPr lang="ru-RU" dirty="0"/>
              <a:t>немного крупнее </a:t>
            </a:r>
            <a:r>
              <a:rPr lang="ru-RU" dirty="0">
                <a:hlinkClick r:id="rId2" tooltip="Воробей"/>
              </a:rPr>
              <a:t>воробья</a:t>
            </a:r>
            <a:r>
              <a:rPr lang="ru-RU" dirty="0"/>
              <a:t> и имеет неяркую, но привлекательную окраску оперения.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077072"/>
            <a:ext cx="175260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66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жаворонок</a:t>
            </a:r>
            <a:endParaRPr lang="ru-RU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00" y="1556792"/>
            <a:ext cx="4814308" cy="29523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166" y="3426050"/>
            <a:ext cx="3849314" cy="288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61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Игра со зрителями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 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412776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266" y="4166195"/>
            <a:ext cx="2405197" cy="241593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3" y="3392956"/>
            <a:ext cx="3168350" cy="318249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27584" y="1305342"/>
            <a:ext cx="603041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sz="4400" dirty="0"/>
              <a:t> </a:t>
            </a:r>
            <a:endParaRPr lang="ru-RU" sz="4400" dirty="0" smtClean="0"/>
          </a:p>
          <a:p>
            <a:r>
              <a:rPr lang="ru-RU" sz="4400" dirty="0" smtClean="0"/>
              <a:t>Водоплавающая </a:t>
            </a:r>
            <a:r>
              <a:rPr lang="ru-RU" sz="4400" dirty="0"/>
              <a:t>птица </a:t>
            </a:r>
            <a:r>
              <a:rPr lang="ru-RU" sz="4400" dirty="0" smtClean="0"/>
              <a:t>семейства  </a:t>
            </a:r>
            <a:r>
              <a:rPr lang="ru-RU" sz="4400" dirty="0" smtClean="0">
                <a:hlinkClick r:id="rId4" tooltip="Утиные"/>
              </a:rPr>
              <a:t>утиных</a:t>
            </a:r>
            <a:r>
              <a:rPr lang="ru-RU" sz="4400" dirty="0" smtClean="0"/>
              <a:t>.</a:t>
            </a:r>
            <a:endParaRPr lang="ru-RU" sz="4400" dirty="0"/>
          </a:p>
          <a:p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92979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Серый гусь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Объект 1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883694"/>
            <a:ext cx="3024668" cy="2543190"/>
          </a:xfr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275139"/>
            <a:ext cx="3901802" cy="206728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77" y="1268759"/>
            <a:ext cx="3528392" cy="247514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528427"/>
            <a:ext cx="4176464" cy="277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6283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Финал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268760"/>
            <a:ext cx="756084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1844824"/>
            <a:ext cx="73448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Эта птица — ночной охотник. Он выходит на охоту в сумерках, около полуночи делает перерыв, а затем продолжает охоту до рассвета. В течение дня охотится, только если голоден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653136"/>
            <a:ext cx="30956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00250" y="4500563"/>
            <a:ext cx="5786438" cy="1466850"/>
          </a:xfrm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Первое издание </a:t>
            </a:r>
            <a:r>
              <a:rPr lang="ru-RU" sz="28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Красной книги</a:t>
            </a:r>
            <a:r>
              <a:rPr lang="ru-RU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вышло в </a:t>
            </a:r>
            <a:r>
              <a:rPr lang="ru-RU" b="1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1963</a:t>
            </a:r>
            <a:r>
              <a:rPr lang="ru-RU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году. 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00250" y="2708920"/>
            <a:ext cx="6457950" cy="1368152"/>
          </a:xfrm>
        </p:spPr>
        <p:txBody>
          <a:bodyPr/>
          <a:lstStyle/>
          <a:p>
            <a:pPr eaLnBrk="1" hangingPunct="1"/>
            <a:r>
              <a:rPr lang="ru-RU" sz="6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Красная книга</a:t>
            </a:r>
            <a:endParaRPr lang="ru-RU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pic>
        <p:nvPicPr>
          <p:cNvPr id="3077" name="Рисунок 6" descr="http://www.rasteniye.ru/images/1im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8" t="52245" r="51717" b="4218"/>
          <a:stretch>
            <a:fillRect/>
          </a:stretch>
        </p:blipFill>
        <p:spPr bwMode="auto">
          <a:xfrm>
            <a:off x="7858125" y="4500563"/>
            <a:ext cx="12858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Рисунок 8" descr="http://www.rasteniye.ru/images/1im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27" r="25380" b="47755"/>
          <a:stretch>
            <a:fillRect/>
          </a:stretch>
        </p:blipFill>
        <p:spPr bwMode="auto">
          <a:xfrm>
            <a:off x="214313" y="4214813"/>
            <a:ext cx="1357312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84651"/>
            <a:ext cx="4395936" cy="293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352067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Филин</a:t>
            </a:r>
            <a:endParaRPr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3384376" cy="395386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210" y="3429000"/>
            <a:ext cx="454476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76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Супер игра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древнегреческой мифологии у каждого бога были свои любимые птицы. У Зевса – орел, у Геры – павлин и кукушка, у Афины – сова и петух, а у Афродиты ….? </a:t>
            </a:r>
          </a:p>
          <a:p>
            <a:pPr marL="0" indent="0">
              <a:buNone/>
            </a:pPr>
            <a:r>
              <a:rPr lang="ru-RU" dirty="0" smtClean="0"/>
              <a:t>Водоплавающая птица из семейства утиных.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4221088"/>
            <a:ext cx="2038350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9751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Лебедь-кликун</a:t>
            </a:r>
            <a:endParaRPr lang="ru-RU" sz="6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25" y="1412776"/>
            <a:ext cx="2862522" cy="2135882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817" y="2564904"/>
            <a:ext cx="3160417" cy="210311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221088"/>
            <a:ext cx="3015646" cy="192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924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8" descr="2a50b96415bf5e407fd7e5457f2fdbee5a8e0944.preview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26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888" y="620713"/>
            <a:ext cx="6694487" cy="1223962"/>
          </a:xfrm>
          <a:solidFill>
            <a:srgbClr val="FFFF00"/>
          </a:solidFill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ru-RU" sz="10000" smtClean="0">
                <a:solidFill>
                  <a:srgbClr val="FF0000"/>
                </a:solidFill>
              </a:rPr>
              <a:t>БУДЬ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827088" y="2636838"/>
            <a:ext cx="7772400" cy="1296987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0000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ПРИРОДЕ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971550" y="4724400"/>
            <a:ext cx="7772400" cy="1143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0000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ДРУГОМ!!!</a:t>
            </a:r>
          </a:p>
        </p:txBody>
      </p:sp>
    </p:spTree>
    <p:extLst>
      <p:ext uri="{BB962C8B-B14F-4D97-AF65-F5344CB8AC3E}">
        <p14:creationId xmlns:p14="http://schemas.microsoft.com/office/powerpoint/2010/main" val="321196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  <p:bldP spid="4" grpId="0" build="allAtOnce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Спасибо за игру!</a:t>
            </a:r>
            <a:endParaRPr lang="ru-RU" sz="7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7175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idx="1"/>
          </p:nvPr>
        </p:nvSpPr>
        <p:spPr>
          <a:xfrm>
            <a:off x="1785938" y="1500188"/>
            <a:ext cx="7200900" cy="5143500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Красная книга</a:t>
            </a:r>
            <a:r>
              <a:rPr lang="ru-RU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—список редких и находящихся под угрозой исчезновения животных, растений и грибов. </a:t>
            </a:r>
          </a:p>
          <a:p>
            <a:pPr eaLnBrk="1" hangingPunct="1"/>
            <a:r>
              <a:rPr lang="ru-RU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Красные книги бывают различного уровня — </a:t>
            </a:r>
            <a:r>
              <a:rPr lang="ru-RU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международные, национальные и региональные.</a:t>
            </a:r>
          </a:p>
        </p:txBody>
      </p:sp>
      <p:pic>
        <p:nvPicPr>
          <p:cNvPr id="5123" name="Рисунок 3" descr="Красная книга Российской Федерации. Животные">
            <a:hlinkClick r:id="rId2" tooltip="&quot;Купить на Озоне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85750"/>
            <a:ext cx="200025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743348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357188" y="4857750"/>
            <a:ext cx="8786812" cy="18669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v"/>
            </a:pPr>
            <a:r>
              <a:rPr lang="ru-RU" sz="2400" i="1" smtClean="0">
                <a:solidFill>
                  <a:srgbClr val="000000"/>
                </a:solidFill>
                <a:latin typeface="Arial" charset="0"/>
                <a:cs typeface="Arial" charset="0"/>
              </a:rPr>
              <a:t>Их подают нам растения и животные, нуждающиеся в помощи человека.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ru-RU" sz="2400" i="1" smtClean="0">
                <a:solidFill>
                  <a:srgbClr val="000000"/>
                </a:solidFill>
                <a:latin typeface="Arial" charset="0"/>
                <a:cs typeface="Arial" charset="0"/>
              </a:rPr>
              <a:t>Спасение их не возможно без специальных мер: запрета охоты, охраны в заповедниках, заботы об их размножении.</a:t>
            </a:r>
          </a:p>
          <a:p>
            <a:pPr eaLnBrk="1" hangingPunct="1"/>
            <a:endParaRPr lang="ru-RU" sz="2400" i="1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1000125" y="1285875"/>
            <a:ext cx="46434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000" i="1" dirty="0">
                <a:solidFill>
                  <a:srgbClr val="000000"/>
                </a:solidFill>
                <a:latin typeface="Arial" charset="0"/>
              </a:rPr>
              <a:t>	В Красную книгу заносятся животные и растения, которые находятся на грани исчезновения. </a:t>
            </a:r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4357688" y="3286125"/>
            <a:ext cx="4572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ru-RU" sz="2000" i="1">
                <a:solidFill>
                  <a:srgbClr val="000000"/>
                </a:solidFill>
                <a:latin typeface="Arial" charset="0"/>
              </a:rPr>
              <a:t>Это тревожные сигналы бедствия, обращенные ко всем людям планеты Земля. </a:t>
            </a:r>
          </a:p>
          <a:p>
            <a:pPr eaLnBrk="1" hangingPunct="1"/>
            <a:endParaRPr lang="ru-RU" sz="2000"/>
          </a:p>
        </p:txBody>
      </p:sp>
      <p:pic>
        <p:nvPicPr>
          <p:cNvPr id="6149" name="Рисунок 5" descr="http://www.rasteniye.ru/images/log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" r="9541"/>
          <a:stretch>
            <a:fillRect/>
          </a:stretch>
        </p:blipFill>
        <p:spPr bwMode="auto">
          <a:xfrm>
            <a:off x="357188" y="285750"/>
            <a:ext cx="1643062" cy="107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Рисунок 6" descr="http://www.rasteniye.ru/images/1im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2643188"/>
            <a:ext cx="2643187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Рисунок 7" descr="http://www.rasteniye.ru/images/1im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1643063"/>
            <a:ext cx="157162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Рисунок 8" descr="ОРЛАН БЕЛОГОЛОВЫЙ">
            <a:hlinkClick r:id="rId6" tooltip="&quot;Увеличить фото ОРЛАН БЕЛОГОЛОВЫЙ&quot;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0"/>
            <a:ext cx="2357437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Рисунок 9" descr="http://www.rasteniye.ru/images/1im1.jpg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DFC"/>
              </a:clrFrom>
              <a:clrTo>
                <a:srgbClr val="FFFD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88" t="50000" r="14885"/>
          <a:stretch>
            <a:fillRect/>
          </a:stretch>
        </p:blipFill>
        <p:spPr bwMode="auto">
          <a:xfrm>
            <a:off x="8001000" y="3786188"/>
            <a:ext cx="8572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Рисунок 10" descr="http://www.rasteniye.ru/images/1im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1643063"/>
            <a:ext cx="1627187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3390783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нутый угол 6"/>
          <p:cNvSpPr/>
          <p:nvPr/>
        </p:nvSpPr>
        <p:spPr>
          <a:xfrm rot="628553">
            <a:off x="1714500" y="4189413"/>
            <a:ext cx="1860550" cy="2520950"/>
          </a:xfrm>
          <a:prstGeom prst="foldedCorner">
            <a:avLst/>
          </a:prstGeom>
          <a:solidFill>
            <a:srgbClr val="B2B2B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1000125" y="214313"/>
            <a:ext cx="8143875" cy="1143000"/>
          </a:xfrm>
        </p:spPr>
        <p:txBody>
          <a:bodyPr/>
          <a:lstStyle/>
          <a:p>
            <a:pPr eaLnBrk="1" hangingPunct="1"/>
            <a:r>
              <a:rPr lang="ru-RU" sz="3200" b="1" u="sng" smtClean="0">
                <a:solidFill>
                  <a:schemeClr val="bg2"/>
                </a:solidFill>
                <a:latin typeface="Arial" charset="0"/>
                <a:cs typeface="Arial" charset="0"/>
              </a:rPr>
              <a:t>Для удобства пользования, </a:t>
            </a:r>
            <a:br>
              <a:rPr lang="ru-RU" sz="3200" b="1" u="sng" smtClean="0">
                <a:solidFill>
                  <a:schemeClr val="bg2"/>
                </a:solidFill>
                <a:latin typeface="Arial" charset="0"/>
                <a:cs typeface="Arial" charset="0"/>
              </a:rPr>
            </a:br>
            <a:r>
              <a:rPr lang="ru-RU" sz="3200" b="1" u="sng" smtClean="0">
                <a:solidFill>
                  <a:schemeClr val="bg2"/>
                </a:solidFill>
                <a:latin typeface="Arial" charset="0"/>
                <a:cs typeface="Arial" charset="0"/>
              </a:rPr>
              <a:t>страницы у книги цветные:</a:t>
            </a:r>
          </a:p>
        </p:txBody>
      </p:sp>
      <p:sp>
        <p:nvSpPr>
          <p:cNvPr id="5" name="Загнутый угол 4"/>
          <p:cNvSpPr/>
          <p:nvPr/>
        </p:nvSpPr>
        <p:spPr>
          <a:xfrm rot="21266713">
            <a:off x="835025" y="1443038"/>
            <a:ext cx="1912938" cy="2593975"/>
          </a:xfrm>
          <a:prstGeom prst="foldedCorner">
            <a:avLst/>
          </a:prstGeom>
          <a:solidFill>
            <a:srgbClr val="D6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 rot="-336796">
            <a:off x="882650" y="1582738"/>
            <a:ext cx="1774825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1600" b="1">
                <a:solidFill>
                  <a:srgbClr val="FFFFFF"/>
                </a:solidFill>
                <a:latin typeface="Arial" charset="0"/>
              </a:rPr>
              <a:t>на красных  листах помещены сведения о видах, находящихся под угрозой исчезновения</a:t>
            </a:r>
          </a:p>
        </p:txBody>
      </p:sp>
      <p:sp>
        <p:nvSpPr>
          <p:cNvPr id="9" name="Загнутый угол 8"/>
          <p:cNvSpPr/>
          <p:nvPr/>
        </p:nvSpPr>
        <p:spPr>
          <a:xfrm>
            <a:off x="3929063" y="1357313"/>
            <a:ext cx="1928812" cy="2643187"/>
          </a:xfrm>
          <a:prstGeom prst="foldedCorner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Загнутый угол 9"/>
          <p:cNvSpPr/>
          <p:nvPr/>
        </p:nvSpPr>
        <p:spPr>
          <a:xfrm rot="685812">
            <a:off x="6746875" y="1522413"/>
            <a:ext cx="1931988" cy="2681287"/>
          </a:xfrm>
          <a:prstGeom prst="foldedCorner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Загнутый угол 7"/>
          <p:cNvSpPr/>
          <p:nvPr/>
        </p:nvSpPr>
        <p:spPr>
          <a:xfrm>
            <a:off x="3929063" y="4286250"/>
            <a:ext cx="1785937" cy="2428875"/>
          </a:xfrm>
          <a:prstGeom prst="foldedCorner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77" name="TextBox 11"/>
          <p:cNvSpPr txBox="1">
            <a:spLocks noChangeArrowheads="1"/>
          </p:cNvSpPr>
          <p:nvPr/>
        </p:nvSpPr>
        <p:spPr bwMode="auto">
          <a:xfrm rot="637882">
            <a:off x="1806575" y="4367213"/>
            <a:ext cx="18319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b="1">
                <a:solidFill>
                  <a:srgbClr val="000000"/>
                </a:solidFill>
                <a:latin typeface="Arial" charset="0"/>
              </a:rPr>
              <a:t>на серых — сведения о мало изученных и редких видах</a:t>
            </a:r>
          </a:p>
        </p:txBody>
      </p:sp>
      <p:sp>
        <p:nvSpPr>
          <p:cNvPr id="7178" name="TextBox 12"/>
          <p:cNvSpPr txBox="1">
            <a:spLocks noChangeArrowheads="1"/>
          </p:cNvSpPr>
          <p:nvPr/>
        </p:nvSpPr>
        <p:spPr bwMode="auto">
          <a:xfrm rot="707358">
            <a:off x="6764338" y="2074863"/>
            <a:ext cx="20002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b="1">
                <a:solidFill>
                  <a:srgbClr val="000000"/>
                </a:solidFill>
                <a:latin typeface="Arial" charset="0"/>
              </a:rPr>
              <a:t>на белых — сведения о редких видах</a:t>
            </a:r>
          </a:p>
        </p:txBody>
      </p:sp>
      <p:sp>
        <p:nvSpPr>
          <p:cNvPr id="7179" name="TextBox 13"/>
          <p:cNvSpPr txBox="1">
            <a:spLocks noChangeArrowheads="1"/>
          </p:cNvSpPr>
          <p:nvPr/>
        </p:nvSpPr>
        <p:spPr bwMode="auto">
          <a:xfrm>
            <a:off x="4000500" y="4857750"/>
            <a:ext cx="17859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sz="2000" b="1">
                <a:solidFill>
                  <a:srgbClr val="000000"/>
                </a:solidFill>
                <a:latin typeface="Arial" charset="0"/>
              </a:rPr>
              <a:t>на желтых — уязвимые виды</a:t>
            </a:r>
          </a:p>
        </p:txBody>
      </p:sp>
      <p:sp>
        <p:nvSpPr>
          <p:cNvPr id="7180" name="TextBox 14"/>
          <p:cNvSpPr txBox="1">
            <a:spLocks noChangeArrowheads="1"/>
          </p:cNvSpPr>
          <p:nvPr/>
        </p:nvSpPr>
        <p:spPr bwMode="auto">
          <a:xfrm>
            <a:off x="4000500" y="1643063"/>
            <a:ext cx="178593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 b="1">
                <a:solidFill>
                  <a:srgbClr val="FFFFFF"/>
                </a:solidFill>
                <a:latin typeface="Arial" charset="0"/>
              </a:rPr>
              <a:t>на зеленых — сведения о восстановленных видах и находящихся вне опасности</a:t>
            </a:r>
          </a:p>
        </p:txBody>
      </p:sp>
      <p:sp>
        <p:nvSpPr>
          <p:cNvPr id="16" name="Загнутый угол 15"/>
          <p:cNvSpPr/>
          <p:nvPr/>
        </p:nvSpPr>
        <p:spPr>
          <a:xfrm rot="20936554">
            <a:off x="6159500" y="4105275"/>
            <a:ext cx="1912938" cy="2593975"/>
          </a:xfrm>
          <a:prstGeom prst="foldedCorner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82" name="Содержимое 2"/>
          <p:cNvSpPr>
            <a:spLocks noGrp="1"/>
          </p:cNvSpPr>
          <p:nvPr>
            <p:ph idx="1"/>
          </p:nvPr>
        </p:nvSpPr>
        <p:spPr>
          <a:xfrm rot="20852564">
            <a:off x="6189663" y="4189413"/>
            <a:ext cx="1770062" cy="23463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sz="1800" smtClean="0">
                <a:solidFill>
                  <a:srgbClr val="FFFFFF"/>
                </a:solidFill>
                <a:latin typeface="Arial" charset="0"/>
                <a:cs typeface="Arial" charset="0"/>
              </a:rPr>
              <a:t>Черными страницы стали тогда, когда вообще с лица Земли исчезли некоторые виды</a:t>
            </a:r>
          </a:p>
        </p:txBody>
      </p:sp>
    </p:spTree>
    <p:extLst>
      <p:ext uri="{BB962C8B-B14F-4D97-AF65-F5344CB8AC3E}">
        <p14:creationId xmlns:p14="http://schemas.microsoft.com/office/powerpoint/2010/main" val="3842501434"/>
      </p:ext>
    </p:extLst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4032448" cy="3147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9952" y="3651167"/>
            <a:ext cx="4758848" cy="293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43808" y="76470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мамонт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4932040" y="3864013"/>
            <a:ext cx="2911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Морская корова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569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845" y="1340768"/>
            <a:ext cx="2232248" cy="339743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64" y="548680"/>
            <a:ext cx="3462680" cy="230425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109" y="4293096"/>
            <a:ext cx="2951875" cy="239469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9334" y="2476039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купидон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073791" y="436886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дронт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1124744"/>
            <a:ext cx="3235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Маврикийский синий голубь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700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692696"/>
            <a:ext cx="3729013" cy="25922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556792"/>
            <a:ext cx="4572000" cy="4940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43808" y="699085"/>
            <a:ext cx="1481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миллениум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593607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папоротники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048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433638" y="612775"/>
            <a:ext cx="5578475" cy="1077913"/>
          </a:xfrm>
          <a:prstGeom prst="rect">
            <a:avLst/>
          </a:prstGeom>
          <a:solidFill>
            <a:srgbClr val="FFCC99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ru-RU">
                <a:solidFill>
                  <a:srgbClr val="800000"/>
                </a:solidFill>
              </a:rPr>
              <a:t>В 2002 г. опубликована </a:t>
            </a:r>
            <a:r>
              <a:rPr lang="ru-RU" sz="3600">
                <a:solidFill>
                  <a:srgbClr val="FF0000"/>
                </a:solidFill>
              </a:rPr>
              <a:t>первая</a:t>
            </a:r>
          </a:p>
          <a:p>
            <a:pPr algn="ctr" eaLnBrk="1" hangingPunct="1"/>
            <a:r>
              <a:rPr lang="ru-RU" sz="2800" b="1">
                <a:solidFill>
                  <a:srgbClr val="FF0000"/>
                </a:solidFill>
              </a:rPr>
              <a:t>Красная книга Тверской области</a:t>
            </a:r>
          </a:p>
        </p:txBody>
      </p:sp>
      <p:pic>
        <p:nvPicPr>
          <p:cNvPr id="18437" name="Picture 5" descr="лист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38" y="2895600"/>
            <a:ext cx="2836862" cy="372110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8" name="Picture 6" descr="лист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438400"/>
            <a:ext cx="2987675" cy="3887788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914400" y="1905000"/>
            <a:ext cx="3200400" cy="4038600"/>
            <a:chOff x="576" y="1200"/>
            <a:chExt cx="2016" cy="2544"/>
          </a:xfrm>
        </p:grpSpPr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576" y="1200"/>
              <a:ext cx="2016" cy="2544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rgbClr val="800000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1575" y="1678"/>
              <a:ext cx="770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ru-RU" sz="1800" b="1" dirty="0">
                  <a:solidFill>
                    <a:srgbClr val="FFFF03"/>
                  </a:solidFill>
                  <a:latin typeface="+mj-lt"/>
                </a:rPr>
                <a:t>Красная</a:t>
              </a:r>
            </a:p>
            <a:p>
              <a:pPr algn="r">
                <a:defRPr/>
              </a:pPr>
              <a:r>
                <a:rPr lang="ru-RU" sz="1800" b="1" dirty="0">
                  <a:solidFill>
                    <a:srgbClr val="FFFF03"/>
                  </a:solidFill>
                  <a:latin typeface="+mj-lt"/>
                </a:rPr>
                <a:t> книга</a:t>
              </a:r>
            </a:p>
            <a:p>
              <a:pPr algn="r">
                <a:defRPr/>
              </a:pPr>
              <a:r>
                <a:rPr lang="ru-RU" sz="1800" b="1" dirty="0">
                  <a:solidFill>
                    <a:srgbClr val="FFFF03"/>
                  </a:solidFill>
                  <a:latin typeface="+mj-lt"/>
                </a:rPr>
                <a:t>Тверской </a:t>
              </a:r>
            </a:p>
            <a:p>
              <a:pPr algn="r">
                <a:defRPr/>
              </a:pPr>
              <a:r>
                <a:rPr lang="ru-RU" sz="1800" b="1" dirty="0">
                  <a:solidFill>
                    <a:srgbClr val="FFFF03"/>
                  </a:solidFill>
                  <a:latin typeface="+mj-lt"/>
                </a:rPr>
                <a:t>области</a:t>
              </a:r>
            </a:p>
          </p:txBody>
        </p:sp>
        <p:sp>
          <p:nvSpPr>
            <p:cNvPr id="3081" name="Text Box 10"/>
            <p:cNvSpPr txBox="1">
              <a:spLocks noChangeArrowheads="1"/>
            </p:cNvSpPr>
            <p:nvPr/>
          </p:nvSpPr>
          <p:spPr bwMode="auto">
            <a:xfrm>
              <a:off x="1920" y="3312"/>
              <a:ext cx="51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ru-RU" sz="1000" b="1">
                  <a:solidFill>
                    <a:srgbClr val="FFFF03"/>
                  </a:solidFill>
                  <a:latin typeface="Peterburg"/>
                </a:rPr>
                <a:t>Тверь 2002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3906584"/>
      </p:ext>
    </p:extLst>
  </p:cSld>
  <p:clrMapOvr>
    <a:masterClrMapping/>
  </p:clrMapOvr>
  <p:transition advClick="0" advTm="8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 autoUpdateAnimBg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336</Words>
  <Application>Microsoft Office PowerPoint</Application>
  <PresentationFormat>Экран (4:3)</PresentationFormat>
  <Paragraphs>68</Paragraphs>
  <Slides>24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Дерево, трава и птица Не всегда умеют защититься. Если будут уничтожены они На планете мы останемся     одни.                                            В. Берестов.</vt:lpstr>
      <vt:lpstr>Красная книга</vt:lpstr>
      <vt:lpstr>Презентация PowerPoint</vt:lpstr>
      <vt:lpstr>Презентация PowerPoint</vt:lpstr>
      <vt:lpstr>Для удобства пользования,  страницы у книги цветные:</vt:lpstr>
      <vt:lpstr>Презентация PowerPoint</vt:lpstr>
      <vt:lpstr>Презентация PowerPoint</vt:lpstr>
      <vt:lpstr>Презентация PowerPoint</vt:lpstr>
      <vt:lpstr>Презентация PowerPoint</vt:lpstr>
      <vt:lpstr>Игра «Поле чудес» Тема: «Красная книга Тверской области. Птицы.»  </vt:lpstr>
      <vt:lpstr>Презентация PowerPoint</vt:lpstr>
      <vt:lpstr>зимородок</vt:lpstr>
      <vt:lpstr>2 тур</vt:lpstr>
      <vt:lpstr>КРАСНОШЕЙНАЯ ПОГАНКА</vt:lpstr>
      <vt:lpstr> 3 тур</vt:lpstr>
      <vt:lpstr>жаворонок</vt:lpstr>
      <vt:lpstr>Игра со зрителями</vt:lpstr>
      <vt:lpstr>Серый гусь</vt:lpstr>
      <vt:lpstr>Финал</vt:lpstr>
      <vt:lpstr>Филин</vt:lpstr>
      <vt:lpstr>Супер игра</vt:lpstr>
      <vt:lpstr>Лебедь-кликун</vt:lpstr>
      <vt:lpstr>БУДЬ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«Поле чудес»</dc:title>
  <dc:creator>1</dc:creator>
  <cp:lastModifiedBy>Дом</cp:lastModifiedBy>
  <cp:revision>32</cp:revision>
  <dcterms:created xsi:type="dcterms:W3CDTF">2014-01-11T07:38:35Z</dcterms:created>
  <dcterms:modified xsi:type="dcterms:W3CDTF">2014-12-13T15:01:49Z</dcterms:modified>
</cp:coreProperties>
</file>