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02604C-88E0-4A38-9C52-7B46AD2395F4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DEE3E9-7C55-4AE9-A75D-9B60234A4F0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D%D0%B9%D1%80_%D0%BF%D0%BB%D1%8D%D0%B9" TargetMode="External"/><Relationship Id="rId2" Type="http://schemas.openxmlformats.org/officeDocument/2006/relationships/hyperlink" Target="http://ru.wikipedia.org/wiki/%D0%A4%D0%BE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D%D0%91%D0%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1%82%D1%80" TargetMode="External"/><Relationship Id="rId2" Type="http://schemas.openxmlformats.org/officeDocument/2006/relationships/hyperlink" Target="http://ru.wikipedia.org/wiki/%D0%91%D0%B0%D1%81%D0%BA%D0%B5%D1%82%D0%B1%D0%BE%D0%BB%D1%8C%D0%BD%D1%8B%D0%B9_%D0%BC%D1%8F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%D0%91%D0%B0%D1%81%D0%BA%D0%B5%D1%82%D0%B1%D0%BE%D0%BB%D1%8C%D0%BD%D0%B0%D1%8F_%D0%BF%D0%BB%D0%BE%D1%89%D0%B0%D0%B4%D0%BA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0%BC%D0%BF%D0%B8%D0%BE%D0%BD%D0%B0%D1%82_%D0%95%D0%B2%D1%80%D0%BE%D0%BF%D1%8B_%D0%BF%D0%BE_%D0%B1%D0%B0%D1%81%D0%BA%D0%B5%D1%82%D0%B1%D0%BE%D0%BB%D1%83" TargetMode="External"/><Relationship Id="rId13" Type="http://schemas.openxmlformats.org/officeDocument/2006/relationships/hyperlink" Target="http://ru.wikipedia.org/wiki/%D0%9D%D0%B0%D1%86%D0%B8%D0%BE%D0%BD%D0%B0%D0%BB%D1%8C%D0%BD%D0%B0%D1%8F_%D0%B1%D0%B0%D1%81%D0%BA%D0%B5%D1%82%D0%B1%D0%BE%D0%BB%D1%8C%D0%BD%D0%B0%D1%8F_%D0%B0%D1%81%D1%81%D0%BE%D1%86%D0%B8%D0%B0%D1%86%D0%B8%D1%8F" TargetMode="External"/><Relationship Id="rId3" Type="http://schemas.openxmlformats.org/officeDocument/2006/relationships/hyperlink" Target="http://ru.wikipedia.org/wiki/%D0%9B%D0%B5%D1%82%D0%BD%D0%B8%D0%B5_%D0%9E%D0%BB%D0%B8%D0%BC%D0%BF%D0%B8%D0%B9%D1%81%D0%BA%D0%B8%D0%B5_%D0%B8%D0%B3%D1%80%D1%8B_1936" TargetMode="External"/><Relationship Id="rId7" Type="http://schemas.openxmlformats.org/officeDocument/2006/relationships/hyperlink" Target="http://ru.wikipedia.org/wiki/1953_%D0%B3%D0%BE%D0%B4" TargetMode="External"/><Relationship Id="rId12" Type="http://schemas.openxmlformats.org/officeDocument/2006/relationships/hyperlink" Target="http://ru.wikipedia.org/wiki/%D0%9A%D1%83%D0%B1%D0%BE%D0%BA_%D0%92%D1%8B%D0%B7%D0%BE%D0%B2%D0%B0_%D0%A4%D0%98%D0%91%D0%90" TargetMode="External"/><Relationship Id="rId2" Type="http://schemas.openxmlformats.org/officeDocument/2006/relationships/hyperlink" Target="http://ru.wikipedia.org/wiki/%D0%91%D0%B0%D1%81%D0%BA%D0%B5%D1%82%D0%B1%D0%BE%D0%BB_%D0%BD%D0%B0_%D0%9E%D0%BB%D0%B8%D0%BC%D0%BF%D0%B8%D0%B9%D1%81%D0%BA%D0%B8%D1%85_%D0%B8%D0%B3%D1%80%D0%B0%D1%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50_%D0%B3%D0%BE%D0%B4" TargetMode="External"/><Relationship Id="rId11" Type="http://schemas.openxmlformats.org/officeDocument/2006/relationships/hyperlink" Target="http://ru.wikipedia.org/wiki/%D0%9A%D1%83%D0%B1%D0%BE%D0%BA_%D0%95%D0%B2%D1%80%D0%BE%D0%BF%D1%8B_%D0%A3%D0%9B%D0%95%D0%91" TargetMode="External"/><Relationship Id="rId5" Type="http://schemas.openxmlformats.org/officeDocument/2006/relationships/hyperlink" Target="http://ru.wikipedia.org/wiki/%D0%A7%D0%B5%D0%BC%D0%BF%D0%B8%D0%BE%D0%BD%D0%B0%D1%82_%D0%BC%D0%B8%D1%80%D0%B0_%D0%BF%D0%BE_%D0%B1%D0%B0%D1%81%D0%BA%D0%B5%D1%82%D0%B1%D0%BE%D0%BB%D1%83" TargetMode="External"/><Relationship Id="rId10" Type="http://schemas.openxmlformats.org/officeDocument/2006/relationships/hyperlink" Target="http://ru.wikipedia.org/wiki/%D0%95%D0%B2%D1%80%D0%BE%D0%BB%D0%B8%D0%B3%D0%B0_ULEB" TargetMode="External"/><Relationship Id="rId4" Type="http://schemas.openxmlformats.org/officeDocument/2006/relationships/hyperlink" Target="http://ru.wikipedia.org/wiki/%D0%94%D0%B6%D0%B5%D0%B9%D0%BC%D1%81_%D0%9D%D0%B5%D0%B9%D1%81%D0%BC%D0%B8%D1%82" TargetMode="External"/><Relationship Id="rId9" Type="http://schemas.openxmlformats.org/officeDocument/2006/relationships/hyperlink" Target="http://ru.wikipedia.org/wiki/1935_%D0%B3%D0%BE%D0%B4" TargetMode="External"/><Relationship Id="rId14" Type="http://schemas.openxmlformats.org/officeDocument/2006/relationships/hyperlink" Target="http://ru.wikipedia.org/wiki/%D0%9B%D0%B8%D1%82%D0%B2%D0%B0#.D0.9A.D1.83.D0.BB.D1.8C.D1.82.D1.83.D1.80.D0.B0_.D0.9B.D0.B8.D1.82.D0.B2.D1.8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1%80%D0%B8%D0%BD%D0%B3%D1%84%D0%B8%D0%BB%D0%B4_(%D0%9C%D0%B0%D1%81%D1%81%D0%B0%D1%87%D1%83%D1%81%D0%B5%D1%82%D1%81)" TargetMode="External"/><Relationship Id="rId2" Type="http://schemas.openxmlformats.org/officeDocument/2006/relationships/hyperlink" Target="http://ru.wikipedia.org/wiki/189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C%D0%B0%D1%81%D1%81%D0%B0%D1%87%D1%83%D1%81%D0%B5%D1%82%D1%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C%D0%B8%D1%82-%D0%BA%D0%BE%D0%BB%D0%BB%D0%B5%D0%B4%D0%B6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189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omen%27s_basketball" TargetMode="External"/><Relationship Id="rId5" Type="http://schemas.openxmlformats.org/officeDocument/2006/relationships/hyperlink" Target="http://ru.wikipedia.org/wiki/%D0%91%D0%B5%D1%80%D0%B5%D0%BD%D1%81%D0%BE%D0%BD,_%D0%A1%D0%B5%D0%BD%D0%B4%D0%B0" TargetMode="External"/><Relationship Id="rId4" Type="http://schemas.openxmlformats.org/officeDocument/2006/relationships/hyperlink" Target="http://ru.wikipedia.org/wiki/%D0%9D%D0%BE%D1%80%D1%82%D0%B3%D0%B5%D0%BC%D0%BF%D1%82%D0%BE%D0%BD_(%D0%9C%D0%B0%D1%81%D1%81%D0%B0%D1%87%D1%83%D1%81%D0%B5%D1%82%D1%81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04_%D0%B3%D0%BE%D0%B4" TargetMode="External"/><Relationship Id="rId2" Type="http://schemas.openxmlformats.org/officeDocument/2006/relationships/hyperlink" Target="http://ru.wikipedia.org/wiki/19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6%D0%B8%D0%BE%D0%BD%D0%B0%D0%BB%D1%8C%D0%BD%D0%B0%D1%8F_%D0%B1%D0%B0%D1%81%D0%BA%D0%B5%D1%82%D0%B1%D0%BE%D0%BB%D1%8C%D0%BD%D0%B0%D1%8F_%D0%B0%D1%81%D1%81%D0%BE%D1%86%D0%B8%D0%B0%D1%86%D0%B8%D1%8F" TargetMode="External"/><Relationship Id="rId2" Type="http://schemas.openxmlformats.org/officeDocument/2006/relationships/hyperlink" Target="http://ru.wikipedia.org/wiki/%D0%9E%D0%B2%D0%B5%D1%80%D1%82%D0%B0%D0%B9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FI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90%D1%83%D1%82_(%D0%B1%D0%B0%D1%81%D0%BA%D0%B5%D1%82%D0%B1%D0%BE%D0%BB)&amp;action=edit&amp;redlink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en93.ru/q/f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56299" y="2967335"/>
            <a:ext cx="58314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Баскетбол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i="1" dirty="0" smtClean="0">
                <a:solidFill>
                  <a:schemeClr val="accent1">
                    <a:lumMod val="75000"/>
                  </a:schemeClr>
                </a:solidFill>
              </a:rPr>
              <a:t>8 секунд</a:t>
            </a:r>
            <a:r>
              <a:rPr lang="ru-RU" sz="3800" dirty="0" smtClean="0"/>
              <a:t> — команда, владеющая мячом из зоны защиты, не вывела его в зону нападения за восемь секунд;</a:t>
            </a:r>
          </a:p>
          <a:p>
            <a:pPr>
              <a:buNone/>
            </a:pPr>
            <a:r>
              <a:rPr lang="ru-RU" sz="3800" i="1" dirty="0" smtClean="0">
                <a:solidFill>
                  <a:schemeClr val="accent1">
                    <a:lumMod val="75000"/>
                  </a:schemeClr>
                </a:solidFill>
              </a:rPr>
              <a:t>24 секунды</a:t>
            </a:r>
            <a:r>
              <a:rPr lang="ru-RU" sz="3800" dirty="0" smtClean="0"/>
              <a:t> — команда владела мячом более 24 секунд и не произвела точного броска по кольцу. Команда получает право на новое 24 секундное владение, если мяч, брошенный по кольцу, коснулся дужки кольца. В случае получения фола или нарушения (за исключением выхода мяча за пределы площадки) защищающейся командой или другой остановки игры, нападающая команда получает право на:</a:t>
            </a:r>
          </a:p>
          <a:p>
            <a:pPr lvl="1">
              <a:buNone/>
            </a:pPr>
            <a:r>
              <a:rPr lang="ru-RU" sz="3800" dirty="0" smtClean="0"/>
              <a:t>новое 24-секундное владение, если вбрасывание произойдет в зоне защиты владеющей мячом команды;</a:t>
            </a:r>
          </a:p>
          <a:p>
            <a:pPr lvl="1">
              <a:buNone/>
            </a:pPr>
            <a:r>
              <a:rPr lang="ru-RU" sz="3800" dirty="0" smtClean="0"/>
              <a:t>продолжение отсчета времени с того же момента, если осталось 14 и более секунд владения;</a:t>
            </a:r>
          </a:p>
          <a:p>
            <a:pPr lvl="1">
              <a:buNone/>
            </a:pPr>
            <a:r>
              <a:rPr lang="ru-RU" sz="3800" dirty="0" smtClean="0"/>
              <a:t>новое 14-секундное владение, если осталось 13 и менее секунд владения.</a:t>
            </a:r>
          </a:p>
          <a:p>
            <a:pPr>
              <a:buNone/>
            </a:pPr>
            <a:r>
              <a:rPr lang="ru-RU" sz="3800" i="1" dirty="0" smtClean="0"/>
              <a:t>нарушения возвращения мяча в зону защиты</a:t>
            </a:r>
            <a:r>
              <a:rPr lang="ru-RU" sz="3800" dirty="0" smtClean="0"/>
              <a:t> (</a:t>
            </a:r>
            <a:r>
              <a:rPr lang="ru-RU" sz="3800" i="1" dirty="0" smtClean="0"/>
              <a:t>зона</a:t>
            </a:r>
            <a:r>
              <a:rPr lang="ru-RU" sz="3800" dirty="0" smtClean="0"/>
              <a:t>) — команда, владеющая мячом в зоне нападения, перевела его в зону защиты.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Фолы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48356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hlinkClick r:id="rId2" tooltip="Фол"/>
              </a:rPr>
              <a:t>Фол</a:t>
            </a:r>
            <a:r>
              <a:rPr lang="ru-RU" dirty="0" smtClean="0"/>
              <a:t> — это несоблюдение правил, вызванное персональным контактом или </a:t>
            </a:r>
            <a:r>
              <a:rPr lang="ru-RU" dirty="0" smtClean="0">
                <a:hlinkClick r:id="rId3" tooltip="Фэйр плэй"/>
              </a:rPr>
              <a:t>неспортивным поведением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Виды фолов:</a:t>
            </a:r>
          </a:p>
          <a:p>
            <a:r>
              <a:rPr lang="ru-RU" dirty="0" smtClean="0"/>
              <a:t>персональный;</a:t>
            </a:r>
          </a:p>
          <a:p>
            <a:r>
              <a:rPr lang="ru-RU" dirty="0" smtClean="0"/>
              <a:t>технический;</a:t>
            </a:r>
          </a:p>
          <a:p>
            <a:r>
              <a:rPr lang="ru-RU" dirty="0" smtClean="0"/>
              <a:t>неспортивный;</a:t>
            </a:r>
          </a:p>
          <a:p>
            <a:r>
              <a:rPr lang="ru-RU" dirty="0" smtClean="0"/>
              <a:t>дисквалифицирующий.</a:t>
            </a:r>
          </a:p>
          <a:p>
            <a:pPr>
              <a:buNone/>
            </a:pPr>
            <a:r>
              <a:rPr lang="ru-RU" dirty="0" smtClean="0"/>
              <a:t>Игрок, получивший 5 фолов (6 фолов в </a:t>
            </a:r>
            <a:r>
              <a:rPr lang="ru-RU" dirty="0" smtClean="0">
                <a:hlinkClick r:id="rId4" tooltip="НБА"/>
              </a:rPr>
              <a:t>НБА</a:t>
            </a:r>
            <a:r>
              <a:rPr lang="ru-RU" dirty="0" smtClean="0"/>
              <a:t>) в матче, должен покинуть игровую площадку и не может принимать участие в матче (но при этом ему разрешается остаться на скамейке запасных). Игрок, получивший дисквалифицирующий фол должен покинуть место проведения матча (игроку не разрешается остаться на скамейке запасных).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Жесты судей</a:t>
            </a:r>
            <a:endParaRPr lang="ru-RU" dirty="0"/>
          </a:p>
        </p:txBody>
      </p:sp>
      <p:pic>
        <p:nvPicPr>
          <p:cNvPr id="21506" name="Picture 2" descr="Правила баскетбола: жесты су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632848" cy="2362200"/>
          </a:xfrm>
          <a:prstGeom prst="rect">
            <a:avLst/>
          </a:prstGeom>
          <a:noFill/>
        </p:spPr>
      </p:pic>
      <p:pic>
        <p:nvPicPr>
          <p:cNvPr id="21508" name="Picture 4" descr="Правила баскетбола: жесты судей в баскетбо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7704856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Жесты судей</a:t>
            </a:r>
            <a:endParaRPr lang="ru-RU" dirty="0"/>
          </a:p>
        </p:txBody>
      </p:sp>
      <p:pic>
        <p:nvPicPr>
          <p:cNvPr id="24579" name="Picture 3" descr="C:\Users\Ната\Desktop\Basketball-rules_4а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264696" cy="515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Жесты судей</a:t>
            </a:r>
            <a:endParaRPr lang="ru-RU" dirty="0"/>
          </a:p>
        </p:txBody>
      </p:sp>
      <p:pic>
        <p:nvPicPr>
          <p:cNvPr id="25602" name="Picture 2" descr="C:\Users\Ната\Desktop\Basketball-rules_4мас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344816" cy="2667458"/>
          </a:xfrm>
          <a:prstGeom prst="rect">
            <a:avLst/>
          </a:prstGeom>
          <a:noFill/>
        </p:spPr>
      </p:pic>
      <p:pic>
        <p:nvPicPr>
          <p:cNvPr id="25604" name="Picture 4" descr="Правила баскетбола: наказание за нарушение прав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9040"/>
            <a:ext cx="5686425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Жесты судей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128792" cy="548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6089880" cy="35394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static.tumblr.com/hjtghgy/EP8lxfpol/5153basqu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150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Использованные ресурсы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12776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1)</a:t>
            </a:r>
            <a:r>
              <a:rPr lang="en-US" sz="2800" dirty="0" smtClean="0">
                <a:solidFill>
                  <a:schemeClr val="bg1"/>
                </a:solidFill>
              </a:rPr>
              <a:t>http://ru.wikipedia.org/wiki/%C1%E0%F1%EA%E5%F2%E1%EE%EB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2)</a:t>
            </a:r>
            <a:r>
              <a:rPr lang="en-US" sz="2800" dirty="0" smtClean="0">
                <a:solidFill>
                  <a:schemeClr val="bg1"/>
                </a:solidFill>
              </a:rPr>
              <a:t> http://basketball-training.org.ua/pravila_basketbola/pravila-basketbola-zhesty-sudej-v-basketbole.html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3)</a:t>
            </a:r>
            <a:r>
              <a:rPr lang="en-US" sz="2800" dirty="0" smtClean="0">
                <a:solidFill>
                  <a:schemeClr val="bg1"/>
                </a:solidFill>
              </a:rPr>
              <a:t>http://images.yandex.ru/yandsearch?text=%D0%B1%D0%B0%D1%81%D0%BA%D0%B5%D1%82%D0%B1%D0%BE%D0%BB&amp;stype=image&amp;lr=194&amp;noreask=1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5904656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err="1" smtClean="0"/>
              <a:t>Баскетбо́л</a:t>
            </a:r>
            <a:r>
              <a:rPr lang="ru-RU" dirty="0" smtClean="0"/>
              <a:t> </a:t>
            </a:r>
            <a:r>
              <a:rPr lang="ru-RU" dirty="0" smtClean="0"/>
              <a:t>— </a:t>
            </a:r>
            <a:r>
              <a:rPr lang="ru-RU" dirty="0" smtClean="0"/>
              <a:t>спортивная командная игра с </a:t>
            </a:r>
            <a:r>
              <a:rPr lang="ru-RU" dirty="0" smtClean="0">
                <a:hlinkClick r:id="rId2" tooltip="Баскетбольный мяч"/>
              </a:rPr>
              <a:t>мячом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 баскетбол играют две команды, каждая из которых состоит из пяти игроков. Цель каждой команды — забросить руками мяч в кольцо с сеткой (корзину) соперника и помешать другой команде овладеть мячом и забросить его в свою </a:t>
            </a:r>
            <a:r>
              <a:rPr lang="ru-RU" dirty="0" smtClean="0"/>
              <a:t>корзину.</a:t>
            </a:r>
            <a:endParaRPr lang="ru-RU" baseline="30000" dirty="0" smtClean="0"/>
          </a:p>
          <a:p>
            <a:pPr>
              <a:buNone/>
            </a:pPr>
            <a:r>
              <a:rPr lang="ru-RU" dirty="0" err="1" smtClean="0"/>
              <a:t>Kорзина</a:t>
            </a:r>
            <a:r>
              <a:rPr lang="ru-RU" dirty="0" smtClean="0"/>
              <a:t> </a:t>
            </a:r>
            <a:r>
              <a:rPr lang="ru-RU" dirty="0" smtClean="0"/>
              <a:t>находится на высоте 3,05 </a:t>
            </a:r>
            <a:r>
              <a:rPr lang="ru-RU" dirty="0" smtClean="0">
                <a:hlinkClick r:id="rId3" tooltip="Метр"/>
              </a:rPr>
              <a:t>метра</a:t>
            </a:r>
            <a:r>
              <a:rPr lang="ru-RU" dirty="0" smtClean="0"/>
              <a:t> от </a:t>
            </a:r>
            <a:r>
              <a:rPr lang="ru-RU" dirty="0" smtClean="0"/>
              <a:t>пола. </a:t>
            </a:r>
          </a:p>
          <a:p>
            <a:pPr>
              <a:buNone/>
            </a:pPr>
            <a:r>
              <a:rPr lang="ru-RU" dirty="0" smtClean="0"/>
              <a:t>От </a:t>
            </a:r>
            <a:r>
              <a:rPr lang="ru-RU" dirty="0" smtClean="0"/>
              <a:t>каждой команды на площадке находится по 5 человек, всего в команде 12 человек, замены не ограничены. За мяч, заброшенный с ближней и средней дистанции, засчитывается 2 очка, с </a:t>
            </a:r>
            <a:r>
              <a:rPr lang="ru-RU" dirty="0" smtClean="0"/>
              <a:t>дальней</a:t>
            </a:r>
            <a:r>
              <a:rPr lang="ru-RU" dirty="0" smtClean="0"/>
              <a:t> — 3 очка. Штрафной бросок оценивается в одно очко.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Стандартный размер </a:t>
            </a:r>
            <a:r>
              <a:rPr lang="ru-RU" dirty="0" smtClean="0">
                <a:hlinkClick r:id="rId4" tooltip="Баскетбольная площадка"/>
              </a:rPr>
              <a:t>баскетбольной </a:t>
            </a:r>
            <a:r>
              <a:rPr lang="ru-RU" dirty="0" smtClean="0">
                <a:hlinkClick r:id="rId4" tooltip="Баскетбольная площадка"/>
              </a:rPr>
              <a:t>площадки</a:t>
            </a:r>
            <a:r>
              <a:rPr lang="ru-RU" dirty="0" smtClean="0"/>
              <a:t> 28 метров в длину и 15 метров в ширину. Баскетбол — один из самых популярных видов спорта в </a:t>
            </a:r>
            <a:r>
              <a:rPr lang="ru-RU" dirty="0" smtClean="0"/>
              <a:t>мире.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school008.ucoz.ru/novosty/2012/C44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988840"/>
            <a:ext cx="223962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Баскетбол входит в программу </a:t>
            </a:r>
            <a:r>
              <a:rPr lang="ru-RU" dirty="0" smtClean="0">
                <a:hlinkClick r:id="rId2" tooltip="Баскетбол на Олимпийских играх"/>
              </a:rPr>
              <a:t>Олимпийских игр</a:t>
            </a:r>
            <a:r>
              <a:rPr lang="ru-RU" dirty="0" smtClean="0"/>
              <a:t> с </a:t>
            </a:r>
            <a:r>
              <a:rPr lang="ru-RU" dirty="0" smtClean="0">
                <a:hlinkClick r:id="rId3" tooltip="Летние Олимпийские игры 1936"/>
              </a:rPr>
              <a:t>1936 года</a:t>
            </a:r>
            <a:r>
              <a:rPr lang="ru-RU" dirty="0" smtClean="0"/>
              <a:t>. Изобретатель игры </a:t>
            </a:r>
            <a:r>
              <a:rPr lang="ru-RU" dirty="0" smtClean="0">
                <a:hlinkClick r:id="rId4" tooltip="Джеймс Нейсмит"/>
              </a:rPr>
              <a:t>Джеймс </a:t>
            </a:r>
            <a:r>
              <a:rPr lang="ru-RU" dirty="0" err="1" smtClean="0">
                <a:hlinkClick r:id="rId4" tooltip="Джеймс Нейсмит"/>
              </a:rPr>
              <a:t>Нейсмит</a:t>
            </a:r>
            <a:r>
              <a:rPr lang="ru-RU" dirty="0" smtClean="0"/>
              <a:t> был там в качестве гостя. </a:t>
            </a:r>
            <a:r>
              <a:rPr lang="ru-RU" dirty="0" smtClean="0"/>
              <a:t>Регулярные </a:t>
            </a:r>
            <a:r>
              <a:rPr lang="ru-RU" dirty="0" smtClean="0">
                <a:hlinkClick r:id="rId5" tooltip="Чемпионат мира по баскетболу"/>
              </a:rPr>
              <a:t>чемпионаты </a:t>
            </a:r>
            <a:r>
              <a:rPr lang="ru-RU" dirty="0" smtClean="0">
                <a:hlinkClick r:id="rId5" tooltip="Чемпионат мира по баскетболу"/>
              </a:rPr>
              <a:t>мира по баскетболу</a:t>
            </a:r>
            <a:r>
              <a:rPr lang="ru-RU" dirty="0" smtClean="0"/>
              <a:t> среди мужчин проводятся с </a:t>
            </a:r>
            <a:r>
              <a:rPr lang="ru-RU" dirty="0" smtClean="0">
                <a:hlinkClick r:id="rId6" tooltip="1950 год"/>
              </a:rPr>
              <a:t>1950 года</a:t>
            </a:r>
            <a:r>
              <a:rPr lang="ru-RU" dirty="0" smtClean="0"/>
              <a:t>, среди женщин — с </a:t>
            </a:r>
            <a:r>
              <a:rPr lang="ru-RU" dirty="0" smtClean="0">
                <a:hlinkClick r:id="rId7" tooltip="1953 год"/>
              </a:rPr>
              <a:t>1953 года</a:t>
            </a:r>
            <a:r>
              <a:rPr lang="ru-RU" dirty="0" smtClean="0"/>
              <a:t>, а </a:t>
            </a:r>
            <a:r>
              <a:rPr lang="ru-RU" dirty="0" smtClean="0">
                <a:hlinkClick r:id="rId8" tooltip="Чемпионат Европы по баскетболу"/>
              </a:rPr>
              <a:t>чемпионаты Европы</a:t>
            </a:r>
            <a:r>
              <a:rPr lang="ru-RU" dirty="0" smtClean="0"/>
              <a:t> — с </a:t>
            </a:r>
            <a:r>
              <a:rPr lang="ru-RU" dirty="0" smtClean="0">
                <a:hlinkClick r:id="rId9" tooltip="1935 год"/>
              </a:rPr>
              <a:t>1935 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Европе проводятся международные клубные соревнования </a:t>
            </a:r>
            <a:r>
              <a:rPr lang="ru-RU" dirty="0" smtClean="0">
                <a:hlinkClick r:id="rId10" tooltip="Евролига ULEB"/>
              </a:rPr>
              <a:t>Евролига ULEB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Кубок Европы УЛЕБ"/>
              </a:rPr>
              <a:t>Кубок Европы УЛЕБ</a:t>
            </a:r>
            <a:r>
              <a:rPr lang="ru-RU" dirty="0" smtClean="0"/>
              <a:t>, </a:t>
            </a:r>
            <a:r>
              <a:rPr lang="ru-RU" dirty="0" smtClean="0">
                <a:hlinkClick r:id="rId12" tooltip="Кубок Вызова ФИБА"/>
              </a:rPr>
              <a:t>Кубок Вызова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Наибольшего развития игра достигла в США: чемпионат </a:t>
            </a:r>
            <a:r>
              <a:rPr lang="ru-RU" dirty="0" smtClean="0">
                <a:hlinkClick r:id="rId13" tooltip="Национальная баскетбольная ассоциация"/>
              </a:rPr>
              <a:t>Национальной баскетбольной ассоциации</a:t>
            </a:r>
            <a:r>
              <a:rPr lang="ru-RU" dirty="0" smtClean="0"/>
              <a:t> (НБА) более 50 лет является сильнейшим национальным клубным турниром в мире. Баскетбол считается национальным видом спорта в </a:t>
            </a:r>
            <a:r>
              <a:rPr lang="ru-RU" dirty="0" smtClean="0">
                <a:hlinkClick r:id="rId14" tooltip="Литва"/>
              </a:rPr>
              <a:t>Литве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5045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истории…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5328592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Зимой </a:t>
            </a:r>
            <a:r>
              <a:rPr lang="ru-RU" dirty="0" smtClean="0">
                <a:hlinkClick r:id="rId2" tooltip="1891 год"/>
              </a:rPr>
              <a:t>1891 года</a:t>
            </a:r>
            <a:r>
              <a:rPr lang="ru-RU" dirty="0" smtClean="0"/>
              <a:t> студентам колледжа Молодёжной Христианской Ассоциации из </a:t>
            </a:r>
            <a:r>
              <a:rPr lang="ru-RU" dirty="0" smtClean="0">
                <a:hlinkClick r:id="rId3" tooltip="Спрингфилд (Массачусетс)"/>
              </a:rPr>
              <a:t>Спрингфилда</a:t>
            </a:r>
            <a:r>
              <a:rPr lang="ru-RU" dirty="0" smtClean="0"/>
              <a:t>, штат </a:t>
            </a:r>
            <a:r>
              <a:rPr lang="ru-RU" dirty="0" smtClean="0">
                <a:hlinkClick r:id="rId4" tooltip="Массачусетс"/>
              </a:rPr>
              <a:t>Массачусетс</a:t>
            </a:r>
            <a:r>
              <a:rPr lang="ru-RU" dirty="0" smtClean="0"/>
              <a:t>, вынужденным выполнять бесконечные гимнастические </a:t>
            </a:r>
            <a:r>
              <a:rPr lang="ru-RU" dirty="0" smtClean="0"/>
              <a:t>упражнения, было </a:t>
            </a:r>
            <a:r>
              <a:rPr lang="ru-RU" dirty="0" smtClean="0"/>
              <a:t>очень скучно на занятиях физического воспитания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Выход из казавшегося тупиковым положения нашёл преподаватель колледжа Джеймс </a:t>
            </a:r>
            <a:r>
              <a:rPr lang="ru-RU" dirty="0" err="1" smtClean="0"/>
              <a:t>Нейсмит</a:t>
            </a:r>
            <a:r>
              <a:rPr lang="ru-RU" dirty="0" smtClean="0"/>
              <a:t>. 21 декабря 1891 года он привязал две корзины из-под персиков к перилам балкона спортивного зала и, разделив восемнадцать студентов на две команды, предложил им игру, смысл которой сводился к тому, чтобы забросить большее количество мячей в корзину соперников</a:t>
            </a:r>
            <a:endParaRPr lang="ru-RU" dirty="0"/>
          </a:p>
        </p:txBody>
      </p:sp>
      <p:pic>
        <p:nvPicPr>
          <p:cNvPr id="4" name="Picture 2" descr="http://iranto.ca/Fa/images/stories/gallery/canada/basketbal-inventor/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48680"/>
            <a:ext cx="2592288" cy="1944216"/>
          </a:xfrm>
          <a:prstGeom prst="rect">
            <a:avLst/>
          </a:prstGeom>
          <a:noFill/>
        </p:spPr>
      </p:pic>
      <p:pic>
        <p:nvPicPr>
          <p:cNvPr id="1026" name="Picture 2" descr="http://www.slamdunk.ru/images/docgallery1848/naismithpeachbask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653136"/>
            <a:ext cx="2840540" cy="201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15261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Немного истории…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4392488" cy="4861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Ведения мяча не существовало, игроки только перебрасывали его друг другу, стоя на месте, и стремились затем закинуть в корзину, причём исключительно обеими руками снизу или от груди, а после удачного броска один из игроков забирался на приставленную к стене лестницу и извлекал мяч из корзины. 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2" tooltip="1892 год"/>
              </a:rPr>
              <a:t>1892 году</a:t>
            </a:r>
            <a:r>
              <a:rPr lang="ru-RU" dirty="0" smtClean="0"/>
              <a:t> преподавателем физкультуры </a:t>
            </a:r>
            <a:r>
              <a:rPr lang="ru-RU" dirty="0" err="1" smtClean="0">
                <a:hlinkClick r:id="rId3" tooltip="Смит-колледж"/>
              </a:rPr>
              <a:t>Смит-колледжа</a:t>
            </a:r>
            <a:r>
              <a:rPr lang="ru-RU" dirty="0" smtClean="0"/>
              <a:t> в </a:t>
            </a:r>
            <a:r>
              <a:rPr lang="ru-RU" dirty="0" err="1" smtClean="0">
                <a:hlinkClick r:id="rId4" tooltip="Нортгемптон (Массачусетс)"/>
              </a:rPr>
              <a:t>Нортгемптоне</a:t>
            </a:r>
            <a:r>
              <a:rPr lang="ru-RU" dirty="0" smtClean="0">
                <a:hlinkClick r:id="rId4" tooltip="Нортгемптон (Массачусетс)"/>
              </a:rPr>
              <a:t> (Массачусетс)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Беренсон, Сенда"/>
              </a:rPr>
              <a:t>Сендой</a:t>
            </a:r>
            <a:r>
              <a:rPr lang="ru-RU" dirty="0" smtClean="0">
                <a:hlinkClick r:id="rId5" tooltip="Беренсон, Сенда"/>
              </a:rPr>
              <a:t> </a:t>
            </a:r>
            <a:r>
              <a:rPr lang="ru-RU" dirty="0" err="1" smtClean="0">
                <a:hlinkClick r:id="rId5" tooltip="Беренсон, Сенда"/>
              </a:rPr>
              <a:t>Беренсон</a:t>
            </a:r>
            <a:r>
              <a:rPr lang="ru-RU" dirty="0" smtClean="0"/>
              <a:t> были разработаны первые правила </a:t>
            </a:r>
            <a:r>
              <a:rPr lang="ru-RU" dirty="0" smtClean="0">
                <a:hlinkClick r:id="rId6" tooltip="en:Women's basketball"/>
              </a:rPr>
              <a:t>женского баскетбола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infoplayers.com/assets/images/istorija_sporta/Basketb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2922" y="4077072"/>
            <a:ext cx="3198879" cy="247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5296632" cy="43574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Изначально </a:t>
            </a:r>
            <a:r>
              <a:rPr lang="ru-RU" dirty="0" smtClean="0"/>
              <a:t>правила игры в </a:t>
            </a:r>
            <a:r>
              <a:rPr lang="ru-RU" dirty="0" smtClean="0"/>
              <a:t>баскетбол состояли из </a:t>
            </a:r>
            <a:r>
              <a:rPr lang="ru-RU" dirty="0" smtClean="0"/>
              <a:t>13 пунктов</a:t>
            </a:r>
            <a:r>
              <a:rPr lang="ru-RU" dirty="0" smtClean="0"/>
              <a:t>. Последние </a:t>
            </a:r>
            <a:r>
              <a:rPr lang="ru-RU" dirty="0" smtClean="0"/>
              <a:t>значительные изменения были внесены в </a:t>
            </a:r>
            <a:r>
              <a:rPr lang="ru-RU" dirty="0" smtClean="0">
                <a:hlinkClick r:id="rId2" tooltip="1998"/>
              </a:rPr>
              <a:t>1998</a:t>
            </a:r>
            <a:r>
              <a:rPr lang="ru-RU" dirty="0" smtClean="0"/>
              <a:t> и </a:t>
            </a:r>
            <a:r>
              <a:rPr lang="ru-RU" u="sng" dirty="0" smtClean="0">
                <a:hlinkClick r:id="rId3" tooltip="2004 год"/>
              </a:rPr>
              <a:t>2004 годах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Мячом </a:t>
            </a:r>
            <a:r>
              <a:rPr lang="ru-RU" dirty="0" smtClean="0"/>
              <a:t>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 Случайное же соприкосновение или касание мяча стопой или ногой не является нарушением.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upload.wikimedia.org/wikipedia/commons/f/fe/Basketball_f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447552" cy="286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5440648" cy="478951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Победителем в баскетболе становится команда, которая по окончании игрового времени набрала большее количество очков. При равном счёте по окончании основного времени матча назначается </a:t>
            </a:r>
            <a:r>
              <a:rPr lang="ru-RU" dirty="0" err="1" smtClean="0">
                <a:hlinkClick r:id="rId2" tooltip="Овертайм"/>
              </a:rPr>
              <a:t>овертайм</a:t>
            </a:r>
            <a:r>
              <a:rPr lang="ru-RU" dirty="0" smtClean="0"/>
              <a:t> (обычно пять минут дополнительного времени), в случае, если и по его окончании счёт будет равен, назначается второй, третий </a:t>
            </a:r>
            <a:r>
              <a:rPr lang="ru-RU" dirty="0" err="1" smtClean="0"/>
              <a:t>овертайм</a:t>
            </a:r>
            <a:r>
              <a:rPr lang="ru-RU" dirty="0" smtClean="0"/>
              <a:t> и т. д., до тех пор, пока не будет выявлен победитель матча.</a:t>
            </a:r>
          </a:p>
          <a:p>
            <a:r>
              <a:rPr lang="ru-RU" dirty="0" smtClean="0"/>
              <a:t>Игра официально начинается спорным броском в центральном круге, когда мяч правильно отбит одним из спорящих. Матч состоит из четырёх периодов по десять минут (двенадцать минут в </a:t>
            </a:r>
            <a:r>
              <a:rPr lang="ru-RU" dirty="0" smtClean="0">
                <a:hlinkClick r:id="rId3" tooltip="Национальная баскетбольная ассоциация"/>
              </a:rPr>
              <a:t>Национальной баскетбольной ассоциации</a:t>
            </a:r>
            <a:r>
              <a:rPr lang="ru-RU" dirty="0" smtClean="0"/>
              <a:t>) с перерывами по две минуты. Продолжительность перерыва между второй и третьей четвертями игры — пятнадцать минут. После большого перерыва команды должны поменяться корзинами.</a:t>
            </a:r>
          </a:p>
          <a:p>
            <a:endParaRPr lang="ru-RU" dirty="0"/>
          </a:p>
        </p:txBody>
      </p:sp>
      <p:pic>
        <p:nvPicPr>
          <p:cNvPr id="18434" name="Picture 2" descr="http://www.cskabasket.com/images/photos/1243185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921" y="2276872"/>
            <a:ext cx="2784079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528880" cy="2485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Игра может идти на открытой площадке и в зале высотой не менее 7 м. Размер поля — 28×15 м. Щит размером 180х105 см. От нижнего края щита до пола или грунта должно быть 290 см. Корзина представляет собой металлическое кольцо, обтянутое сеткой без дна. Она крепится на расстоянии 0,15 м от нижнего обреза щита. Установленная стандартами </a:t>
            </a:r>
            <a:r>
              <a:rPr lang="ru-RU" dirty="0" smtClean="0">
                <a:hlinkClick r:id="rId2" tooltip="FIBA"/>
              </a:rPr>
              <a:t>FIBA</a:t>
            </a:r>
            <a:r>
              <a:rPr lang="ru-RU" dirty="0" smtClean="0"/>
              <a:t> для мужских соревнований окружность мяча — 74,9—78 см, масса — 567—650 г (для женских соответственно 72,4—73,7 см и 510—567 г).</a:t>
            </a:r>
            <a:endParaRPr lang="ru-RU" dirty="0"/>
          </a:p>
        </p:txBody>
      </p:sp>
      <p:pic>
        <p:nvPicPr>
          <p:cNvPr id="20482" name="Picture 2" descr="http://dimacar.ru/media/f/orig/1207/120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Нарушения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890080" cy="5195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i="1" dirty="0" smtClean="0">
                <a:hlinkClick r:id="rId2" tooltip="Аут (баскетбол) (страница отсутствует)"/>
              </a:rPr>
              <a:t>Аут</a:t>
            </a:r>
            <a:r>
              <a:rPr lang="ru-RU" sz="3100" dirty="0" smtClean="0"/>
              <a:t> — мяч уходит за пределы игровой площадки;</a:t>
            </a:r>
          </a:p>
          <a:p>
            <a:pPr>
              <a:buNone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пробежка</a:t>
            </a:r>
            <a:r>
              <a:rPr lang="ru-RU" sz="3100" dirty="0" smtClean="0"/>
              <a:t> — игрок, контролирующий «живой» мяч, совершает перемещение ног сверх ограничений, установленного </a:t>
            </a:r>
            <a:r>
              <a:rPr lang="ru-RU" sz="3100" dirty="0" smtClean="0"/>
              <a:t>правилами</a:t>
            </a:r>
            <a:endParaRPr lang="ru-RU" sz="3100" dirty="0" smtClean="0"/>
          </a:p>
          <a:p>
            <a:pPr>
              <a:buNone/>
            </a:pPr>
            <a:r>
              <a:rPr lang="ru-RU" sz="3100" i="1" dirty="0" smtClean="0"/>
              <a:t>нарушение ведения мяча</a:t>
            </a:r>
            <a:r>
              <a:rPr lang="ru-RU" sz="3100" dirty="0" smtClean="0"/>
              <a:t>, включающее в себя пронос мяча, двойное ведение;</a:t>
            </a:r>
          </a:p>
          <a:p>
            <a:pPr>
              <a:buNone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3 секунды</a:t>
            </a:r>
            <a:r>
              <a:rPr lang="ru-RU" sz="3100" dirty="0" smtClean="0"/>
              <a:t> — игрок нападения находится в зоне штрафного броска более трех секунд в то </a:t>
            </a:r>
            <a:r>
              <a:rPr lang="ru-RU" sz="3100" dirty="0" smtClean="0"/>
              <a:t>время, когда </a:t>
            </a:r>
            <a:r>
              <a:rPr lang="ru-RU" sz="3100" dirty="0" smtClean="0"/>
              <a:t>его команда владеет мячом в зоне нападения;</a:t>
            </a:r>
          </a:p>
          <a:p>
            <a:pPr>
              <a:buNone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5 секунд</a:t>
            </a:r>
            <a:r>
              <a:rPr lang="ru-RU" sz="3100" dirty="0" smtClean="0"/>
              <a:t> — игрок при выполнении вбрасывания не расстается с мячом в течение пяти секунд</a:t>
            </a:r>
            <a:r>
              <a:rPr lang="ru-RU" sz="3100" dirty="0" smtClean="0"/>
              <a:t>;</a:t>
            </a:r>
            <a:endParaRPr lang="ru-RU" sz="3100" dirty="0" smtClean="0"/>
          </a:p>
          <a:p>
            <a:pPr>
              <a:buNone/>
            </a:pPr>
            <a:r>
              <a:rPr lang="ru-RU" sz="3100" i="1" dirty="0" err="1" smtClean="0">
                <a:solidFill>
                  <a:schemeClr val="accent1">
                    <a:lumMod val="75000"/>
                  </a:schemeClr>
                </a:solidFill>
              </a:rPr>
              <a:t>Плотноопекаемый</a:t>
            </a: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</a:rPr>
              <a:t> игрок</a:t>
            </a:r>
            <a:r>
              <a:rPr lang="ru-RU" sz="3100" dirty="0" smtClean="0"/>
              <a:t> — </a:t>
            </a:r>
            <a:r>
              <a:rPr lang="ru-RU" sz="3100" dirty="0" err="1" smtClean="0"/>
              <a:t>плотноопекаемый</a:t>
            </a:r>
            <a:r>
              <a:rPr lang="ru-RU" sz="3100" dirty="0" smtClean="0"/>
              <a:t> </a:t>
            </a:r>
            <a:r>
              <a:rPr lang="ru-RU" sz="3100" dirty="0" err="1" smtClean="0"/>
              <a:t>игрок</a:t>
            </a:r>
            <a:r>
              <a:rPr lang="ru-RU" sz="3100" dirty="0" smtClean="0"/>
              <a:t> </a:t>
            </a:r>
            <a:r>
              <a:rPr lang="ru-RU" sz="3100" baseline="30000" dirty="0" smtClean="0"/>
              <a:t> </a:t>
            </a:r>
            <a:r>
              <a:rPr lang="ru-RU" sz="3100" dirty="0" smtClean="0"/>
              <a:t>не </a:t>
            </a:r>
            <a:r>
              <a:rPr lang="ru-RU" sz="3100" dirty="0" smtClean="0"/>
              <a:t>начинает ведение, не отдает передачу и не делает бросок по кольцу в течение 5 секунд.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158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Немного истории…</vt:lpstr>
      <vt:lpstr>Немного истории…</vt:lpstr>
      <vt:lpstr>Правила игры</vt:lpstr>
      <vt:lpstr>Правила игры</vt:lpstr>
      <vt:lpstr>Площадка</vt:lpstr>
      <vt:lpstr>Нарушения </vt:lpstr>
      <vt:lpstr>Нарушения</vt:lpstr>
      <vt:lpstr>Фолы </vt:lpstr>
      <vt:lpstr>Жесты судей</vt:lpstr>
      <vt:lpstr>Жесты судей</vt:lpstr>
      <vt:lpstr>Жесты судей</vt:lpstr>
      <vt:lpstr>Жесты судей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Ната</cp:lastModifiedBy>
  <cp:revision>6</cp:revision>
  <dcterms:created xsi:type="dcterms:W3CDTF">2012-12-24T15:02:51Z</dcterms:created>
  <dcterms:modified xsi:type="dcterms:W3CDTF">2012-12-24T15:58:48Z</dcterms:modified>
</cp:coreProperties>
</file>