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66" r:id="rId4"/>
    <p:sldId id="260" r:id="rId5"/>
    <p:sldId id="267" r:id="rId6"/>
    <p:sldId id="257" r:id="rId7"/>
    <p:sldId id="268" r:id="rId8"/>
    <p:sldId id="262" r:id="rId9"/>
    <p:sldId id="259" r:id="rId10"/>
    <p:sldId id="261" r:id="rId11"/>
    <p:sldId id="274" r:id="rId12"/>
    <p:sldId id="272" r:id="rId13"/>
    <p:sldId id="258" r:id="rId14"/>
    <p:sldId id="264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FE829-25F6-4DB1-B3A6-B22CCE42A866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3A95-0A81-46FE-B08D-417740E61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3A95-0A81-46FE-B08D-417740E61C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3A95-0A81-46FE-B08D-417740E61C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D096-231D-419E-B7FD-1898CA36AB4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CAAF-5747-4943-989B-EA9DA712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</a:t>
            </a:r>
            <a:r>
              <a:rPr lang="ru-RU" sz="6600" dirty="0" smtClean="0">
                <a:solidFill>
                  <a:srgbClr val="00B050"/>
                </a:solidFill>
              </a:rPr>
              <a:t>«Лаборатория </a:t>
            </a:r>
            <a:r>
              <a:rPr lang="ru-RU" sz="6600" dirty="0" smtClean="0"/>
              <a:t>под открытым небом»</a:t>
            </a:r>
            <a:endParaRPr lang="ru-RU" sz="6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Минеральная  вода </a:t>
            </a:r>
            <a:r>
              <a:rPr lang="ru-RU" sz="4000" dirty="0" smtClean="0"/>
              <a:t>и </a:t>
            </a:r>
            <a:r>
              <a:rPr lang="ru-RU" sz="4000" dirty="0" smtClean="0">
                <a:solidFill>
                  <a:srgbClr val="FFC000"/>
                </a:solidFill>
              </a:rPr>
              <a:t>Солнце.</a:t>
            </a: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Хлорофилл</a:t>
            </a:r>
            <a:r>
              <a:rPr lang="ru-RU" sz="4000" dirty="0" smtClean="0"/>
              <a:t> - это пигмент (химическое соединение), придающее </a:t>
            </a:r>
            <a:r>
              <a:rPr lang="ru-RU" sz="4000" dirty="0" smtClean="0">
                <a:solidFill>
                  <a:srgbClr val="00B050"/>
                </a:solidFill>
              </a:rPr>
              <a:t>растениям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зеленый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цвет</a:t>
            </a:r>
            <a:r>
              <a:rPr lang="ru-RU" sz="4000" dirty="0" smtClean="0"/>
              <a:t>.</a:t>
            </a:r>
          </a:p>
          <a:p>
            <a:pPr algn="just"/>
            <a:r>
              <a:rPr lang="ru-RU" sz="4000" dirty="0" smtClean="0">
                <a:solidFill>
                  <a:srgbClr val="00B050"/>
                </a:solidFill>
              </a:rPr>
              <a:t>Хлорофилл</a:t>
            </a:r>
            <a:r>
              <a:rPr lang="ru-RU" sz="4000" dirty="0" smtClean="0"/>
              <a:t> поглощает </a:t>
            </a:r>
            <a:r>
              <a:rPr lang="ru-RU" sz="4400" dirty="0" smtClean="0">
                <a:solidFill>
                  <a:srgbClr val="FFC000"/>
                </a:solidFill>
              </a:rPr>
              <a:t>солнечную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smtClean="0">
                <a:solidFill>
                  <a:srgbClr val="FFC000"/>
                </a:solidFill>
              </a:rPr>
              <a:t>энергию</a:t>
            </a:r>
            <a:r>
              <a:rPr lang="ru-RU" sz="4000" dirty="0" smtClean="0"/>
              <a:t> и превращает её в  химическую </a:t>
            </a:r>
            <a:r>
              <a:rPr lang="ru-RU" sz="4000" dirty="0" smtClean="0">
                <a:solidFill>
                  <a:srgbClr val="0070C0"/>
                </a:solidFill>
              </a:rPr>
              <a:t>энергию органических веществ.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28604"/>
            <a:ext cx="5329246" cy="5572164"/>
          </a:xfrm>
        </p:spPr>
        <p:txBody>
          <a:bodyPr>
            <a:normAutofit fontScale="62500" lnSpcReduction="20000"/>
          </a:bodyPr>
          <a:lstStyle/>
          <a:p>
            <a:r>
              <a:rPr lang="ru-RU" sz="6500" b="1" dirty="0" smtClean="0">
                <a:solidFill>
                  <a:schemeClr val="accent2">
                    <a:lumMod val="75000"/>
                  </a:schemeClr>
                </a:solidFill>
              </a:rPr>
              <a:t>В опытном растении лист смазали вазелином. Несмотря на то, что лист хорошо освещался солнцем, органические вещества в нём не образовались. Объясните почему?</a:t>
            </a:r>
            <a:endParaRPr lang="ru-RU" sz="65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2960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572140"/>
            <a:ext cx="87154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Как опытным путём определить, что в листьях не образовались органические вещества?</a:t>
            </a:r>
            <a:endParaRPr lang="ru-RU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4290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357166"/>
            <a:ext cx="8229600" cy="1214446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Куда же направляется из листьев сахар?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Роль</a:t>
            </a:r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фотосинтеза.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dirty="0" smtClean="0">
                <a:solidFill>
                  <a:srgbClr val="00B050"/>
                </a:solidFill>
              </a:rPr>
              <a:t>Фотосинтез является единственным источником </a:t>
            </a:r>
            <a:r>
              <a:rPr lang="ru-RU" sz="4400" dirty="0" smtClean="0">
                <a:solidFill>
                  <a:srgbClr val="00B0F0"/>
                </a:solidFill>
              </a:rPr>
              <a:t>атмосферного кислорода</a:t>
            </a:r>
            <a:r>
              <a:rPr lang="ru-RU" sz="4400" dirty="0" smtClean="0">
                <a:solidFill>
                  <a:srgbClr val="00B050"/>
                </a:solidFill>
              </a:rPr>
              <a:t>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solidFill>
                  <a:srgbClr val="FF5050"/>
                </a:solidFill>
              </a:rPr>
              <a:t>Процесс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фотосинтеза</a:t>
            </a:r>
            <a:r>
              <a:rPr lang="ru-RU" sz="4400" b="1" dirty="0" smtClean="0">
                <a:solidFill>
                  <a:srgbClr val="FF5050"/>
                </a:solidFill>
              </a:rPr>
              <a:t> является основой питания всех живых существ, а также снабжает человечество топливом (древесина, уголь, нефть), волокнами (целлюлоза).</a:t>
            </a:r>
          </a:p>
          <a:p>
            <a:pPr>
              <a:buNone/>
            </a:pPr>
            <a:r>
              <a:rPr lang="ru-RU" dirty="0" smtClean="0"/>
              <a:t>Прав ли И.А. Крылов говоря, что от листьев </a:t>
            </a:r>
            <a:r>
              <a:rPr lang="ru-RU" smtClean="0"/>
              <a:t>никакой пользы нет?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1 га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зеленого леса </a:t>
            </a:r>
            <a:r>
              <a:rPr lang="ru-RU" sz="3600" dirty="0" smtClean="0"/>
              <a:t>за 1 ч поглощает 8кг углекислого газа. Это же количество  СО</a:t>
            </a:r>
            <a:r>
              <a:rPr lang="ru-RU" sz="3600" baseline="-25000" dirty="0" smtClean="0"/>
              <a:t>2  </a:t>
            </a:r>
            <a:r>
              <a:rPr lang="ru-RU" sz="3600" dirty="0" smtClean="0"/>
              <a:t>200 человек выдыхают за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тот же час. </a:t>
            </a:r>
          </a:p>
          <a:p>
            <a:pPr>
              <a:buNone/>
            </a:pPr>
            <a:endParaRPr lang="ru-RU" sz="3600" dirty="0" smtClean="0"/>
          </a:p>
          <a:p>
            <a:pPr algn="just"/>
            <a:r>
              <a:rPr lang="ru-RU" sz="3600" dirty="0" smtClean="0"/>
              <a:t>В сутки человек потребляет 430 г кислорода. Один гектар леса вырабатывает за час столько  же О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, сколько нужно для дыхания 200 человек.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1" y="3714752"/>
            <a:ext cx="178591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607224" y="4536292"/>
            <a:ext cx="2928934" cy="17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25729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Всем </a:t>
            </a:r>
            <a:r>
              <a:rPr lang="en-US" sz="600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ru-RU" sz="6000" smtClean="0">
                <a:solidFill>
                  <a:schemeClr val="accent2">
                    <a:lumMod val="75000"/>
                  </a:schemeClr>
                </a:solidFill>
              </a:rPr>
              <a:t>пасибо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4857771" cy="27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Автотрофы                             </a:t>
            </a:r>
            <a:r>
              <a:rPr lang="ru-RU" dirty="0" smtClean="0">
                <a:solidFill>
                  <a:srgbClr val="FF0000"/>
                </a:solidFill>
              </a:rPr>
              <a:t>Гетеротрофы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85775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6859">
            <a:off x="4896001" y="965178"/>
            <a:ext cx="42862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00694" y="621508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Снежный  Барс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Немного истории.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900" dirty="0" smtClean="0"/>
              <a:t>1600г.	</a:t>
            </a:r>
          </a:p>
          <a:p>
            <a:pPr algn="just"/>
            <a:r>
              <a:rPr lang="ru-RU" sz="5900" dirty="0" smtClean="0"/>
              <a:t>Бельгийский естествоиспытатель Ян Ван – Гельмонт	</a:t>
            </a:r>
          </a:p>
          <a:p>
            <a:pPr algn="just"/>
            <a:r>
              <a:rPr lang="ru-RU" sz="5900" dirty="0" smtClean="0"/>
              <a:t>Поставил первый физиологический эксперимент, связанный с изучением питания растений.</a:t>
            </a:r>
          </a:p>
          <a:p>
            <a:pPr algn="just">
              <a:buNone/>
            </a:pPr>
            <a:r>
              <a:rPr lang="ru-RU" sz="5900" dirty="0" smtClean="0"/>
              <a:t> </a:t>
            </a:r>
          </a:p>
          <a:p>
            <a:pPr algn="just">
              <a:buNone/>
            </a:pPr>
            <a:r>
              <a:rPr lang="ru-RU" sz="5900" dirty="0" smtClean="0"/>
              <a:t>80кг земли – ветка деревца;</a:t>
            </a:r>
          </a:p>
          <a:p>
            <a:pPr algn="just">
              <a:buNone/>
            </a:pPr>
            <a:r>
              <a:rPr lang="ru-RU" sz="5900" dirty="0" smtClean="0"/>
              <a:t>  5 лет – вес дерева 65кг, земли –(-50г)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000792"/>
          </a:xfrm>
        </p:spPr>
        <p:txBody>
          <a:bodyPr>
            <a:normAutofit fontScale="85000" lnSpcReduction="20000"/>
          </a:bodyPr>
          <a:lstStyle/>
          <a:p>
            <a:pPr marL="265176" indent="-265176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300" b="1" dirty="0" smtClean="0">
                <a:solidFill>
                  <a:srgbClr val="996633"/>
                </a:solidFill>
              </a:rPr>
              <a:t>«Дайте самому лучшему повару сколько угодно свежего воздуха, солнечного света  и целую речку чистой воды и попросите, чтобы из всего этого он приготовил вам сахар, крахмал, жиры и зерно – он решит, что вы над ним смеётесь». </a:t>
            </a:r>
          </a:p>
          <a:p>
            <a:pPr marL="265176" indent="-265176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чём говорил учёный?</a:t>
            </a:r>
          </a:p>
          <a:p>
            <a:pPr marL="265176" indent="-265176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76" indent="-265176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4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ru-RU" sz="4300" b="1" dirty="0" smtClean="0">
                <a:solidFill>
                  <a:srgbClr val="996633"/>
                </a:solidFill>
              </a:rPr>
              <a:t>К. А. Тимирязев</a:t>
            </a:r>
            <a:r>
              <a:rPr lang="ru-RU" sz="4300" dirty="0" smtClean="0">
                <a:solidFill>
                  <a:srgbClr val="996633"/>
                </a:solidFill>
              </a:rPr>
              <a:t> - </a:t>
            </a:r>
            <a:r>
              <a:rPr lang="ru-RU" sz="3500" dirty="0" smtClean="0"/>
              <a:t>Русский учёный, который внёс большой вклад в изучение процесса </a:t>
            </a:r>
            <a:r>
              <a:rPr lang="en-US" sz="3500" dirty="0" smtClean="0"/>
              <a:t> </a:t>
            </a:r>
            <a:r>
              <a:rPr lang="ru-RU" sz="3500" dirty="0" smtClean="0">
                <a:solidFill>
                  <a:srgbClr val="009900"/>
                </a:solidFill>
              </a:rPr>
              <a:t>фотосинтеза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Можно ли питаться воздухом?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Запомните!</a:t>
            </a:r>
            <a:r>
              <a:rPr lang="ru-RU" dirty="0" smtClean="0"/>
              <a:t> Все живые организмы питаются  органическими веществами. </a:t>
            </a:r>
            <a:br>
              <a:rPr lang="ru-RU" dirty="0" smtClean="0"/>
            </a:br>
            <a:r>
              <a:rPr lang="ru-RU" dirty="0" smtClean="0"/>
              <a:t>Значит, все клетки растения питаются органическими веществами, которые сами и создают благодаря воздушному питанию.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АВТОТРОФЫ –  РАСТЕНИЯ. 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Изображение 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Иван Крылов.	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Антология русской поэзии	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басня: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«ЛИСТЫ </a:t>
            </a:r>
            <a:r>
              <a:rPr lang="ru-RU" dirty="0" smtClean="0">
                <a:solidFill>
                  <a:srgbClr val="FF0000"/>
                </a:solidFill>
              </a:rPr>
              <a:t>И КОРНИ»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Зефиры – Приятный тёплый ветерок.</a:t>
            </a:r>
          </a:p>
          <a:p>
            <a:pPr>
              <a:buNone/>
            </a:pPr>
            <a:r>
              <a:rPr lang="ru-RU" dirty="0" smtClean="0"/>
              <a:t>                                                     словарь Ожегова.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ru-RU" dirty="0" smtClean="0"/>
              <a:t>Опыт:2  «Солнце, крахмал».</a:t>
            </a:r>
            <a:endParaRPr lang="ru-RU" dirty="0"/>
          </a:p>
        </p:txBody>
      </p:sp>
      <p:pic>
        <p:nvPicPr>
          <p:cNvPr id="1028" name="Picture 4" descr="C:\Documents and Settings\Admin\Рабочий стол\Новая папка\Фото0015.jpg"/>
          <p:cNvPicPr>
            <a:picLocks noChangeAspect="1" noChangeArrowheads="1"/>
          </p:cNvPicPr>
          <p:nvPr/>
        </p:nvPicPr>
        <p:blipFill>
          <a:blip r:embed="rId2"/>
          <a:srcRect l="25000"/>
          <a:stretch>
            <a:fillRect/>
          </a:stretch>
        </p:blipFill>
        <p:spPr bwMode="auto">
          <a:xfrm>
            <a:off x="4429124" y="571480"/>
            <a:ext cx="4286280" cy="6072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521497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 l="3749" r="35326" b="52575"/>
          <a:stretch>
            <a:fillRect/>
          </a:stretch>
        </p:blipFill>
        <p:spPr bwMode="auto">
          <a:xfrm rot="362538">
            <a:off x="4722950" y="2150165"/>
            <a:ext cx="3008343" cy="3026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Клеточное строение листа.</a:t>
            </a:r>
            <a:br>
              <a:rPr lang="ru-RU" sz="5300" dirty="0" smtClean="0"/>
            </a:br>
            <a:endParaRPr lang="ru-RU" sz="5300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282</Words>
  <Application>Microsoft Office PowerPoint</Application>
  <PresentationFormat>Экран (4:3)</PresentationFormat>
  <Paragraphs>38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«Лаборатория под открытым небом»</vt:lpstr>
      <vt:lpstr>Слайд 2</vt:lpstr>
      <vt:lpstr>Немного истории.</vt:lpstr>
      <vt:lpstr>Слайд 4</vt:lpstr>
      <vt:lpstr>   Можно ли питаться воздухом? Запомните! Все живые организмы питаются  органическими веществами.  Значит, все клетки растения питаются органическими веществами, которые сами и создают благодаря воздушному питанию.   </vt:lpstr>
      <vt:lpstr>АВТОТРОФЫ –  РАСТЕНИЯ. </vt:lpstr>
      <vt:lpstr> Иван Крылов.  Антология русской поэзии   басня: «ЛИСТЫ И КОРНИ»   </vt:lpstr>
      <vt:lpstr>Слайд 8</vt:lpstr>
      <vt:lpstr> Клеточное строение листа. </vt:lpstr>
      <vt:lpstr>Слайд 10</vt:lpstr>
      <vt:lpstr>Слайд 11</vt:lpstr>
      <vt:lpstr> Куда же направляется из листьев сахар? </vt:lpstr>
      <vt:lpstr>Слайд 13</vt:lpstr>
      <vt:lpstr>Роль фотосинтеза.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90</cp:revision>
  <dcterms:created xsi:type="dcterms:W3CDTF">2010-01-24T10:14:53Z</dcterms:created>
  <dcterms:modified xsi:type="dcterms:W3CDTF">2014-12-17T18:55:11Z</dcterms:modified>
</cp:coreProperties>
</file>