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56" r:id="rId2"/>
    <p:sldId id="263" r:id="rId3"/>
    <p:sldId id="274" r:id="rId4"/>
    <p:sldId id="257" r:id="rId5"/>
    <p:sldId id="259" r:id="rId6"/>
    <p:sldId id="261" r:id="rId7"/>
    <p:sldId id="262" r:id="rId8"/>
    <p:sldId id="264" r:id="rId9"/>
    <p:sldId id="260" r:id="rId10"/>
    <p:sldId id="27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718" autoAdjust="0"/>
  </p:normalViewPr>
  <p:slideViewPr>
    <p:cSldViewPr>
      <p:cViewPr varScale="1">
        <p:scale>
          <a:sx n="72" d="100"/>
          <a:sy n="72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022C4D-DC2F-49EE-94CA-95F8750F03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92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22C4D-DC2F-49EE-94CA-95F8750F038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22C4D-DC2F-49EE-94CA-95F8750F038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01BF3-D0D4-4486-A1DC-F130538E7B4C}" type="slidenum">
              <a:rPr lang="ru-RU"/>
              <a:pPr/>
              <a:t>2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800"/>
              <a:t>Генетическая классификация наследственных болезней 21-12-2009 </a:t>
            </a:r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800"/>
              <a:t>В основу генетической классификации наследственных болезней положен этиологический принцип, а именно тип мутаций и характер взаимодействия со средой. Всю наследственную патологию можно разделить на 5 групп: генные болезни, хромосомные болезни, болезни с наследственной предрасположенностью (синонимы: мультифакториальные, многофакторные), генетические болезни соматических клеток и болезни генетической несовместимости матери и плода. Каждая из этих групп в свою очередь подразделяется в соответствии с более детальной генетической характеристикой и типом наследования.</a:t>
            </a:r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800"/>
              <a:t>Генные и хромосомные болезни</a:t>
            </a:r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800"/>
              <a:t>Как известно, в зависимости от уровня организации наследственных структур различают генные, хромосомные и геномные мутации, а в зависимости от типа клеток - гаметические и соматические.</a:t>
            </a:r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800"/>
              <a:t>Наследственные болезни в строгом смысле слова подразделяют на две большие группы: генные и хромосомные.</a:t>
            </a:r>
          </a:p>
          <a:p>
            <a:pPr>
              <a:lnSpc>
                <a:spcPct val="80000"/>
              </a:lnSpc>
            </a:pPr>
            <a:r>
              <a:rPr lang="ru-RU" sz="800"/>
              <a:t>Генные болезни - болезни, вызываемые генными мутациями.</a:t>
            </a:r>
          </a:p>
          <a:p>
            <a:pPr>
              <a:lnSpc>
                <a:spcPct val="80000"/>
              </a:lnSpc>
            </a:pPr>
            <a:r>
              <a:rPr lang="ru-RU" sz="800"/>
              <a:t>Хромосомные болезни определяются хромосомными и геномными мутациями.</a:t>
            </a:r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800"/>
              <a:t>Деление наследственных болезней на эти две группы не формальное. Генные мутации передаются из поколения в поколение в соответствии с законами Менделя, в то время как большинство хромосомных болезней, обусловленных анеуплоидиями, вообще не наследуется (летальный эффект с генетической точки зрения), а структурные перестройки (инверсии, транслокации) передаются с дополнительными перекомбинациями, возникающими в мейозе носителя перестройки.</a:t>
            </a:r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800"/>
              <a:t>Болезни с наследственной предрасположенностью</a:t>
            </a:r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800"/>
              <a:t>Болезни с наследственной предрасположенностью могут быть моногенными и полигенными. Для их реализации недостаточно только соответствующей генетической конституции индивида - нужен ещё фактор или комплекс факторов среды, «запускающих» формирование мутантного фенотипа (или болезни). С помощью средового фактора реализуется наследственная предрасположенность.</a:t>
            </a:r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800"/>
              <a:t>Генетические болезни соматических клеток</a:t>
            </a:r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800"/>
              <a:t>Генетические болезни соматических клеток выделены в отдельную группу наследственной патологии недавно. Поводом к этому послужило обнаружение при злокачественных новообразованиях специфических хромосомных перестроек в клетках, вызывающих активацию онкогенов (ретинобластома, опухоль Вильмса). Эти изменения в генетическом материале клеток являются этиопатогенетическими для злокачественного роста и поэтому могут быть отнесены к категории генетической патологии. Уже имеются первые доказательства того, что спорадические случаи врождённых пороков развития являются результатом мутаций в соматических клетках в критическом периоде эмбриогенеза. Следовательно, такие случаи можно рассматривать как генетическую болезнь соматических клеток.</a:t>
            </a:r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800"/>
              <a:t>Весьма вероятно, что аутоиммунные процессы и старение могут быть отнесены к этой же категории генетической патологии.</a:t>
            </a:r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800"/>
              <a:t>Болезни, возникающие при несовместимости матери и плода по антигенам</a:t>
            </a:r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800"/>
              <a:t>Болезни, возникающие при несовместимости матери и плода по антигенам, развиваются в результате иммунной реакции матери на антигены плода. Кровь плода в небольшом количестве попадает в организм беременной. Если плод унаследовал от отца такой аллель антигена (Аг+), которого нет у матери (Аг-), то организм беременной отвечает иммунной реакцией. Антитела матери, проникая в кровь плода, вызывают у него иммунный конфликт. Наиболее типичное и хорошо изученное заболевание этой группы - гемолитическая болезнь новорождённых, возникающая в результате несовместимости матери и плода по Rh-Ar. Болезнь возникает в тех случаях, когда мать имеет Rh- группу крови, а плод унаследовал Rh+ аллель от отца.</a:t>
            </a:r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800"/>
              <a:t>Иммунные конфликты различаются и при несовместимых комбинациях по антигенам группы АВО между беременной и плодом.</a:t>
            </a:r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800"/>
              <a:t>В целом эта группа составляет значительную часть патологии (в некоторых популяциях у 1% новорождённых) и довольно часто встречается в практике акушера-гинеколога и в медико-генетических консультациях.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22C4D-DC2F-49EE-94CA-95F8750F038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64D4CC-44F7-48BA-AEEA-FCF33FFCDB42}" type="slidenum">
              <a:rPr lang="ru-RU"/>
              <a:pPr/>
              <a:t>4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900"/>
          </a:p>
          <a:p>
            <a:pPr>
              <a:lnSpc>
                <a:spcPct val="80000"/>
              </a:lnSpc>
            </a:pPr>
            <a:r>
              <a:rPr lang="ru-RU" sz="900"/>
              <a:t>Синдром «кошачьего крика» — заболевание, развивающиееся в результате потери небольшого участка 5 хромосомы. У детей с этой хромосомной аномалией отмечается необычный плач, напоминающий требовательное кошачье мяуканье или крик. Эта патология была описана в 1963 г. Дж. Леженом. Частота встречаемости данного заболевания составляет 1:45 000. Для постановки диагноза необходимо применять онтогенетический мегод.</a:t>
            </a:r>
          </a:p>
          <a:p>
            <a:pPr>
              <a:lnSpc>
                <a:spcPct val="80000"/>
              </a:lnSpc>
            </a:pPr>
            <a:endParaRPr lang="ru-RU" sz="900"/>
          </a:p>
          <a:p>
            <a:pPr>
              <a:lnSpc>
                <a:spcPct val="80000"/>
              </a:lnSpc>
            </a:pPr>
            <a:r>
              <a:rPr lang="ru-RU" sz="900"/>
              <a:t>Клиническая картина синдрома довольно сильно варьируется у отдельных больных по сочетанию врожденных пороков развития органов. Наиболее характерный признак - "кошачий крик" - обусловлен изменением гортани: сужением гортани, надгортанник небольшие размеров, имеется необычная складчатость слизистой оболочки гортани, к тому же хрящи гортанной трубки имеют мягкую консистенцию.</a:t>
            </a:r>
          </a:p>
          <a:p>
            <a:pPr>
              <a:lnSpc>
                <a:spcPct val="80000"/>
              </a:lnSpc>
            </a:pPr>
            <a:endParaRPr lang="ru-RU" sz="900"/>
          </a:p>
          <a:p>
            <a:pPr>
              <a:lnSpc>
                <a:spcPct val="80000"/>
              </a:lnSpc>
            </a:pPr>
            <a:r>
              <a:rPr lang="ru-RU" sz="900"/>
              <a:t>У большинства больных имеются те или иные изменения мозгового черепа и лица: лунообразное лицо, микроцефалия, микрогения, антимонголоидный разрез глаз, высокое небо, плоская спинка носа, деформация ушных раковин. Тяжесть заболевания зависит от нарушения внутриутробного развития: патологии сердечно-сосудистой, мочевыделительной, дыхательной и пищеварительной систем. Изменения со стороны опорно-двигательного аппарата проявляются кожными сращениями пальцев стоп и кистей, косолапостью, системным снижением тонуса мышц, отмечается расхождение прямых мышц живота.</a:t>
            </a:r>
          </a:p>
          <a:p>
            <a:pPr>
              <a:lnSpc>
                <a:spcPct val="80000"/>
              </a:lnSpc>
            </a:pPr>
            <a:endParaRPr lang="ru-RU" sz="900"/>
          </a:p>
          <a:p>
            <a:pPr>
              <a:lnSpc>
                <a:spcPct val="80000"/>
              </a:lnSpc>
            </a:pPr>
            <a:r>
              <a:rPr lang="ru-RU" sz="900"/>
              <a:t>По мере взросления ребенка одни проявления заболевания могут исчезать, к примеру, лунообразная форма лица, «кошачий крик», а другие (недоразвитие мозговых структур) прогрессируют, что в более позднем возрасте проявится значительным снижением интеллекта.</a:t>
            </a:r>
          </a:p>
          <a:p>
            <a:pPr>
              <a:lnSpc>
                <a:spcPct val="80000"/>
              </a:lnSpc>
            </a:pPr>
            <a:endParaRPr lang="ru-RU" sz="900"/>
          </a:p>
          <a:p>
            <a:pPr>
              <a:lnSpc>
                <a:spcPct val="80000"/>
              </a:lnSpc>
            </a:pPr>
            <a:r>
              <a:rPr lang="ru-RU" sz="900"/>
              <a:t>На продолжительность жизни таких детей во многом влияет: тяжесть имеющихся пороков развития, выраженность общей клинической картины заболевания, а также уровень медицинской помощи и качество ухода. Подавляющее большинство, более 90%, детей погибает в первый год жизни, небольшая часть 3-5% доживает до десятилетнего возраста. Имеются сведения о больных, доживших до пятидесятилетнего возраста.</a:t>
            </a:r>
          </a:p>
          <a:p>
            <a:pPr>
              <a:lnSpc>
                <a:spcPct val="80000"/>
              </a:lnSpc>
            </a:pPr>
            <a:endParaRPr lang="ru-RU" sz="9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22C4D-DC2F-49EE-94CA-95F8750F038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22C4D-DC2F-49EE-94CA-95F8750F038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22C4D-DC2F-49EE-94CA-95F8750F038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22C4D-DC2F-49EE-94CA-95F8750F038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22C4D-DC2F-49EE-94CA-95F8750F038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365F0-9FBE-4653-B25B-D9873A444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57DC11-394F-479C-8EBE-EEEA827E6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D21F5-F919-430D-9490-642D2769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E7104-3C9E-4CE0-983F-38648D87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BBD82-A890-4B7A-A5F6-E2D01E01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03E3A-347B-4AAD-8367-580B544F5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BB951-92D8-4C38-BDCD-DFBC5C661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465DC-50C7-44FC-9188-0C3BEA4DC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2BBD2-3399-44BA-B5BE-57569388E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B0C0D-B865-40F5-BA3A-FEDCE1ED1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41BD0-97E6-4594-832E-43A7816F2F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D6F35F-3788-4910-863F-988000C98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Генетические аномалии человека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00438"/>
            <a:ext cx="26193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00607" y="5205099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Автор:</a:t>
            </a:r>
          </a:p>
          <a:p>
            <a:pPr algn="ctr"/>
            <a:r>
              <a:rPr lang="ru-RU" dirty="0" smtClean="0"/>
              <a:t>ДОРОДНИЦЫНА Лариса Васильевна</a:t>
            </a:r>
          </a:p>
          <a:p>
            <a:pPr algn="ctr"/>
            <a:r>
              <a:rPr lang="ru-RU" dirty="0" smtClean="0"/>
              <a:t>учитель биологии высшей категории</a:t>
            </a:r>
          </a:p>
          <a:p>
            <a:pPr algn="ctr"/>
            <a:r>
              <a:rPr lang="ru-RU" dirty="0" smtClean="0"/>
              <a:t>МАОУ «Гимназия №3» г. Саратов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740352" y="548680"/>
            <a:ext cx="95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Ч.1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643998" cy="392906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1400" dirty="0" smtClean="0"/>
              <a:t>    Генетические исследования на плодовых мушках (дрозофилах) показали, что важнейшим фактором, определяющим </a:t>
            </a:r>
            <a:r>
              <a:rPr lang="ru-RU" sz="1400" dirty="0" err="1" smtClean="0"/>
              <a:t>нерасхождение</a:t>
            </a:r>
            <a:r>
              <a:rPr lang="ru-RU" sz="1400" dirty="0" smtClean="0"/>
              <a:t> хромосом при созревании яйцеклетки, является возраст матери. В отношении синдрома Дауна уже давно было известно, что вероятность рождения больного ребенка растет с увеличением возраста матери, причем тем быстрее, чем она старше. Число детей с этим синдромом, появившихся у матерей после 35 лет, значительно выше, чем у более молодых. По этой причине врачи часто советуют будущим матерям, чей возраст превышает 35 лет, прибегнуть к </a:t>
            </a:r>
            <a:r>
              <a:rPr lang="ru-RU" sz="1400" dirty="0" err="1" smtClean="0"/>
              <a:t>амниоцентезу</a:t>
            </a:r>
            <a:r>
              <a:rPr lang="ru-RU" sz="1400" dirty="0" smtClean="0"/>
              <a:t>, т.е. процедуре получения образца околоплодных вод для анализа хромосомного состава клеток. Это дает возможность прервать беременность, угрожающую рождением больного ребенка.</a:t>
            </a:r>
          </a:p>
          <a:p>
            <a:pPr>
              <a:lnSpc>
                <a:spcPct val="80000"/>
              </a:lnSpc>
            </a:pPr>
            <a:endParaRPr lang="ru-RU" sz="1400" dirty="0" smtClean="0"/>
          </a:p>
          <a:p>
            <a:pPr>
              <a:lnSpc>
                <a:spcPct val="80000"/>
              </a:lnSpc>
              <a:buNone/>
            </a:pPr>
            <a:r>
              <a:rPr lang="ru-RU" sz="1400" dirty="0" smtClean="0"/>
              <a:t>   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214686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2428868"/>
            <a:ext cx="535785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1400" dirty="0" smtClean="0"/>
              <a:t>Установлено, что если синдромом Дауна страдает один из однояйцовых близнецов, то неизбежно болен и другой, а у разнояйцовых близнецов, как и вообще у братьев и сестер, вероятность такого совпадения значительного ниже. Данный факт дополнительно свидетельствует в пользу хромосомного происхождения болезни. Однако синдром Дауна нельзя считать наследственным заболеванием, так как при нем не происходит передачи дефектного гена из поколения в поколение, а расстройство возникает на уровне репродуктивного процесса.</a:t>
            </a:r>
          </a:p>
          <a:p>
            <a:pPr>
              <a:lnSpc>
                <a:spcPct val="80000"/>
              </a:lnSpc>
            </a:pPr>
            <a:endParaRPr lang="ru-RU" sz="1400" dirty="0" smtClean="0"/>
          </a:p>
          <a:p>
            <a:pPr>
              <a:lnSpc>
                <a:spcPct val="80000"/>
              </a:lnSpc>
              <a:buNone/>
            </a:pPr>
            <a:r>
              <a:rPr lang="ru-RU" sz="1400" b="1" dirty="0" smtClean="0"/>
              <a:t>     </a:t>
            </a:r>
            <a:r>
              <a:rPr lang="ru-RU" sz="1400" b="1" u="sng" dirty="0" smtClean="0"/>
              <a:t>Лечение.</a:t>
            </a:r>
            <a:r>
              <a:rPr lang="ru-RU" sz="1400" dirty="0" smtClean="0"/>
              <a:t> Предпринимались попытки лечить детей с синдромом Дауна гормонами щитовидной железы и гипофиза, однако эти методы находятся пока на стадии разработки. Как и другие умственно отсталые дети их уровня, больные с синдромом Дауна поддаются обучению бытовым навыкам, координации движений, речи и другим простым функциям, необходимым в повседневной жизни.</a:t>
            </a:r>
          </a:p>
          <a:p>
            <a:pPr>
              <a:lnSpc>
                <a:spcPct val="80000"/>
              </a:lnSpc>
            </a:pP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285992"/>
            <a:ext cx="2638425" cy="230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00042"/>
            <a:ext cx="8183880" cy="1051560"/>
          </a:xfrm>
        </p:spPr>
        <p:txBody>
          <a:bodyPr/>
          <a:lstStyle/>
          <a:p>
            <a:r>
              <a:rPr lang="ru-RU" dirty="0" smtClean="0"/>
              <a:t>Генетические болезни</a:t>
            </a:r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357298"/>
            <a:ext cx="5286412" cy="45005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u="sng" dirty="0" smtClean="0"/>
              <a:t>Генетические болезни</a:t>
            </a:r>
            <a:r>
              <a:rPr lang="ru-RU" sz="2800" dirty="0" smtClean="0"/>
              <a:t> - это </a:t>
            </a:r>
            <a:r>
              <a:rPr lang="ru-RU" sz="2800" dirty="0"/>
              <a:t>болезни, вызванные какой-либо перестройкой генной структуры человека. Выделяют генные и хромосомные болезни. Генные болезни - заболевания, возникающие в результате повреждения ДНК на уровне гена. Хромосомные болезни обусловлены геномными мутациями или структурными изменениями отдельных хромосом.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14554"/>
            <a:ext cx="30559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571480"/>
            <a:ext cx="8153400" cy="57864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1600" dirty="0" smtClean="0"/>
          </a:p>
          <a:p>
            <a:pPr>
              <a:lnSpc>
                <a:spcPct val="80000"/>
              </a:lnSpc>
            </a:pPr>
            <a:r>
              <a:rPr lang="ru-RU" sz="1600" dirty="0" smtClean="0"/>
              <a:t>До </a:t>
            </a:r>
            <a:r>
              <a:rPr lang="ru-RU" sz="1600" dirty="0"/>
              <a:t>5% новорожденных рождаются с генетическими аномалиями (всего насчитывается около 4500 генетических синдромов), чаще всего его выражается в аномалиях развития конечностей, позвоночника, черепа и лица, </a:t>
            </a:r>
            <a:r>
              <a:rPr lang="ru-RU" sz="1600" dirty="0" smtClean="0"/>
              <a:t>внутренних </a:t>
            </a:r>
            <a:r>
              <a:rPr lang="ru-RU" sz="1600" dirty="0"/>
              <a:t>органов, </a:t>
            </a:r>
            <a:r>
              <a:rPr lang="ru-RU" sz="1600" dirty="0" smtClean="0"/>
              <a:t>мозга</a:t>
            </a:r>
            <a:r>
              <a:rPr lang="ru-RU" sz="1600" dirty="0"/>
              <a:t>. </a:t>
            </a:r>
          </a:p>
          <a:p>
            <a:pPr>
              <a:lnSpc>
                <a:spcPct val="80000"/>
              </a:lnSpc>
            </a:pPr>
            <a:endParaRPr lang="ru-RU" sz="1600" dirty="0"/>
          </a:p>
          <a:p>
            <a:pPr>
              <a:lnSpc>
                <a:spcPct val="80000"/>
              </a:lnSpc>
            </a:pPr>
            <a:r>
              <a:rPr lang="ru-RU" sz="1600" dirty="0"/>
              <a:t>К сожалению, многие родители отказываются от таких детей (ещё в роддоме), и дети </a:t>
            </a:r>
            <a:r>
              <a:rPr lang="ru-RU" sz="1600" dirty="0" err="1"/>
              <a:t>вынужены</a:t>
            </a:r>
            <a:r>
              <a:rPr lang="ru-RU" sz="1600" dirty="0"/>
              <a:t> коротать </a:t>
            </a:r>
            <a:endParaRPr lang="ru-RU" sz="1600" dirty="0" smtClean="0"/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    свои </a:t>
            </a:r>
            <a:r>
              <a:rPr lang="ru-RU" sz="1600" dirty="0"/>
              <a:t>дни в Доме малютки, затем в </a:t>
            </a:r>
            <a:endParaRPr lang="ru-RU" sz="1600" dirty="0" smtClean="0"/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    Детском </a:t>
            </a:r>
            <a:r>
              <a:rPr lang="ru-RU" sz="1600" dirty="0"/>
              <a:t>доме, а оттуда (при отсутствии </a:t>
            </a:r>
            <a:endParaRPr lang="ru-RU" sz="1600" dirty="0" smtClean="0"/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    надлежащих </a:t>
            </a:r>
            <a:r>
              <a:rPr lang="ru-RU" sz="1600" dirty="0"/>
              <a:t>развивающих занятий) </a:t>
            </a:r>
            <a:endParaRPr lang="ru-RU" sz="1600" dirty="0" smtClean="0"/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    прямая </a:t>
            </a:r>
            <a:r>
              <a:rPr lang="ru-RU" sz="1600" dirty="0"/>
              <a:t>дорога в </a:t>
            </a:r>
            <a:r>
              <a:rPr lang="ru-RU" sz="1600" dirty="0" smtClean="0"/>
              <a:t>пожизненный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    </a:t>
            </a:r>
            <a:r>
              <a:rPr lang="ru-RU" sz="1600" dirty="0"/>
              <a:t>пансионат для инвалидов. </a:t>
            </a:r>
            <a:endParaRPr lang="ru-RU" sz="1600" dirty="0" smtClean="0"/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    Усыновляют </a:t>
            </a:r>
            <a:r>
              <a:rPr lang="ru-RU" sz="1600" dirty="0"/>
              <a:t>таких детей весьма редко. </a:t>
            </a:r>
          </a:p>
          <a:p>
            <a:pPr>
              <a:lnSpc>
                <a:spcPct val="80000"/>
              </a:lnSpc>
            </a:pPr>
            <a:endParaRPr lang="ru-RU" sz="1600" dirty="0"/>
          </a:p>
          <a:p>
            <a:pPr>
              <a:lnSpc>
                <a:spcPct val="80000"/>
              </a:lnSpc>
            </a:pPr>
            <a:r>
              <a:rPr lang="ru-RU" sz="1600" dirty="0"/>
              <a:t>Но в последнее время в России и </a:t>
            </a:r>
            <a:r>
              <a:rPr lang="ru-RU" sz="1600" dirty="0" smtClean="0"/>
              <a:t>СНГ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    </a:t>
            </a:r>
            <a:r>
              <a:rPr lang="ru-RU" sz="1600" dirty="0"/>
              <a:t>начались прогрессивные подвижки </a:t>
            </a:r>
            <a:r>
              <a:rPr lang="ru-RU" sz="1600" dirty="0" smtClean="0"/>
              <a:t>в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    </a:t>
            </a:r>
            <a:r>
              <a:rPr lang="ru-RU" sz="1600" dirty="0"/>
              <a:t>этом вопросе (на Западе-то издавна </a:t>
            </a:r>
            <a:endParaRPr lang="ru-RU" sz="1600" dirty="0" smtClean="0"/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    отношение </a:t>
            </a:r>
            <a:r>
              <a:rPr lang="ru-RU" sz="1600" dirty="0"/>
              <a:t>к инвалидам совсем другое, </a:t>
            </a:r>
            <a:endParaRPr lang="ru-RU" sz="1600" dirty="0" smtClean="0"/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    они </a:t>
            </a:r>
            <a:r>
              <a:rPr lang="ru-RU" sz="1600" dirty="0"/>
              <a:t>окружены заботой и вниманием), </a:t>
            </a:r>
            <a:endParaRPr lang="ru-RU" sz="1600" dirty="0" smtClean="0"/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    создаются </a:t>
            </a:r>
            <a:r>
              <a:rPr lang="ru-RU" sz="1600" dirty="0"/>
              <a:t>клубы для общения </a:t>
            </a:r>
            <a:r>
              <a:rPr lang="ru-RU" sz="1600" dirty="0" smtClean="0"/>
              <a:t>инвалидов,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    учебные </a:t>
            </a:r>
            <a:r>
              <a:rPr lang="ru-RU" sz="1600" dirty="0"/>
              <a:t>курсы для получения хотя </a:t>
            </a:r>
            <a:r>
              <a:rPr lang="ru-RU" sz="1600" dirty="0" smtClean="0"/>
              <a:t>бы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    </a:t>
            </a:r>
            <a:r>
              <a:rPr lang="ru-RU" sz="1600" dirty="0"/>
              <a:t>простейших специальностей, </a:t>
            </a:r>
            <a:r>
              <a:rPr lang="ru-RU" sz="1600" dirty="0" smtClean="0"/>
              <a:t>оказывается</a:t>
            </a:r>
          </a:p>
          <a:p>
            <a:pPr>
              <a:lnSpc>
                <a:spcPct val="80000"/>
              </a:lnSpc>
              <a:buNone/>
            </a:pPr>
            <a:r>
              <a:rPr lang="ru-RU" sz="1600" dirty="0" smtClean="0"/>
              <a:t>    </a:t>
            </a:r>
            <a:r>
              <a:rPr lang="ru-RU" sz="1600" dirty="0"/>
              <a:t>помощь в подготовке в вузы и так далее.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55318" cy="11944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Синдром </a:t>
            </a:r>
            <a:r>
              <a:rPr lang="ru-RU" sz="3100" dirty="0"/>
              <a:t>«кошачьего крика»</a:t>
            </a:r>
            <a:br>
              <a:rPr lang="ru-RU" sz="3100" dirty="0"/>
            </a:br>
            <a:r>
              <a:rPr lang="ru-RU" sz="2700" dirty="0">
                <a:solidFill>
                  <a:srgbClr val="002060"/>
                </a:solidFill>
              </a:rPr>
              <a:t>Частота рождаемости – 1:45000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571612"/>
            <a:ext cx="4895851" cy="48577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100" dirty="0"/>
              <a:t>Синдром «кошачьего крика</a:t>
            </a:r>
            <a:r>
              <a:rPr lang="ru-RU" sz="1100" dirty="0" smtClean="0"/>
              <a:t>»(</a:t>
            </a:r>
            <a:r>
              <a:rPr lang="ru-RU" sz="1100" dirty="0" err="1" smtClean="0"/>
              <a:t>синлром</a:t>
            </a:r>
            <a:r>
              <a:rPr lang="ru-RU" sz="1100" dirty="0" smtClean="0"/>
              <a:t> </a:t>
            </a:r>
            <a:r>
              <a:rPr lang="ru-RU" sz="1100" dirty="0" err="1" smtClean="0"/>
              <a:t>Лежена</a:t>
            </a:r>
            <a:r>
              <a:rPr lang="ru-RU" sz="1100" dirty="0" smtClean="0"/>
              <a:t>) </a:t>
            </a:r>
            <a:r>
              <a:rPr lang="ru-RU" sz="1100" dirty="0"/>
              <a:t>— заболевание, </a:t>
            </a:r>
            <a:r>
              <a:rPr lang="ru-RU" sz="1100" dirty="0" err="1"/>
              <a:t>развивающиееся</a:t>
            </a:r>
            <a:r>
              <a:rPr lang="ru-RU" sz="1100" dirty="0"/>
              <a:t> в результате потери небольшого участка 5 хромосомы. У детей с этой хромосомной аномалией отмечается необычный плач, напоминающий требовательное кошачье мяуканье или крик. Эта патология была описана в 1963 г. Дж. </a:t>
            </a:r>
            <a:r>
              <a:rPr lang="ru-RU" sz="1100" dirty="0" err="1"/>
              <a:t>Леженом</a:t>
            </a:r>
            <a:r>
              <a:rPr lang="ru-RU" sz="1100" dirty="0"/>
              <a:t>. </a:t>
            </a:r>
            <a:r>
              <a:rPr lang="ru-RU" sz="1100" dirty="0" smtClean="0"/>
              <a:t>Для </a:t>
            </a:r>
            <a:r>
              <a:rPr lang="ru-RU" sz="1100" dirty="0"/>
              <a:t>постановки диагноза необходимо применять онтогенетический </a:t>
            </a:r>
            <a:r>
              <a:rPr lang="ru-RU" sz="1100" dirty="0" err="1"/>
              <a:t>мегод</a:t>
            </a:r>
            <a:r>
              <a:rPr lang="ru-RU" sz="1100" dirty="0"/>
              <a:t>.</a:t>
            </a:r>
          </a:p>
          <a:p>
            <a:pPr>
              <a:lnSpc>
                <a:spcPct val="80000"/>
              </a:lnSpc>
            </a:pPr>
            <a:endParaRPr lang="ru-RU" sz="1100" dirty="0"/>
          </a:p>
          <a:p>
            <a:pPr>
              <a:lnSpc>
                <a:spcPct val="80000"/>
              </a:lnSpc>
            </a:pPr>
            <a:r>
              <a:rPr lang="ru-RU" sz="1100" dirty="0"/>
              <a:t>Клиническая картина синдрома довольно сильно варьируется у отдельных больных по сочетанию врожденных пороков развития органов. Наиболее характерный признак - "кошачий крик" - обусловлен изменением гортани: сужением гортани, надгортанник небольшие размеров, имеется необычная складчатость слизистой оболочки гортани, к тому же хрящи гортанной трубки имеют мягкую консистенцию.</a:t>
            </a:r>
          </a:p>
          <a:p>
            <a:pPr>
              <a:lnSpc>
                <a:spcPct val="80000"/>
              </a:lnSpc>
            </a:pPr>
            <a:endParaRPr lang="ru-RU" sz="1100" dirty="0"/>
          </a:p>
          <a:p>
            <a:pPr>
              <a:lnSpc>
                <a:spcPct val="80000"/>
              </a:lnSpc>
            </a:pPr>
            <a:r>
              <a:rPr lang="ru-RU" sz="1100" dirty="0"/>
              <a:t>У большинства больных имеются те или иные изменения мозгового черепа и лица: лунообразное лицо, микроцефалия, </a:t>
            </a:r>
            <a:r>
              <a:rPr lang="ru-RU" sz="1100" dirty="0" err="1"/>
              <a:t>микрогения</a:t>
            </a:r>
            <a:r>
              <a:rPr lang="ru-RU" sz="1100" dirty="0"/>
              <a:t>, </a:t>
            </a:r>
            <a:r>
              <a:rPr lang="ru-RU" sz="1100" dirty="0" err="1"/>
              <a:t>антимонголоидный</a:t>
            </a:r>
            <a:r>
              <a:rPr lang="ru-RU" sz="1100" dirty="0"/>
              <a:t> разрез глаз, высокое небо, плоская спинка носа, деформация ушных раковин. Тяжесть заболевания зависит от нарушения внутриутробного развития: патологии </a:t>
            </a:r>
            <a:r>
              <a:rPr lang="ru-RU" sz="1100" dirty="0" err="1"/>
              <a:t>сердечно-сосудистой</a:t>
            </a:r>
            <a:r>
              <a:rPr lang="ru-RU" sz="1100" dirty="0"/>
              <a:t>, мочевыделительной, дыхательной и пищеварительной систем. Изменения со стороны опорно-двигательного аппарата проявляются кожными сращениями пальцев стоп и кистей, косолапостью, системным снижением тонуса мышц, отмечается расхождение прямых мышц живота.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000" dirty="0"/>
          </a:p>
          <a:p>
            <a:pPr>
              <a:lnSpc>
                <a:spcPct val="80000"/>
              </a:lnSpc>
            </a:pPr>
            <a:endParaRPr lang="ru-RU" sz="1000" dirty="0"/>
          </a:p>
          <a:p>
            <a:pPr>
              <a:lnSpc>
                <a:spcPct val="80000"/>
              </a:lnSpc>
            </a:pPr>
            <a:endParaRPr lang="ru-RU" sz="1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643050"/>
            <a:ext cx="3238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00562" y="928670"/>
            <a:ext cx="4105275" cy="49244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По мере взросления ребенка одни проявления заболевания могут исчезать, к примеру, лунообразная форма лица, «кошачий крик», а другие (недоразвитие мозговых структур) прогрессируют, что в более позднем возрасте проявится значительным снижением интеллекта.</a:t>
            </a:r>
          </a:p>
          <a:p>
            <a:pPr>
              <a:lnSpc>
                <a:spcPct val="80000"/>
              </a:lnSpc>
            </a:pPr>
            <a:endParaRPr lang="ru-RU" sz="1600" dirty="0"/>
          </a:p>
          <a:p>
            <a:pPr>
              <a:lnSpc>
                <a:spcPct val="80000"/>
              </a:lnSpc>
            </a:pPr>
            <a:r>
              <a:rPr lang="ru-RU" sz="1600" dirty="0"/>
              <a:t>На продолжительность жизни таких детей во многом влияет: тяжесть имеющихся пороков развития, выраженность общей клинической картины заболевания, а также уровень медицинской помощи и качество ухода. Подавляющее большинство, более 90%, детей погибает в первый год жизни, небольшая часть 3-5% доживает до десятилетнего возраста. Имеются сведения о больных, доживших до пятидесятилетнего возраста.</a:t>
            </a:r>
          </a:p>
          <a:p>
            <a:pPr>
              <a:lnSpc>
                <a:spcPct val="80000"/>
              </a:lnSpc>
            </a:pPr>
            <a:endParaRPr lang="ru-RU" sz="16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04774"/>
            <a:ext cx="3357586" cy="446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500042"/>
            <a:ext cx="3089972" cy="2562673"/>
          </a:xfrm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643306" y="571480"/>
            <a:ext cx="47149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i="1" dirty="0"/>
              <a:t>Хромосомный набор больной с синдромом </a:t>
            </a:r>
            <a:r>
              <a:rPr lang="ru-RU" sz="1200" i="1" dirty="0" err="1"/>
              <a:t>Лежена</a:t>
            </a:r>
            <a:r>
              <a:rPr lang="ru-RU" sz="1200" i="1" dirty="0"/>
              <a:t>: групповая (от А до G) и индивидуальная идентификация хромосом (стрелкой указан дефект короткого плеча хромосомы 5-й пары, вторая хромосома не изменена).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214554"/>
            <a:ext cx="29702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786578" y="3786190"/>
            <a:ext cx="20002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i="1" dirty="0"/>
              <a:t>Ребенок с синдромом </a:t>
            </a:r>
            <a:r>
              <a:rPr lang="ru-RU" sz="1200" i="1" dirty="0" err="1"/>
              <a:t>Лежена</a:t>
            </a:r>
            <a:r>
              <a:rPr lang="ru-RU" sz="1200" i="1" dirty="0"/>
              <a:t> в возрасте 4 дней: лунообразное лицо, косой разрез глаз с опущенными наружными углами, несколько уплощенный нос, низко расположенные ушные раковины.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143248"/>
            <a:ext cx="24384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714612" y="5857892"/>
            <a:ext cx="20161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i="1" dirty="0"/>
              <a:t>Ребенок с синдромом </a:t>
            </a:r>
            <a:r>
              <a:rPr lang="ru-RU" sz="1200" i="1" dirty="0" err="1"/>
              <a:t>Лежена</a:t>
            </a:r>
            <a:r>
              <a:rPr lang="ru-RU" sz="1200" i="1" dirty="0"/>
              <a:t> возрасте 4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000108"/>
            <a:ext cx="942025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Синдром Дауна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</a:t>
            </a:r>
            <a:r>
              <a:rPr lang="ru-RU" sz="2700" dirty="0">
                <a:solidFill>
                  <a:srgbClr val="002060"/>
                </a:solidFill>
              </a:rPr>
              <a:t>Частота рождаемости – 1:700 </a:t>
            </a: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(</a:t>
            </a:r>
            <a:r>
              <a:rPr lang="ru-RU" sz="2700" dirty="0">
                <a:solidFill>
                  <a:srgbClr val="002060"/>
                </a:solidFill>
              </a:rPr>
              <a:t>из-за </a:t>
            </a:r>
            <a:r>
              <a:rPr lang="ru-RU" sz="2700" dirty="0" err="1">
                <a:solidFill>
                  <a:srgbClr val="002060"/>
                </a:solidFill>
              </a:rPr>
              <a:t>пренатальной</a:t>
            </a:r>
            <a:r>
              <a:rPr lang="ru-RU" sz="2700" dirty="0">
                <a:solidFill>
                  <a:srgbClr val="002060"/>
                </a:solidFill>
              </a:rPr>
              <a:t> диагностики </a:t>
            </a:r>
            <a:r>
              <a:rPr lang="ru-RU" sz="2700" dirty="0" smtClean="0">
                <a:solidFill>
                  <a:srgbClr val="002060"/>
                </a:solidFill>
              </a:rPr>
              <a:t>частота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</a:rPr>
              <a:t>упала до 1:1100)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00438"/>
            <a:ext cx="2857520" cy="208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143116"/>
            <a:ext cx="8255318" cy="164307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Синдром Дауна, врожденное нарушение развития, проявляющееся умственной отсталостью, нарушением роста костей и другими физическими аномалиями. Это одна из наиболее распространенных форм умственной отсталости; ею страдает примерно 10% больных, поступающих в психиатрические лечебницы.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3286124"/>
            <a:ext cx="5214942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/>
              <a:t>Для больных с синдромом Дауна характерно сохранение физических черт, свойственных ранней стадии развития плода, в том числе узких раскосых глаз, придающих больным внешнее сходство с людьми монголоидной расы, что дало основание Л.Дауну назвать в 1866 данное заболевание «</a:t>
            </a:r>
            <a:r>
              <a:rPr lang="ru-RU" sz="1600" dirty="0" err="1" smtClean="0"/>
              <a:t>монголизмом</a:t>
            </a:r>
            <a:r>
              <a:rPr lang="ru-RU" sz="1600" dirty="0" smtClean="0"/>
              <a:t>» и предложить ошибочную теорию расовой регрессии, или эволюционного отката. На самом деле синдром Дауна не связан с расовыми особенностями и встречается у представителей всех рас. Синдром удалось экспериментально воспроизвести у крыс путем рентгеновского облучения эмбриона на 12–13-й день беременности.</a:t>
            </a:r>
          </a:p>
          <a:p>
            <a:pPr>
              <a:lnSpc>
                <a:spcPct val="8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530352"/>
            <a:ext cx="5712154" cy="32558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1600" b="1" u="sng" dirty="0"/>
              <a:t>Характеристика.</a:t>
            </a:r>
            <a:r>
              <a:rPr lang="ru-RU" sz="1600" dirty="0"/>
              <a:t> Помимо уже упоминавшихся особенностей строения глаз у больных с синдромом Дауна выявляются и другие характерные признаки: маленькая округлая голова, гладкая влажная отечная кожа, сухие истонченные волосы, маленькие округлые уши, маленький нос, толстые губы, поперечные бороздки на языке, который зачастую высунут наружу, так как не помещается в полости рта. Пальцы короткие и толстые, мизинец сравнительно мал и обычно загнут вовнутрь. Расстояние между первым и вторым пальцами на кистях и стопах увеличено. Конечности короткие, рост, как правило, значительно ниже нормы. Половые признаки развиты слабо, и, вероятно, в большинстве случаев способность к репродукции отсутствует.</a:t>
            </a:r>
          </a:p>
          <a:p>
            <a:pPr>
              <a:lnSpc>
                <a:spcPct val="80000"/>
              </a:lnSpc>
            </a:pPr>
            <a:endParaRPr lang="ru-RU" sz="16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2520" y="476250"/>
            <a:ext cx="226126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357694"/>
            <a:ext cx="1695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285984" y="3571876"/>
            <a:ext cx="6286528" cy="287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/>
              <a:t>Интеллект больных обычно снижен до уровня умеренной умственной отсталости. Коэффициент интеллектуального развития (IQ) колеблется между 20 и 49, хотя в отдельных случаях может быть выше или ниже этих пределов. Даже у взрослых больных умственное развитие не превышает уровень нормального семилетнего ребенка. В руководствах традиционно описываются такие черты больных с синдромом Дауна, как покорность, позволяющая им хорошо приспосабливаться к больничной жизни, ласковость, сочетающиеся с упрямством, отсутствием гибкости, склонность к подражательству, а также чувство ритма и любовь к танцам. Однако систематические исследования, проведенные в Англии и США, не подтверждают этот образ.</a:t>
            </a:r>
          </a:p>
          <a:p>
            <a:pPr>
              <a:lnSpc>
                <a:spcPct val="8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785794"/>
            <a:ext cx="5643602" cy="45005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500" b="1" u="sng" dirty="0"/>
              <a:t>Причины.</a:t>
            </a:r>
            <a:r>
              <a:rPr lang="ru-RU" sz="1500" dirty="0"/>
              <a:t> В качестве возможных причин синдрома Дауна рассматривались многие факторы, но в настоящее время </a:t>
            </a:r>
            <a:r>
              <a:rPr lang="ru-RU" sz="1500" dirty="0" smtClean="0"/>
              <a:t> </a:t>
            </a:r>
            <a:r>
              <a:rPr lang="ru-RU" sz="1500" dirty="0"/>
              <a:t>установлено, что в основе его лежит аномалия хромосом: лица, страдающие этим расстройством, имеют, как правило, 47 хромосом вместо нормальных 46. Дополнительная хромосома является результатом нарушенного созревания половых клеток. В норме при делении незрелых половых клеток парные хромосомы расходятся, и каждая зрелая половая клетка получает 23 хромосомы. Во время оплодотворения, т.е. слияния материнской и отцовской клетки, нормальный набор хромосом восстанавливается (см. также ЭМБРИОЛОГИЯ). В основе синдрома Дауна лежит </a:t>
            </a:r>
            <a:r>
              <a:rPr lang="ru-RU" sz="1500" dirty="0" err="1"/>
              <a:t>нерасхождение</a:t>
            </a:r>
            <a:r>
              <a:rPr lang="ru-RU" sz="1500" dirty="0"/>
              <a:t> одной из хромосомных пар, обозначаемой как 21-я. В результате у ребенка появляется лишняя (третья) 21-я хромосома. Это состояние называется </a:t>
            </a:r>
            <a:r>
              <a:rPr lang="ru-RU" sz="1500" dirty="0" err="1"/>
              <a:t>трисомией</a:t>
            </a:r>
            <a:r>
              <a:rPr lang="ru-RU" sz="1500" dirty="0"/>
              <a:t> по 21-й паре хромосом. Хотя в подавляющем большинстве случаев при синдроме Дауна обнаруживается именно эта </a:t>
            </a:r>
            <a:r>
              <a:rPr lang="ru-RU" sz="1500" dirty="0" err="1"/>
              <a:t>трисомия</a:t>
            </a:r>
            <a:r>
              <a:rPr lang="ru-RU" sz="1500" dirty="0"/>
              <a:t>, крайне редко встречаются и другие хромосомные аномалии.</a:t>
            </a:r>
          </a:p>
          <a:p>
            <a:pPr>
              <a:lnSpc>
                <a:spcPct val="80000"/>
              </a:lnSpc>
            </a:pPr>
            <a:endParaRPr lang="ru-RU" sz="1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428736"/>
            <a:ext cx="2381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471</TotalTime>
  <Words>2189</Words>
  <Application>Microsoft Office PowerPoint</Application>
  <PresentationFormat>Экран (4:3)</PresentationFormat>
  <Paragraphs>106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Генетические аномалии человека</vt:lpstr>
      <vt:lpstr>Генетические болезни</vt:lpstr>
      <vt:lpstr>Презентация PowerPoint</vt:lpstr>
      <vt:lpstr>                                                                                      Синдром «кошачьего крика» Частота рождаемости – 1:45000 </vt:lpstr>
      <vt:lpstr>Презентация PowerPoint</vt:lpstr>
      <vt:lpstr>Презентация PowerPoint</vt:lpstr>
      <vt:lpstr>Синдром Дауна  Частота рождаемости – 1:700  (из-за пренатальной диагностики частота  упала до 1:1100) </vt:lpstr>
      <vt:lpstr>Презентация PowerPoint</vt:lpstr>
      <vt:lpstr>Презентация PowerPoint</vt:lpstr>
      <vt:lpstr>Презентация PowerPoint</vt:lpstr>
    </vt:vector>
  </TitlesOfParts>
  <Company>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Генетические аномалии человека</dc:title>
  <dc:creator>XP GAME 2008</dc:creator>
  <cp:lastModifiedBy>Кабинет 23</cp:lastModifiedBy>
  <cp:revision>17</cp:revision>
  <dcterms:created xsi:type="dcterms:W3CDTF">2009-12-21T13:49:58Z</dcterms:created>
  <dcterms:modified xsi:type="dcterms:W3CDTF">2014-12-12T12:43:16Z</dcterms:modified>
</cp:coreProperties>
</file>