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28" r:id="rId5"/>
    <p:sldMasterId id="2147483840" r:id="rId6"/>
    <p:sldMasterId id="2147483852" r:id="rId7"/>
  </p:sldMasterIdLst>
  <p:notesMasterIdLst>
    <p:notesMasterId r:id="rId22"/>
  </p:notesMasterIdLst>
  <p:sldIdLst>
    <p:sldId id="256" r:id="rId8"/>
    <p:sldId id="259" r:id="rId9"/>
    <p:sldId id="257" r:id="rId10"/>
    <p:sldId id="258" r:id="rId11"/>
    <p:sldId id="260" r:id="rId12"/>
    <p:sldId id="262" r:id="rId13"/>
    <p:sldId id="261" r:id="rId14"/>
    <p:sldId id="263" r:id="rId15"/>
    <p:sldId id="264" r:id="rId16"/>
    <p:sldId id="265" r:id="rId17"/>
    <p:sldId id="266" r:id="rId18"/>
    <p:sldId id="267" r:id="rId19"/>
    <p:sldId id="268"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настасия Михайловна" initials="АМ"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B1273-2AE6-4249-A454-CFAB57E890FB}" type="datetimeFigureOut">
              <a:rPr lang="ru-RU" smtClean="0"/>
              <a:pPr/>
              <a:t>12.12.2014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0115F-A5D4-4E99-B7B5-79B12D642ED9}" type="slidenum">
              <a:rPr lang="ru-RU" smtClean="0"/>
              <a:pPr/>
              <a:t>‹#›</a:t>
            </a:fld>
            <a:endParaRPr lang="ru-RU"/>
          </a:p>
        </p:txBody>
      </p:sp>
    </p:spTree>
    <p:extLst>
      <p:ext uri="{BB962C8B-B14F-4D97-AF65-F5344CB8AC3E}">
        <p14:creationId xmlns:p14="http://schemas.microsoft.com/office/powerpoint/2010/main" val="150039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60115F-A5D4-4E99-B7B5-79B12D642ED9}"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F60115F-A5D4-4E99-B7B5-79B12D642ED9}"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40"/>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1"/>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2"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2"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7" y="434163"/>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2"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2"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5"/>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3"/>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C031C1D-46F5-4868-A996-909972034876}" type="datetimeFigureOut">
              <a:rPr lang="ru-RU" smtClean="0"/>
              <a:pPr/>
              <a:t>12.12.2014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D07A55-8BCE-497B-8292-9F7FF69699E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C031C1D-46F5-4868-A996-909972034876}" type="datetimeFigureOut">
              <a:rPr lang="ru-RU" smtClean="0"/>
              <a:pPr/>
              <a:t>12.12.2014</a:t>
            </a:fld>
            <a:endParaRPr lang="ru-RU"/>
          </a:p>
        </p:txBody>
      </p:sp>
      <p:sp>
        <p:nvSpPr>
          <p:cNvPr id="9" name="Номер слайда 8"/>
          <p:cNvSpPr>
            <a:spLocks noGrp="1"/>
          </p:cNvSpPr>
          <p:nvPr>
            <p:ph type="sldNum" sz="quarter" idx="15"/>
          </p:nvPr>
        </p:nvSpPr>
        <p:spPr/>
        <p:txBody>
          <a:bodyPr rtlCol="0"/>
          <a:lstStyle/>
          <a:p>
            <a:fld id="{D6D07A55-8BCE-497B-8292-9F7FF69699EF}"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D07A55-8BCE-497B-8292-9F7FF69699E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07A55-8BCE-497B-8292-9F7FF69699EF}"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D07A55-8BCE-497B-8292-9F7FF69699EF}"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FC031C1D-46F5-4868-A996-909972034876}" type="datetimeFigureOut">
              <a:rPr lang="ru-RU" smtClean="0"/>
              <a:pPr/>
              <a:t>12.12.2014</a:t>
            </a:fld>
            <a:endParaRPr lang="ru-RU"/>
          </a:p>
        </p:txBody>
      </p:sp>
      <p:sp>
        <p:nvSpPr>
          <p:cNvPr id="7" name="Номер слайда 6"/>
          <p:cNvSpPr>
            <a:spLocks noGrp="1"/>
          </p:cNvSpPr>
          <p:nvPr>
            <p:ph type="sldNum" sz="quarter" idx="11"/>
          </p:nvPr>
        </p:nvSpPr>
        <p:spPr/>
        <p:txBody>
          <a:bodyPr rtlCol="0"/>
          <a:lstStyle/>
          <a:p>
            <a:fld id="{D6D07A55-8BCE-497B-8292-9F7FF69699EF}"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FC031C1D-46F5-4868-A996-909972034876}" type="datetimeFigureOut">
              <a:rPr lang="ru-RU" smtClean="0"/>
              <a:pPr/>
              <a:t>12.12.2014</a:t>
            </a:fld>
            <a:endParaRPr lang="ru-RU"/>
          </a:p>
        </p:txBody>
      </p:sp>
      <p:sp>
        <p:nvSpPr>
          <p:cNvPr id="22" name="Номер слайда 21"/>
          <p:cNvSpPr>
            <a:spLocks noGrp="1"/>
          </p:cNvSpPr>
          <p:nvPr>
            <p:ph type="sldNum" sz="quarter" idx="15"/>
          </p:nvPr>
        </p:nvSpPr>
        <p:spPr/>
        <p:txBody>
          <a:bodyPr rtlCol="0"/>
          <a:lstStyle/>
          <a:p>
            <a:fld id="{D6D07A55-8BCE-497B-8292-9F7FF69699EF}"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C031C1D-46F5-4868-A996-909972034876}" type="datetimeFigureOut">
              <a:rPr lang="ru-RU" smtClean="0"/>
              <a:pPr/>
              <a:t>12.12.2014</a:t>
            </a:fld>
            <a:endParaRPr lang="ru-RU"/>
          </a:p>
        </p:txBody>
      </p:sp>
      <p:sp>
        <p:nvSpPr>
          <p:cNvPr id="18" name="Номер слайда 17"/>
          <p:cNvSpPr>
            <a:spLocks noGrp="1"/>
          </p:cNvSpPr>
          <p:nvPr>
            <p:ph type="sldNum" sz="quarter" idx="11"/>
          </p:nvPr>
        </p:nvSpPr>
        <p:spPr/>
        <p:txBody>
          <a:bodyPr rtlCol="0"/>
          <a:lstStyle/>
          <a:p>
            <a:fld id="{D6D07A55-8BCE-497B-8292-9F7FF69699EF}"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2"/>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6D07A55-8BCE-497B-8292-9F7FF69699EF}"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19" name="Нижний колонтитул 18"/>
          <p:cNvSpPr>
            <a:spLocks noGrp="1"/>
          </p:cNvSpPr>
          <p:nvPr>
            <p:ph type="ftr" sz="quarter" idx="11"/>
          </p:nvPr>
        </p:nvSpPr>
        <p:spPr>
          <a:xfrm>
            <a:off x="3581400" y="76201"/>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6D07A55-8BCE-497B-8292-9F7FF69699EF}"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6D07A55-8BCE-497B-8292-9F7FF69699EF}" type="slidenum">
              <a:rPr lang="ru-RU" smtClean="0"/>
              <a:pPr/>
              <a:t>‹#›</a:t>
            </a:fld>
            <a:endParaRPr lang="ru-RU"/>
          </a:p>
        </p:txBody>
      </p:sp>
      <p:sp>
        <p:nvSpPr>
          <p:cNvPr id="8" name="Заголовок 7"/>
          <p:cNvSpPr>
            <a:spLocks noGrp="1"/>
          </p:cNvSpPr>
          <p:nvPr>
            <p:ph type="title"/>
          </p:nvPr>
        </p:nvSpPr>
        <p:spPr>
          <a:xfrm>
            <a:off x="180475" y="2947086"/>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1"/>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6D07A55-8BCE-497B-8292-9F7FF69699EF}" type="slidenum">
              <a:rPr lang="ru-RU" smtClean="0"/>
              <a:pPr/>
              <a:t>‹#›</a:t>
            </a:fld>
            <a:endParaRPr lang="ru-RU"/>
          </a:p>
        </p:txBody>
      </p:sp>
      <p:sp>
        <p:nvSpPr>
          <p:cNvPr id="11" name="Прямая соединительная линия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1"/>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6D07A55-8BCE-497B-8292-9F7FF69699E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7"/>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7"/>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1"/>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C031C1D-46F5-4868-A996-909972034876}" type="datetimeFigureOut">
              <a:rPr lang="ru-RU" smtClean="0"/>
              <a:pPr/>
              <a:t>12.12.2014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6D07A55-8BCE-497B-8292-9F7FF69699EF}"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6D07A55-8BCE-497B-8292-9F7FF69699EF}" type="slidenum">
              <a:rPr lang="ru-RU" smtClean="0"/>
              <a:pPr/>
              <a:t>‹#›</a:t>
            </a:fld>
            <a:endParaRPr lang="ru-RU"/>
          </a:p>
        </p:txBody>
      </p:sp>
      <p:sp>
        <p:nvSpPr>
          <p:cNvPr id="2" name="Заголовок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30"/>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4" y="274641"/>
            <a:ext cx="1777471"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C031C1D-46F5-4868-A996-909972034876}" type="datetimeFigureOut">
              <a:rPr lang="ru-RU" smtClean="0"/>
              <a:pPr/>
              <a:t>12.12.2014</a:t>
            </a:fld>
            <a:endParaRPr lang="ru-RU"/>
          </a:p>
        </p:txBody>
      </p:sp>
      <p:sp>
        <p:nvSpPr>
          <p:cNvPr id="18" name="Нижний колонтитул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6D07A55-8BCE-497B-8292-9F7FF69699E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D6D07A55-8BCE-497B-8292-9F7FF69699E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10" name="Рисунок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6"/>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6D07A55-8BCE-497B-8292-9F7FF69699EF}"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6D07A55-8BCE-497B-8292-9F7FF69699E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6"/>
            <a:ext cx="762000" cy="365125"/>
          </a:xfrm>
        </p:spPr>
        <p:txBody>
          <a:bodyPr/>
          <a:lstStyle/>
          <a:p>
            <a:fld id="{D6D07A55-8BCE-497B-8292-9F7FF69699E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31C1D-46F5-4868-A996-909972034876}" type="datetimeFigureOut">
              <a:rPr lang="ru-RU" smtClean="0"/>
              <a:pPr/>
              <a:t>12.12.2014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07A55-8BCE-497B-8292-9F7FF69699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C031C1D-46F5-4868-A996-909972034876}" type="datetimeFigureOut">
              <a:rPr lang="ru-RU" smtClean="0"/>
              <a:pPr/>
              <a:t>12.12.2014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6D07A55-8BCE-497B-8292-9F7FF69699EF}"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C031C1D-46F5-4868-A996-909972034876}" type="datetimeFigureOut">
              <a:rPr lang="ru-RU" smtClean="0"/>
              <a:pPr/>
              <a:t>12.12.2014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6D07A55-8BCE-497B-8292-9F7FF69699EF}"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2"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6"/>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C031C1D-46F5-4868-A996-909972034876}" type="datetimeFigureOut">
              <a:rPr lang="ru-RU" smtClean="0"/>
              <a:pPr/>
              <a:t>12.12.2014</a:t>
            </a:fld>
            <a:endParaRPr lang="ru-RU"/>
          </a:p>
        </p:txBody>
      </p:sp>
      <p:sp>
        <p:nvSpPr>
          <p:cNvPr id="18" name="Нижний колонтитул 17"/>
          <p:cNvSpPr>
            <a:spLocks noGrp="1"/>
          </p:cNvSpPr>
          <p:nvPr>
            <p:ph type="ftr" sz="quarter" idx="3"/>
          </p:nvPr>
        </p:nvSpPr>
        <p:spPr>
          <a:xfrm>
            <a:off x="6062328" y="6111876"/>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6"/>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D07A55-8BCE-497B-8292-9F7FF69699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D07A55-8BCE-497B-8292-9F7FF69699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C031C1D-46F5-4868-A996-909972034876}" type="datetimeFigureOut">
              <a:rPr lang="ru-RU" smtClean="0"/>
              <a:pPr/>
              <a:t>12.12.2014</a:t>
            </a:fld>
            <a:endParaRPr lang="ru-RU"/>
          </a:p>
        </p:txBody>
      </p:sp>
      <p:sp>
        <p:nvSpPr>
          <p:cNvPr id="28" name="Нижний колонтитул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6D07A55-8BCE-497B-8292-9F7FF69699E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C031C1D-46F5-4868-A996-909972034876}" type="datetimeFigureOut">
              <a:rPr lang="ru-RU" smtClean="0"/>
              <a:pPr/>
              <a:t>12.12.2014</a:t>
            </a:fld>
            <a:endParaRPr lang="ru-RU"/>
          </a:p>
        </p:txBody>
      </p:sp>
      <p:sp>
        <p:nvSpPr>
          <p:cNvPr id="22" name="Нижний колонтитул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D07A55-8BCE-497B-8292-9F7FF69699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C031C1D-46F5-4868-A996-909972034876}" type="datetimeFigureOut">
              <a:rPr lang="ru-RU" smtClean="0"/>
              <a:pPr/>
              <a:t>12.12.2014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6D07A55-8BCE-497B-8292-9F7FF69699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C031C1D-46F5-4868-A996-909972034876}" type="datetimeFigureOut">
              <a:rPr lang="ru-RU" smtClean="0"/>
              <a:pPr/>
              <a:t>12.12.2014</a:t>
            </a:fld>
            <a:endParaRPr lang="ru-RU"/>
          </a:p>
        </p:txBody>
      </p:sp>
      <p:sp>
        <p:nvSpPr>
          <p:cNvPr id="3" name="Нижний колонтитул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D07A55-8BCE-497B-8292-9F7FF69699E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gif"/><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59899"/>
            <a:ext cx="4286248" cy="997400"/>
          </a:xfrm>
        </p:spPr>
        <p:txBody>
          <a:bodyPr>
            <a:normAutofit fontScale="90000"/>
          </a:bodyPr>
          <a:lstStyle/>
          <a:p>
            <a:r>
              <a:rPr lang="ru-RU" dirty="0" smtClean="0"/>
              <a:t>КЛОНИРОВАНИЕ</a:t>
            </a:r>
            <a:br>
              <a:rPr lang="ru-RU" dirty="0" smtClean="0"/>
            </a:br>
            <a:endParaRPr lang="ru-RU" dirty="0"/>
          </a:p>
        </p:txBody>
      </p:sp>
      <p:pic>
        <p:nvPicPr>
          <p:cNvPr id="4" name="Рисунок 3" descr="cloning.jpg"/>
          <p:cNvPicPr>
            <a:picLocks noChangeAspect="1"/>
          </p:cNvPicPr>
          <p:nvPr/>
        </p:nvPicPr>
        <p:blipFill>
          <a:blip r:embed="rId3"/>
          <a:stretch>
            <a:fillRect/>
          </a:stretch>
        </p:blipFill>
        <p:spPr>
          <a:xfrm rot="2369628">
            <a:off x="2759544" y="165648"/>
            <a:ext cx="3724411" cy="6420562"/>
          </a:xfrm>
          <a:prstGeom prst="rect">
            <a:avLst/>
          </a:prstGeom>
        </p:spPr>
      </p:pic>
      <p:sp>
        <p:nvSpPr>
          <p:cNvPr id="3" name="TextBox 2"/>
          <p:cNvSpPr txBox="1"/>
          <p:nvPr/>
        </p:nvSpPr>
        <p:spPr>
          <a:xfrm>
            <a:off x="4860032" y="5373216"/>
            <a:ext cx="3960440" cy="1200329"/>
          </a:xfrm>
          <a:prstGeom prst="rect">
            <a:avLst/>
          </a:prstGeom>
          <a:noFill/>
        </p:spPr>
        <p:txBody>
          <a:bodyPr wrap="square" rtlCol="0">
            <a:spAutoFit/>
          </a:bodyPr>
          <a:lstStyle/>
          <a:p>
            <a:pPr algn="ctr"/>
            <a:r>
              <a:rPr lang="ru-RU" dirty="0" smtClean="0"/>
              <a:t>Автор:</a:t>
            </a:r>
          </a:p>
          <a:p>
            <a:pPr algn="ctr"/>
            <a:r>
              <a:rPr lang="ru-RU" dirty="0" err="1" smtClean="0"/>
              <a:t>Дородницына</a:t>
            </a:r>
            <a:r>
              <a:rPr lang="ru-RU" dirty="0" smtClean="0"/>
              <a:t> Лариса Васильевна</a:t>
            </a:r>
          </a:p>
          <a:p>
            <a:pPr algn="ctr"/>
            <a:r>
              <a:rPr lang="ru-RU" dirty="0" smtClean="0"/>
              <a:t>учитель биологии высшей категории</a:t>
            </a:r>
          </a:p>
          <a:p>
            <a:pPr algn="ctr"/>
            <a:r>
              <a:rPr lang="ru-RU" dirty="0" smtClean="0"/>
              <a:t>МАОУ «Гимназия№</a:t>
            </a:r>
            <a:r>
              <a:rPr lang="ru-RU" dirty="0" smtClean="0">
                <a:latin typeface="Times New Roman" panose="02020603050405020304" pitchFamily="18" charset="0"/>
                <a:cs typeface="Times New Roman" panose="02020603050405020304" pitchFamily="18" charset="0"/>
              </a:rPr>
              <a:t>3</a:t>
            </a:r>
            <a:r>
              <a:rPr lang="ru-RU" dirty="0" smtClean="0"/>
              <a:t>» г. Саратов</a:t>
            </a:r>
            <a:endParaRPr lang="ru-RU" dirty="0"/>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47968" cy="7000924"/>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Это подобно обладанию тысячами 					копий той же самой книги. Если 						страница 239 удалена из одной 						книги, эта страница может 						оказаться целой невредимой в 						другой, поэтому, комбинируя 						информацию из многих клеток,    					можно в точности восстановить 						исходный генетический код. Еще один обнадеживающий фактор - что только небольшой процент из трех миллиардов символов генетического кода человека отвечает за индивидуальные различия. Например, генетические коды шимпанзе и людей на самом деле на 99% совпадают. Это означает, что восстанавливать придется менее 1% кода, т.е. только ту часть, которая определяет индивидуальные различия между людьми. Конечно, все это за пределами сегодняшней технологии, но принципиально осуществимо.</a:t>
            </a:r>
          </a:p>
          <a:p>
            <a:pPr>
              <a:buNone/>
            </a:pPr>
            <a:r>
              <a:rPr lang="ru-RU" dirty="0" smtClean="0">
                <a:latin typeface="Times New Roman" pitchFamily="18" charset="0"/>
                <a:cs typeface="Times New Roman" pitchFamily="18" charset="0"/>
              </a:rPr>
              <a:t>Сохранились пучки волос многих известных людей прошлого. Список этих людей включает Исаака Ньютона, </a:t>
            </a:r>
            <a:r>
              <a:rPr lang="ru-RU" dirty="0" err="1" smtClean="0">
                <a:latin typeface="Times New Roman" pitchFamily="18" charset="0"/>
                <a:cs typeface="Times New Roman" pitchFamily="18" charset="0"/>
              </a:rPr>
              <a:t>Джоржа</a:t>
            </a:r>
            <a:r>
              <a:rPr lang="ru-RU" dirty="0" smtClean="0">
                <a:latin typeface="Times New Roman" pitchFamily="18" charset="0"/>
                <a:cs typeface="Times New Roman" pitchFamily="18" charset="0"/>
              </a:rPr>
              <a:t> Вашингтона, Наполеона, Бетховена, </a:t>
            </a:r>
            <a:r>
              <a:rPr lang="ru-RU" dirty="0" err="1" smtClean="0">
                <a:latin typeface="Times New Roman" pitchFamily="18" charset="0"/>
                <a:cs typeface="Times New Roman" pitchFamily="18" charset="0"/>
              </a:rPr>
              <a:t>Мерлин</a:t>
            </a:r>
            <a:r>
              <a:rPr lang="ru-RU" dirty="0" smtClean="0">
                <a:latin typeface="Times New Roman" pitchFamily="18" charset="0"/>
                <a:cs typeface="Times New Roman" pitchFamily="18" charset="0"/>
              </a:rPr>
              <a:t> Монро, Элвиса </a:t>
            </a:r>
            <a:r>
              <a:rPr lang="ru-RU" dirty="0" err="1" smtClean="0">
                <a:latin typeface="Times New Roman" pitchFamily="18" charset="0"/>
                <a:cs typeface="Times New Roman" pitchFamily="18" charset="0"/>
              </a:rPr>
              <a:t>Престли</a:t>
            </a:r>
            <a:r>
              <a:rPr lang="ru-RU" dirty="0" smtClean="0">
                <a:latin typeface="Times New Roman" pitchFamily="18" charset="0"/>
                <a:cs typeface="Times New Roman" pitchFamily="18" charset="0"/>
              </a:rPr>
              <a:t> и Джона Леннона. Например, не так давно был проведен химический анализ нескольких волосков Исаака Ньютона. Обнаружилось, что из-за его химических экспериментов они в высокой концентрации содержат мышьяк. До сих пор локоны волос были просто экстравагантными редкостями. С клонированием человека, которое уже на пороге реальности, они сейчас приобретают много большую значимость. </a:t>
            </a:r>
          </a:p>
        </p:txBody>
      </p:sp>
      <p:pic>
        <p:nvPicPr>
          <p:cNvPr id="4" name="Рисунок 3" descr="einstein.jpg"/>
          <p:cNvPicPr>
            <a:picLocks noChangeAspect="1"/>
          </p:cNvPicPr>
          <p:nvPr/>
        </p:nvPicPr>
        <p:blipFill>
          <a:blip r:embed="rId2"/>
          <a:stretch>
            <a:fillRect/>
          </a:stretch>
        </p:blipFill>
        <p:spPr>
          <a:xfrm>
            <a:off x="1" y="1"/>
            <a:ext cx="2357423" cy="2428892"/>
          </a:xfrm>
          <a:prstGeom prst="rect">
            <a:avLst/>
          </a:prstGeom>
        </p:spPr>
      </p:pic>
      <p:pic>
        <p:nvPicPr>
          <p:cNvPr id="5" name="Рисунок 4" descr="einstein.jpg"/>
          <p:cNvPicPr>
            <a:picLocks noChangeAspect="1"/>
          </p:cNvPicPr>
          <p:nvPr/>
        </p:nvPicPr>
        <p:blipFill>
          <a:blip r:embed="rId2"/>
          <a:stretch>
            <a:fillRect/>
          </a:stretch>
        </p:blipFill>
        <p:spPr>
          <a:xfrm>
            <a:off x="2285984" y="1"/>
            <a:ext cx="2571768" cy="2428892"/>
          </a:xfrm>
          <a:prstGeom prst="rect">
            <a:avLst/>
          </a:prstGeom>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5984" y="0"/>
            <a:ext cx="6858016" cy="6858000"/>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Вполне возможно, что великие люди прошлого могли бы быть клонированы из образцов их волос, тканей или костей. Мозг Альберта Эйнштейна сохранен в специальном сосуде. Нам известно местонахождение костей многих других известных людей, таких как Авраам Линкольн, Леонардо да Винчи, Эва </a:t>
            </a:r>
            <a:r>
              <a:rPr lang="ru-RU" dirty="0" err="1" smtClean="0">
                <a:latin typeface="Times New Roman" pitchFamily="18" charset="0"/>
                <a:cs typeface="Times New Roman" pitchFamily="18" charset="0"/>
              </a:rPr>
              <a:t>Перон</a:t>
            </a:r>
            <a:r>
              <a:rPr lang="ru-RU" dirty="0" smtClean="0">
                <a:latin typeface="Times New Roman" pitchFamily="18" charset="0"/>
                <a:cs typeface="Times New Roman" pitchFamily="18" charset="0"/>
              </a:rPr>
              <a:t>. Нам следует предпринять соответствующие меры, если необходимо, законодательные, чтобы гарантировать, что образцы тканей выдающихся людей прошлого будут сохраняться от разрушения должным образом. Было бы желательно криогенное хранение этих образцов для предотвращения дальнейшего разрушения ДНК.</a:t>
            </a:r>
          </a:p>
          <a:p>
            <a:pPr>
              <a:buNone/>
            </a:pPr>
            <a:r>
              <a:rPr lang="ru-RU" dirty="0" smtClean="0">
                <a:latin typeface="Times New Roman" pitchFamily="18" charset="0"/>
                <a:cs typeface="Times New Roman" pitchFamily="18" charset="0"/>
              </a:rPr>
              <a:t>Перспектива клонирования выдающихся людей прошлого - крайне захватывающая возможность, и оправдывает наиболее интенсивные исследовательские усилия. Исаак Ньютон и Альберт Эйнштейн - два величайших ученых всех времен. Представьте потенциал для научного прогресса, если эти два ученых могли бы быть клонированы и обучены в 21 веке!</a:t>
            </a:r>
          </a:p>
          <a:p>
            <a:pPr>
              <a:buNone/>
            </a:pPr>
            <a:r>
              <a:rPr lang="ru-RU" dirty="0" smtClean="0">
                <a:latin typeface="Times New Roman" pitchFamily="18" charset="0"/>
                <a:cs typeface="Times New Roman" pitchFamily="18" charset="0"/>
              </a:rPr>
              <a:t>Еще одна возможность, которую дает клонирование человека, может заключаться в частичном исправлении несправедливостей прошлого. Возможно, многие миллионы жертв Нацистских концентрационных лагерей могли бы быть клонированы для восстановления потерянных генетических ветвей. </a:t>
            </a:r>
            <a:endParaRPr lang="ru-RU" dirty="0">
              <a:latin typeface="Times New Roman" pitchFamily="18" charset="0"/>
              <a:cs typeface="Times New Roman" pitchFamily="18" charset="0"/>
            </a:endParaRPr>
          </a:p>
        </p:txBody>
      </p:sp>
      <p:pic>
        <p:nvPicPr>
          <p:cNvPr id="4" name="Рисунок 3" descr="Isaac_Newton_Biography.jpg"/>
          <p:cNvPicPr>
            <a:picLocks noChangeAspect="1"/>
          </p:cNvPicPr>
          <p:nvPr/>
        </p:nvPicPr>
        <p:blipFill>
          <a:blip r:embed="rId2"/>
          <a:stretch>
            <a:fillRect/>
          </a:stretch>
        </p:blipFill>
        <p:spPr>
          <a:xfrm>
            <a:off x="1" y="1"/>
            <a:ext cx="2428860" cy="2571752"/>
          </a:xfrm>
          <a:prstGeom prst="rect">
            <a:avLst/>
          </a:prstGeom>
        </p:spPr>
      </p:pic>
      <p:pic>
        <p:nvPicPr>
          <p:cNvPr id="5" name="Рисунок 4" descr="Isaac_Newton_Biography.jpg"/>
          <p:cNvPicPr>
            <a:picLocks noChangeAspect="1"/>
          </p:cNvPicPr>
          <p:nvPr/>
        </p:nvPicPr>
        <p:blipFill>
          <a:blip r:embed="rId2"/>
          <a:stretch>
            <a:fillRect/>
          </a:stretch>
        </p:blipFill>
        <p:spPr>
          <a:xfrm>
            <a:off x="1" y="2357430"/>
            <a:ext cx="2428860" cy="2571752"/>
          </a:xfrm>
          <a:prstGeom prst="rect">
            <a:avLst/>
          </a:prstGeom>
        </p:spPr>
      </p:pic>
      <p:graphicFrame>
        <p:nvGraphicFramePr>
          <p:cNvPr id="6" name="Таблица 5"/>
          <p:cNvGraphicFramePr>
            <a:graphicFrameLocks noGrp="1"/>
          </p:cNvGraphicFramePr>
          <p:nvPr/>
        </p:nvGraphicFramePr>
        <p:xfrm>
          <a:off x="0" y="5143512"/>
          <a:ext cx="2476496" cy="640080"/>
        </p:xfrm>
        <a:graphic>
          <a:graphicData uri="http://schemas.openxmlformats.org/drawingml/2006/table">
            <a:tbl>
              <a:tblPr firstRow="1" bandRow="1">
                <a:tableStyleId>{FABFCF23-3B69-468F-B69F-88F6DE6A72F2}</a:tableStyleId>
              </a:tblPr>
              <a:tblGrid>
                <a:gridCol w="2476496"/>
              </a:tblGrid>
              <a:tr h="640080">
                <a:tc>
                  <a:txBody>
                    <a:bodyPr/>
                    <a:lstStyle/>
                    <a:p>
                      <a:r>
                        <a:rPr lang="ru-RU" sz="1800" dirty="0" smtClean="0"/>
                        <a:t>Исаак</a:t>
                      </a:r>
                      <a:r>
                        <a:rPr lang="ru-RU" sz="1800" baseline="0" dirty="0" smtClean="0"/>
                        <a:t> Ньютон</a:t>
                      </a:r>
                      <a:endParaRPr lang="ru-RU" sz="1800"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Рисунок 5" descr="28_dnk_3.jpg"/>
          <p:cNvPicPr>
            <a:picLocks noChangeAspect="1"/>
          </p:cNvPicPr>
          <p:nvPr/>
        </p:nvPicPr>
        <p:blipFill>
          <a:blip r:embed="rId2"/>
          <a:stretch>
            <a:fillRect/>
          </a:stretch>
        </p:blipFill>
        <p:spPr>
          <a:xfrm>
            <a:off x="3786182" y="1571612"/>
            <a:ext cx="4552951" cy="3971925"/>
          </a:xfrm>
          <a:prstGeom prst="rect">
            <a:avLst/>
          </a:prstGeom>
        </p:spPr>
      </p:pic>
      <p:pic>
        <p:nvPicPr>
          <p:cNvPr id="7" name="Рисунок 6" descr="9745966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8_dnk_3.jpg"/>
          <p:cNvPicPr>
            <a:picLocks noGrp="1" noChangeAspect="1"/>
          </p:cNvPicPr>
          <p:nvPr>
            <p:ph idx="1"/>
          </p:nvPr>
        </p:nvPicPr>
        <p:blipFill>
          <a:blip r:embed="rId2"/>
          <a:stretch>
            <a:fillRect/>
          </a:stretch>
        </p:blipFill>
        <p:spPr>
          <a:xfrm>
            <a:off x="642911" y="2670"/>
            <a:ext cx="7858148" cy="685533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image005.jpg"/>
          <p:cNvPicPr>
            <a:picLocks noGrp="1" noChangeAspect="1"/>
          </p:cNvPicPr>
          <p:nvPr>
            <p:ph idx="1"/>
          </p:nvPr>
        </p:nvPicPr>
        <p:blipFill>
          <a:blip r:embed="rId2"/>
          <a:stretch>
            <a:fillRect/>
          </a:stretch>
        </p:blipFill>
        <p:spPr>
          <a:xfrm>
            <a:off x="0" y="0"/>
            <a:ext cx="4786347" cy="688534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0"/>
            <a:ext cx="8429684" cy="4071942"/>
          </a:xfrm>
        </p:spPr>
        <p:txBody>
          <a:bodyPr>
            <a:normAutofit lnSpcReduction="10000"/>
          </a:bodyPr>
          <a:lstStyle/>
          <a:p>
            <a:r>
              <a:rPr lang="ru-RU" sz="1800" b="1" i="1" dirty="0" err="1" smtClean="0">
                <a:latin typeface="Times New Roman" pitchFamily="18" charset="0"/>
                <a:cs typeface="Times New Roman" pitchFamily="18" charset="0"/>
              </a:rPr>
              <a:t>Клони́рование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англ.</a:t>
            </a:r>
            <a:r>
              <a:rPr lang="ru-RU" sz="1800" i="1" dirty="0" err="1" smtClean="0">
                <a:latin typeface="Times New Roman" pitchFamily="18" charset="0"/>
                <a:cs typeface="Times New Roman" pitchFamily="18" charset="0"/>
              </a:rPr>
              <a:t>cloning</a:t>
            </a:r>
            <a:r>
              <a:rPr lang="ru-RU" sz="1800" dirty="0" smtClean="0">
                <a:latin typeface="Times New Roman" pitchFamily="18" charset="0"/>
                <a:cs typeface="Times New Roman" pitchFamily="18" charset="0"/>
              </a:rPr>
              <a:t> от греч. </a:t>
            </a:r>
            <a:r>
              <a:rPr lang="ru-RU" sz="1800" i="1" dirty="0" err="1" smtClean="0">
                <a:latin typeface="Times New Roman" pitchFamily="18" charset="0"/>
                <a:cs typeface="Times New Roman" pitchFamily="18" charset="0"/>
              </a:rPr>
              <a:t>κλων</a:t>
            </a:r>
            <a:r>
              <a:rPr lang="ru-RU" sz="1800" dirty="0" err="1"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‘веточка, побег, </a:t>
            </a:r>
            <a:r>
              <a:rPr lang="ru-RU" sz="1800" dirty="0" err="1" smtClean="0">
                <a:latin typeface="Times New Roman" pitchFamily="18" charset="0"/>
                <a:cs typeface="Times New Roman" pitchFamily="18" charset="0"/>
              </a:rPr>
              <a:t>отпрыскзз</a:t>
            </a:r>
            <a:r>
              <a:rPr lang="ru-RU" sz="1800" dirty="0" smtClean="0">
                <a:latin typeface="Times New Roman" pitchFamily="18" charset="0"/>
                <a:cs typeface="Times New Roman" pitchFamily="18" charset="0"/>
              </a:rPr>
              <a:t>’) — в самом общем значении — </a:t>
            </a:r>
            <a:r>
              <a:rPr lang="ru-RU" sz="1800" i="1" dirty="0" smtClean="0">
                <a:latin typeface="Times New Roman" pitchFamily="18" charset="0"/>
                <a:cs typeface="Times New Roman" pitchFamily="18" charset="0"/>
              </a:rPr>
              <a:t>точное</a:t>
            </a:r>
            <a:r>
              <a:rPr lang="ru-RU" sz="1800" dirty="0" smtClean="0">
                <a:latin typeface="Times New Roman" pitchFamily="18" charset="0"/>
                <a:cs typeface="Times New Roman" pitchFamily="18" charset="0"/>
              </a:rPr>
              <a:t> воспроизведение какого-либо объекта </a:t>
            </a:r>
            <a:r>
              <a:rPr lang="ru-RU" sz="1800" dirty="0" err="1" smtClean="0">
                <a:latin typeface="Times New Roman" pitchFamily="18" charset="0"/>
                <a:cs typeface="Times New Roman" pitchFamily="18" charset="0"/>
              </a:rPr>
              <a:t>N-ое</a:t>
            </a:r>
            <a:r>
              <a:rPr lang="ru-RU" sz="1800" dirty="0" smtClean="0">
                <a:latin typeface="Times New Roman" pitchFamily="18" charset="0"/>
                <a:cs typeface="Times New Roman" pitchFamily="18" charset="0"/>
              </a:rPr>
              <a:t> количество раз. Объекты, полученные в результате клонирования называются клоном. Причём как каждый по отдельности, так и весь ряд.</a:t>
            </a:r>
          </a:p>
          <a:p>
            <a:r>
              <a:rPr lang="ru-RU" sz="1800" b="1" dirty="0" smtClean="0">
                <a:latin typeface="Times New Roman" pitchFamily="18" charset="0"/>
                <a:cs typeface="Times New Roman" pitchFamily="18" charset="0"/>
              </a:rPr>
              <a:t>Термины</a:t>
            </a: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клон</a:t>
            </a: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клонирование</a:t>
            </a:r>
            <a:r>
              <a:rPr lang="ru-RU" sz="1800" dirty="0" smtClean="0">
                <a:latin typeface="Times New Roman" pitchFamily="18" charset="0"/>
                <a:cs typeface="Times New Roman" pitchFamily="18" charset="0"/>
              </a:rPr>
              <a:t> первоначально использовался в микробиологии и селекции, после — в генетике, в связи с успехами которой и вошли в общее употребление. Надо добавить, что их популяризации в значительной мере способствовали также литература, киноискусство и компьютерные игры.</a:t>
            </a:r>
          </a:p>
          <a:p>
            <a:r>
              <a:rPr lang="ru-RU" sz="1800" b="1" dirty="0" err="1" smtClean="0">
                <a:latin typeface="Times New Roman" pitchFamily="18" charset="0"/>
                <a:cs typeface="Times New Roman" pitchFamily="18" charset="0"/>
              </a:rPr>
              <a:t>Клони́рование</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челове́ка</a:t>
            </a:r>
            <a:r>
              <a:rPr lang="ru-RU" sz="1800" dirty="0" smtClean="0">
                <a:latin typeface="Times New Roman" pitchFamily="18" charset="0"/>
                <a:cs typeface="Times New Roman" pitchFamily="18" charset="0"/>
              </a:rPr>
              <a:t> — этическая и научная проблема конца XX-го — начала XXI-го века, состоящая в технической </a:t>
            </a:r>
            <a:r>
              <a:rPr lang="ru-RU" sz="1800" i="1" dirty="0" smtClean="0">
                <a:latin typeface="Times New Roman" pitchFamily="18" charset="0"/>
                <a:cs typeface="Times New Roman" pitchFamily="18" charset="0"/>
              </a:rPr>
              <a:t>возможности</a:t>
            </a:r>
            <a:r>
              <a:rPr lang="ru-RU" sz="1800" dirty="0" smtClean="0">
                <a:latin typeface="Times New Roman" pitchFamily="18" charset="0"/>
                <a:cs typeface="Times New Roman" pitchFamily="18" charset="0"/>
              </a:rPr>
              <a:t> приступить к формированию и выращиванию принципиально новых человеческих существ, точно воспроизводящих не только внешне, но и на генетическом уровне того или иного индивида, ныне существующего или ранее существовавшего — вместе с полной этической неподготовленностью к этому обществу.</a:t>
            </a:r>
          </a:p>
          <a:p>
            <a:endParaRPr lang="ru-RU" sz="1800" dirty="0">
              <a:latin typeface="Times New Roman" pitchFamily="18" charset="0"/>
              <a:cs typeface="Times New Roman" pitchFamily="18" charset="0"/>
            </a:endParaRPr>
          </a:p>
        </p:txBody>
      </p:sp>
      <p:pic>
        <p:nvPicPr>
          <p:cNvPr id="4" name="Рисунок 3" descr="clonshema.gif"/>
          <p:cNvPicPr>
            <a:picLocks noChangeAspect="1"/>
          </p:cNvPicPr>
          <p:nvPr/>
        </p:nvPicPr>
        <p:blipFill>
          <a:blip r:embed="rId2"/>
          <a:stretch>
            <a:fillRect/>
          </a:stretch>
        </p:blipFill>
        <p:spPr>
          <a:xfrm>
            <a:off x="642910" y="3938250"/>
            <a:ext cx="8072495" cy="291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9" y="274638"/>
            <a:ext cx="4993780" cy="1143000"/>
          </a:xfrm>
          <a:solidFill>
            <a:schemeClr val="bg1"/>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 начале пути</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Содержимое 7"/>
          <p:cNvSpPr>
            <a:spLocks noGrp="1"/>
          </p:cNvSpPr>
          <p:nvPr>
            <p:ph idx="1"/>
          </p:nvPr>
        </p:nvSpPr>
        <p:spPr>
          <a:xfrm>
            <a:off x="500034" y="1447800"/>
            <a:ext cx="7215239" cy="5410200"/>
          </a:xfrm>
        </p:spPr>
        <p:txBody>
          <a:bodyPr>
            <a:normAutofit fontScale="40000" lnSpcReduction="20000"/>
          </a:bodyPr>
          <a:lstStyle/>
          <a:p>
            <a:pPr lvl="0">
              <a:buFont typeface="Wingdings" pitchFamily="2" charset="2"/>
              <a:buChar char="v"/>
            </a:pPr>
            <a:r>
              <a:rPr lang="ru-RU" sz="4500" dirty="0">
                <a:latin typeface="Times New Roman" pitchFamily="18" charset="0"/>
                <a:cs typeface="Times New Roman" pitchFamily="18" charset="0"/>
              </a:rPr>
              <a:t>1826 — Открытие яйцеклетки млекопитающих русским эмбриологом Карлом </a:t>
            </a:r>
            <a:r>
              <a:rPr lang="ru-RU" sz="4500" dirty="0" smtClean="0">
                <a:latin typeface="Times New Roman" pitchFamily="18" charset="0"/>
                <a:cs typeface="Times New Roman" pitchFamily="18" charset="0"/>
              </a:rPr>
              <a:t>Бэром</a:t>
            </a:r>
            <a:endParaRPr lang="ru-RU" sz="4500" dirty="0">
              <a:latin typeface="Times New Roman" pitchFamily="18" charset="0"/>
              <a:cs typeface="Times New Roman" pitchFamily="18" charset="0"/>
            </a:endParaRPr>
          </a:p>
          <a:p>
            <a:pPr lvl="0">
              <a:buFont typeface="Wingdings" pitchFamily="2" charset="2"/>
              <a:buChar char="v"/>
            </a:pPr>
            <a:r>
              <a:rPr lang="ru-RU" sz="4500" dirty="0">
                <a:latin typeface="Times New Roman" pitchFamily="18" charset="0"/>
                <a:cs typeface="Times New Roman" pitchFamily="18" charset="0"/>
              </a:rPr>
              <a:t>1883 — Открытие сущности оплодотворения (слияния </a:t>
            </a:r>
            <a:r>
              <a:rPr lang="ru-RU" sz="4500" dirty="0" err="1">
                <a:latin typeface="Times New Roman" pitchFamily="18" charset="0"/>
                <a:cs typeface="Times New Roman" pitchFamily="18" charset="0"/>
              </a:rPr>
              <a:t>пронуклеусов</a:t>
            </a:r>
            <a:r>
              <a:rPr lang="ru-RU" sz="4500" dirty="0">
                <a:latin typeface="Times New Roman" pitchFamily="18" charset="0"/>
                <a:cs typeface="Times New Roman" pitchFamily="18" charset="0"/>
              </a:rPr>
              <a:t>) немецким </a:t>
            </a:r>
            <a:r>
              <a:rPr lang="ru-RU" sz="4500" dirty="0" err="1">
                <a:latin typeface="Times New Roman" pitchFamily="18" charset="0"/>
                <a:cs typeface="Times New Roman" pitchFamily="18" charset="0"/>
              </a:rPr>
              <a:t>цитологом</a:t>
            </a:r>
            <a:r>
              <a:rPr lang="ru-RU" sz="4500" dirty="0">
                <a:latin typeface="Times New Roman" pitchFamily="18" charset="0"/>
                <a:cs typeface="Times New Roman" pitchFamily="18" charset="0"/>
              </a:rPr>
              <a:t> </a:t>
            </a:r>
            <a:r>
              <a:rPr lang="ru-RU" sz="4500" dirty="0" smtClean="0">
                <a:latin typeface="Times New Roman" pitchFamily="18" charset="0"/>
                <a:cs typeface="Times New Roman" pitchFamily="18" charset="0"/>
              </a:rPr>
              <a:t>Оскаром </a:t>
            </a:r>
            <a:r>
              <a:rPr lang="ru-RU" sz="4500" dirty="0" err="1" smtClean="0">
                <a:latin typeface="Times New Roman" pitchFamily="18" charset="0"/>
                <a:cs typeface="Times New Roman" pitchFamily="18" charset="0"/>
              </a:rPr>
              <a:t>Гертвигом</a:t>
            </a:r>
            <a:r>
              <a:rPr lang="ru-RU" sz="4500" dirty="0">
                <a:latin typeface="Times New Roman" pitchFamily="18" charset="0"/>
                <a:cs typeface="Times New Roman" pitchFamily="18" charset="0"/>
              </a:rPr>
              <a:t>.</a:t>
            </a:r>
          </a:p>
          <a:p>
            <a:pPr lvl="0">
              <a:buFont typeface="Wingdings" pitchFamily="2" charset="2"/>
              <a:buChar char="v"/>
            </a:pPr>
            <a:r>
              <a:rPr lang="ru-RU" sz="4500" dirty="0">
                <a:latin typeface="Times New Roman" pitchFamily="18" charset="0"/>
                <a:cs typeface="Times New Roman" pitchFamily="18" charset="0"/>
              </a:rPr>
              <a:t>1943 — Журнал </a:t>
            </a:r>
            <a:r>
              <a:rPr lang="ru-RU" sz="4500" dirty="0" err="1">
                <a:latin typeface="Times New Roman" pitchFamily="18" charset="0"/>
                <a:cs typeface="Times New Roman" pitchFamily="18" charset="0"/>
              </a:rPr>
              <a:t>Science</a:t>
            </a:r>
            <a:r>
              <a:rPr lang="ru-RU" sz="4500" dirty="0">
                <a:latin typeface="Times New Roman" pitchFamily="18" charset="0"/>
                <a:cs typeface="Times New Roman" pitchFamily="18" charset="0"/>
              </a:rPr>
              <a:t> сообщил об успешном оплодотворении яйцеклетки «в пробирке».</a:t>
            </a:r>
          </a:p>
          <a:p>
            <a:pPr lvl="0">
              <a:buFont typeface="Wingdings" pitchFamily="2" charset="2"/>
              <a:buChar char="v"/>
            </a:pPr>
            <a:r>
              <a:rPr lang="ru-RU" sz="4500" dirty="0">
                <a:latin typeface="Times New Roman" pitchFamily="18" charset="0"/>
                <a:cs typeface="Times New Roman" pitchFamily="18" charset="0"/>
              </a:rPr>
              <a:t>1962 — Профессор зоологии Оксфордского университета Джон Гордон клонирует </a:t>
            </a:r>
            <a:r>
              <a:rPr lang="ru-RU" sz="4500" dirty="0" err="1">
                <a:latin typeface="Times New Roman" pitchFamily="18" charset="0"/>
                <a:cs typeface="Times New Roman" pitchFamily="18" charset="0"/>
              </a:rPr>
              <a:t>шпорцевых</a:t>
            </a:r>
            <a:r>
              <a:rPr lang="ru-RU" sz="4500" dirty="0">
                <a:latin typeface="Times New Roman" pitchFamily="18" charset="0"/>
                <a:cs typeface="Times New Roman" pitchFamily="18" charset="0"/>
              </a:rPr>
              <a:t> лягушек  (более доказательные опыты - 1970).</a:t>
            </a:r>
          </a:p>
          <a:p>
            <a:pPr lvl="0">
              <a:buFont typeface="Wingdings" pitchFamily="2" charset="2"/>
              <a:buChar char="v"/>
            </a:pPr>
            <a:r>
              <a:rPr lang="ru-RU" sz="4500" dirty="0">
                <a:latin typeface="Times New Roman" pitchFamily="18" charset="0"/>
                <a:cs typeface="Times New Roman" pitchFamily="18" charset="0"/>
              </a:rPr>
              <a:t>1978 — Рождение в Англии Луизы Браун, первого ребёнка «из пробирки».</a:t>
            </a:r>
          </a:p>
          <a:p>
            <a:pPr lvl="0">
              <a:buFont typeface="Wingdings" pitchFamily="2" charset="2"/>
              <a:buChar char="v"/>
            </a:pPr>
            <a:r>
              <a:rPr lang="ru-RU" sz="4500" dirty="0">
                <a:latin typeface="Times New Roman" pitchFamily="18" charset="0"/>
                <a:cs typeface="Times New Roman" pitchFamily="18" charset="0"/>
              </a:rPr>
              <a:t>1987 — В СССР в лаборатории Л.М. </a:t>
            </a:r>
            <a:r>
              <a:rPr lang="ru-RU" sz="4500" dirty="0" err="1">
                <a:latin typeface="Times New Roman" pitchFamily="18" charset="0"/>
                <a:cs typeface="Times New Roman" pitchFamily="18" charset="0"/>
              </a:rPr>
              <a:t>Чайлахяна</a:t>
            </a:r>
            <a:r>
              <a:rPr lang="ru-RU" sz="4500" dirty="0">
                <a:latin typeface="Times New Roman" pitchFamily="18" charset="0"/>
                <a:cs typeface="Times New Roman" pitchFamily="18" charset="0"/>
              </a:rPr>
              <a:t> впервые из клетки эмбриона клонирована мышь</a:t>
            </a:r>
          </a:p>
          <a:p>
            <a:pPr lvl="0">
              <a:buFont typeface="Wingdings" pitchFamily="2" charset="2"/>
              <a:buChar char="v"/>
            </a:pPr>
            <a:r>
              <a:rPr lang="ru-RU" sz="4500" dirty="0">
                <a:latin typeface="Times New Roman" pitchFamily="18" charset="0"/>
                <a:cs typeface="Times New Roman" pitchFamily="18" charset="0"/>
              </a:rPr>
              <a:t>1985 — 4 января в одной из клиник северного Лондона родилась </a:t>
            </a:r>
            <a:r>
              <a:rPr lang="ru-RU" sz="4500" dirty="0" smtClean="0">
                <a:latin typeface="Times New Roman" pitchFamily="18" charset="0"/>
                <a:cs typeface="Times New Roman" pitchFamily="18" charset="0"/>
              </a:rPr>
              <a:t>девочка у</a:t>
            </a:r>
            <a:r>
              <a:rPr lang="ru-RU" sz="4500" dirty="0">
                <a:latin typeface="Times New Roman" pitchFamily="18" charset="0"/>
                <a:cs typeface="Times New Roman" pitchFamily="18" charset="0"/>
              </a:rPr>
              <a:t> миссис </a:t>
            </a:r>
            <a:r>
              <a:rPr lang="ru-RU" sz="4500" dirty="0" err="1">
                <a:latin typeface="Times New Roman" pitchFamily="18" charset="0"/>
                <a:cs typeface="Times New Roman" pitchFamily="18" charset="0"/>
              </a:rPr>
              <a:t>Коттон</a:t>
            </a:r>
            <a:r>
              <a:rPr lang="ru-RU" sz="4500" dirty="0">
                <a:latin typeface="Times New Roman" pitchFamily="18" charset="0"/>
                <a:cs typeface="Times New Roman" pitchFamily="18" charset="0"/>
              </a:rPr>
              <a:t> — первой в мире суррогатной матери (зачата не из яйцеклетки миссис </a:t>
            </a:r>
            <a:r>
              <a:rPr lang="ru-RU" sz="4500" dirty="0" err="1">
                <a:latin typeface="Times New Roman" pitchFamily="18" charset="0"/>
                <a:cs typeface="Times New Roman" pitchFamily="18" charset="0"/>
              </a:rPr>
              <a:t>Коттон</a:t>
            </a:r>
            <a:r>
              <a:rPr lang="ru-RU" sz="4500" dirty="0">
                <a:latin typeface="Times New Roman" pitchFamily="18" charset="0"/>
                <a:cs typeface="Times New Roman" pitchFamily="18" charset="0"/>
              </a:rPr>
              <a:t>).</a:t>
            </a:r>
          </a:p>
          <a:p>
            <a:pPr lvl="0">
              <a:buFont typeface="Wingdings" pitchFamily="2" charset="2"/>
              <a:buChar char="v"/>
            </a:pPr>
            <a:r>
              <a:rPr lang="ru-RU" sz="4500" dirty="0">
                <a:latin typeface="Times New Roman" pitchFamily="18" charset="0"/>
                <a:cs typeface="Times New Roman" pitchFamily="18" charset="0"/>
              </a:rPr>
              <a:t>1987 — Специалисты Университета имени Дж. Вашингтона, использовавшие специальный фермент, сумели разделить клетки человеческого зародыша и клонировать их до стадии тридцати двух клеток ( бластомеров).</a:t>
            </a:r>
          </a:p>
          <a:p>
            <a:endParaRPr lang="ru-RU" dirty="0"/>
          </a:p>
        </p:txBody>
      </p:sp>
      <p:pic>
        <p:nvPicPr>
          <p:cNvPr id="9" name="Рисунок 8" descr="clone11.jpg"/>
          <p:cNvPicPr>
            <a:picLocks noChangeAspect="1"/>
          </p:cNvPicPr>
          <p:nvPr/>
        </p:nvPicPr>
        <p:blipFill>
          <a:blip r:embed="rId3"/>
          <a:stretch>
            <a:fillRect/>
          </a:stretch>
        </p:blipFill>
        <p:spPr>
          <a:xfrm>
            <a:off x="6762749" y="1"/>
            <a:ext cx="2381251" cy="2390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96908"/>
          </a:xfrm>
        </p:spPr>
        <p:txBody>
          <a:bodyPr>
            <a:normAutofit fontScale="90000"/>
          </a:bodyPr>
          <a:lstStyle/>
          <a:p>
            <a:r>
              <a:rPr lang="ru-RU" dirty="0" smtClean="0">
                <a:ln>
                  <a:solidFill>
                    <a:schemeClr val="accent2">
                      <a:lumMod val="75000"/>
                    </a:schemeClr>
                  </a:solidFill>
                </a:ln>
              </a:rPr>
              <a:t>Клонированные животные</a:t>
            </a:r>
            <a:r>
              <a:rPr lang="ru-RU" dirty="0" smtClean="0"/>
              <a:t/>
            </a:r>
            <a:br>
              <a:rPr lang="ru-RU" dirty="0" smtClean="0"/>
            </a:br>
            <a:endParaRPr lang="ru-RU" dirty="0"/>
          </a:p>
        </p:txBody>
      </p:sp>
      <p:sp>
        <p:nvSpPr>
          <p:cNvPr id="3" name="Содержимое 2"/>
          <p:cNvSpPr>
            <a:spLocks noGrp="1"/>
          </p:cNvSpPr>
          <p:nvPr>
            <p:ph idx="1"/>
          </p:nvPr>
        </p:nvSpPr>
        <p:spPr>
          <a:xfrm>
            <a:off x="500034" y="857232"/>
            <a:ext cx="8433655" cy="6000768"/>
          </a:xfrm>
        </p:spPr>
        <p:txBody>
          <a:bodyPr>
            <a:normAutofit fontScale="62500" lnSpcReduction="20000"/>
          </a:bodyPr>
          <a:lstStyle/>
          <a:p>
            <a:pPr>
              <a:buFont typeface="Wingdings" pitchFamily="2" charset="2"/>
              <a:buChar char="Ø"/>
            </a:pPr>
            <a:r>
              <a:rPr lang="ru-RU" dirty="0" smtClean="0">
                <a:latin typeface="Times New Roman" pitchFamily="18" charset="0"/>
                <a:cs typeface="Times New Roman" pitchFamily="18" charset="0"/>
              </a:rPr>
              <a:t>1970 — успешное клонирование лягушки</a:t>
            </a:r>
          </a:p>
          <a:p>
            <a:pPr>
              <a:buFont typeface="Wingdings" pitchFamily="2" charset="2"/>
              <a:buChar char="Ø"/>
            </a:pPr>
            <a:r>
              <a:rPr lang="ru-RU" dirty="0" smtClean="0">
                <a:latin typeface="Times New Roman" pitchFamily="18" charset="0"/>
                <a:cs typeface="Times New Roman" pitchFamily="18" charset="0"/>
              </a:rPr>
              <a:t>1985— клонирование костных рыб</a:t>
            </a:r>
          </a:p>
          <a:p>
            <a:pPr>
              <a:buFont typeface="Wingdings" pitchFamily="2" charset="2"/>
              <a:buChar char="Ø"/>
            </a:pPr>
            <a:r>
              <a:rPr lang="ru-RU" dirty="0" smtClean="0">
                <a:latin typeface="Times New Roman" pitchFamily="18" charset="0"/>
                <a:cs typeface="Times New Roman" pitchFamily="18" charset="0"/>
              </a:rPr>
              <a:t>1996 — овечка Долли.</a:t>
            </a:r>
          </a:p>
          <a:p>
            <a:pPr>
              <a:buFont typeface="Wingdings" pitchFamily="2" charset="2"/>
              <a:buChar char="Ø"/>
            </a:pPr>
            <a:r>
              <a:rPr lang="ru-RU" dirty="0" smtClean="0">
                <a:latin typeface="Times New Roman" pitchFamily="18" charset="0"/>
                <a:cs typeface="Times New Roman" pitchFamily="18" charset="0"/>
              </a:rPr>
              <a:t>1997— первая мышь.</a:t>
            </a:r>
          </a:p>
          <a:p>
            <a:pPr>
              <a:buFont typeface="Wingdings" pitchFamily="2" charset="2"/>
              <a:buChar char="Ø"/>
            </a:pPr>
            <a:r>
              <a:rPr lang="ru-RU" dirty="0" smtClean="0">
                <a:latin typeface="Times New Roman" pitchFamily="18" charset="0"/>
                <a:cs typeface="Times New Roman" pitchFamily="18" charset="0"/>
              </a:rPr>
              <a:t>1998 — первая корова.</a:t>
            </a:r>
          </a:p>
          <a:p>
            <a:pPr>
              <a:buFont typeface="Wingdings" pitchFamily="2" charset="2"/>
              <a:buChar char="Ø"/>
            </a:pPr>
            <a:r>
              <a:rPr lang="ru-RU" dirty="0" smtClean="0">
                <a:latin typeface="Times New Roman" pitchFamily="18" charset="0"/>
                <a:cs typeface="Times New Roman" pitchFamily="18" charset="0"/>
              </a:rPr>
              <a:t>1999 — первый козёл.</a:t>
            </a:r>
          </a:p>
          <a:p>
            <a:pPr>
              <a:buFont typeface="Wingdings" pitchFamily="2" charset="2"/>
              <a:buChar char="Ø"/>
            </a:pPr>
            <a:r>
              <a:rPr lang="ru-RU" dirty="0" smtClean="0">
                <a:latin typeface="Times New Roman" pitchFamily="18" charset="0"/>
                <a:cs typeface="Times New Roman" pitchFamily="18" charset="0"/>
              </a:rPr>
              <a:t>2001— первая кошка.</a:t>
            </a:r>
          </a:p>
          <a:p>
            <a:pPr>
              <a:buFont typeface="Wingdings" pitchFamily="2" charset="2"/>
              <a:buChar char="Ø"/>
            </a:pPr>
            <a:r>
              <a:rPr lang="ru-RU" dirty="0" smtClean="0">
                <a:latin typeface="Times New Roman" pitchFamily="18" charset="0"/>
                <a:cs typeface="Times New Roman" pitchFamily="18" charset="0"/>
              </a:rPr>
              <a:t>2002— первый кролик.</a:t>
            </a:r>
          </a:p>
          <a:p>
            <a:pPr>
              <a:buFont typeface="Wingdings" pitchFamily="2" charset="2"/>
              <a:buChar char="Ø"/>
            </a:pPr>
            <a:r>
              <a:rPr lang="ru-RU" dirty="0" smtClean="0">
                <a:latin typeface="Times New Roman" pitchFamily="18" charset="0"/>
                <a:cs typeface="Times New Roman" pitchFamily="18" charset="0"/>
              </a:rPr>
              <a:t>2003— первые бык, мул, олень.</a:t>
            </a:r>
          </a:p>
          <a:p>
            <a:pPr>
              <a:buFont typeface="Wingdings" pitchFamily="2" charset="2"/>
              <a:buChar char="Ø"/>
            </a:pPr>
            <a:r>
              <a:rPr lang="ru-RU" dirty="0" smtClean="0">
                <a:latin typeface="Times New Roman" pitchFamily="18" charset="0"/>
                <a:cs typeface="Times New Roman" pitchFamily="18" charset="0"/>
              </a:rPr>
              <a:t>2004 — первый опыт клонирования с коммерческими целями (кошки).</a:t>
            </a:r>
          </a:p>
          <a:p>
            <a:pPr>
              <a:buFont typeface="Wingdings" pitchFamily="2" charset="2"/>
              <a:buChar char="Ø"/>
            </a:pPr>
            <a:r>
              <a:rPr lang="ru-RU" dirty="0" smtClean="0">
                <a:latin typeface="Times New Roman" pitchFamily="18" charset="0"/>
                <a:cs typeface="Times New Roman" pitchFamily="18" charset="0"/>
              </a:rPr>
              <a:t>2005— первая собака (афганская борзая по кличке </a:t>
            </a:r>
            <a:r>
              <a:rPr lang="ru-RU" dirty="0" err="1" smtClean="0">
                <a:latin typeface="Times New Roman" pitchFamily="18" charset="0"/>
                <a:cs typeface="Times New Roman" pitchFamily="18" charset="0"/>
              </a:rPr>
              <a:t>Снуппи</a:t>
            </a:r>
            <a:r>
              <a:rPr lang="ru-RU" dirty="0" smtClean="0">
                <a:latin typeface="Times New Roman" pitchFamily="18" charset="0"/>
                <a:cs typeface="Times New Roman" pitchFamily="18" charset="0"/>
              </a:rPr>
              <a:t>).</a:t>
            </a:r>
          </a:p>
          <a:p>
            <a:pPr>
              <a:buFont typeface="Wingdings" pitchFamily="2" charset="2"/>
              <a:buChar char="Ø"/>
            </a:pPr>
            <a:r>
              <a:rPr lang="ru-RU" dirty="0" smtClean="0">
                <a:latin typeface="Times New Roman" pitchFamily="18" charset="0"/>
                <a:cs typeface="Times New Roman" pitchFamily="18" charset="0"/>
              </a:rPr>
              <a:t>2006— первый хорёк</a:t>
            </a:r>
          </a:p>
          <a:p>
            <a:pPr>
              <a:buFont typeface="Wingdings" pitchFamily="2" charset="2"/>
              <a:buChar char="Ø"/>
            </a:pPr>
            <a:r>
              <a:rPr lang="ru-RU" dirty="0" smtClean="0">
                <a:latin typeface="Times New Roman" pitchFamily="18" charset="0"/>
                <a:cs typeface="Times New Roman" pitchFamily="18" charset="0"/>
              </a:rPr>
              <a:t>2007— вторая собака</a:t>
            </a:r>
          </a:p>
          <a:p>
            <a:pPr>
              <a:buFont typeface="Wingdings" pitchFamily="2" charset="2"/>
              <a:buChar char="Ø"/>
            </a:pPr>
            <a:r>
              <a:rPr lang="ru-RU" dirty="0" smtClean="0">
                <a:latin typeface="Times New Roman" pitchFamily="18" charset="0"/>
                <a:cs typeface="Times New Roman" pitchFamily="18" charset="0"/>
              </a:rPr>
              <a:t>2008— третья собака (лабрадор по кличке </a:t>
            </a:r>
            <a:r>
              <a:rPr lang="ru-RU" dirty="0" err="1" smtClean="0">
                <a:latin typeface="Times New Roman" pitchFamily="18" charset="0"/>
                <a:cs typeface="Times New Roman" pitchFamily="18" charset="0"/>
              </a:rPr>
              <a:t>Чейс</a:t>
            </a:r>
            <a:r>
              <a:rPr lang="ru-RU" dirty="0" smtClean="0">
                <a:latin typeface="Times New Roman" pitchFamily="18" charset="0"/>
                <a:cs typeface="Times New Roman" pitchFamily="18" charset="0"/>
              </a:rPr>
              <a:t>). Клонирована по государственному заказу. Начало коммерческого клонирования собак</a:t>
            </a:r>
          </a:p>
          <a:p>
            <a:pPr>
              <a:buFont typeface="Wingdings" pitchFamily="2" charset="2"/>
              <a:buChar char="Ø"/>
            </a:pPr>
            <a:r>
              <a:rPr lang="ru-RU" dirty="0" smtClean="0">
                <a:latin typeface="Times New Roman" pitchFamily="18" charset="0"/>
                <a:cs typeface="Times New Roman" pitchFamily="18" charset="0"/>
              </a:rPr>
              <a:t>2009 — первое успешное клонирование верблюда. Также впервые на Ближнем Востоке (а именно в Иране) была успешно клонирована коза (предыдущие страны, которым это удалось: США, Великобритания, Канада, Китай).</a:t>
            </a:r>
          </a:p>
          <a:p>
            <a:endParaRPr lang="ru-RU" dirty="0"/>
          </a:p>
        </p:txBody>
      </p:sp>
      <p:pic>
        <p:nvPicPr>
          <p:cNvPr id="4" name="Рисунок 3" descr="dolly.jpg"/>
          <p:cNvPicPr>
            <a:picLocks noChangeAspect="1"/>
          </p:cNvPicPr>
          <p:nvPr/>
        </p:nvPicPr>
        <p:blipFill>
          <a:blip r:embed="rId2"/>
          <a:stretch>
            <a:fillRect/>
          </a:stretch>
        </p:blipFill>
        <p:spPr>
          <a:xfrm>
            <a:off x="6286512" y="785795"/>
            <a:ext cx="2286000" cy="261937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6493979" cy="857232"/>
          </a:xfrm>
        </p:spPr>
        <p:txBody>
          <a:bodyPr/>
          <a:lstStyle/>
          <a:p>
            <a:r>
              <a:rPr lang="ru-RU"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КЛОНИРОВАНИЕ</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Содержимое 2"/>
          <p:cNvSpPr>
            <a:spLocks noGrp="1"/>
          </p:cNvSpPr>
          <p:nvPr>
            <p:ph idx="1"/>
          </p:nvPr>
        </p:nvSpPr>
        <p:spPr>
          <a:xfrm>
            <a:off x="1" y="928671"/>
            <a:ext cx="9001156" cy="5715040"/>
          </a:xfrm>
        </p:spPr>
        <p:txBody>
          <a:bodyPr>
            <a:normAutofit fontScale="47500" lnSpcReduction="20000"/>
          </a:bodyPr>
          <a:lstStyle/>
          <a:p>
            <a:pPr>
              <a:buClr>
                <a:schemeClr val="accent2">
                  <a:lumMod val="75000"/>
                </a:schemeClr>
              </a:buClr>
              <a:buSzPct val="120000"/>
              <a:buFont typeface="Wingdings 2" pitchFamily="18" charset="2"/>
              <a:buChar char=""/>
            </a:pPr>
            <a:r>
              <a:rPr lang="ru-RU" sz="4000" b="1" dirty="0" smtClean="0">
                <a:latin typeface="Times New Roman" pitchFamily="18" charset="0"/>
                <a:cs typeface="Times New Roman" pitchFamily="18" charset="0"/>
              </a:rPr>
              <a:t>Клонирование бактерий</a:t>
            </a:r>
          </a:p>
          <a:p>
            <a:pPr>
              <a:spcBef>
                <a:spcPts val="0"/>
              </a:spcBef>
              <a:buNone/>
            </a:pPr>
            <a:r>
              <a:rPr lang="ru-RU" sz="4000" dirty="0" smtClean="0">
                <a:latin typeface="Times New Roman" pitchFamily="18" charset="0"/>
                <a:cs typeface="Times New Roman" pitchFamily="18" charset="0"/>
              </a:rPr>
              <a:t>   		  Для бактерий клонирование является единственным </a:t>
            </a:r>
          </a:p>
          <a:p>
            <a:pPr>
              <a:spcBef>
                <a:spcPts val="0"/>
              </a:spcBef>
              <a:buNone/>
            </a:pPr>
            <a:r>
              <a:rPr lang="ru-RU" sz="4000" dirty="0" smtClean="0">
                <a:latin typeface="Times New Roman" pitchFamily="18" charset="0"/>
                <a:cs typeface="Times New Roman" pitchFamily="18" charset="0"/>
              </a:rPr>
              <a:t>способом размножения. Однако обычно, когда говорят о </a:t>
            </a:r>
          </a:p>
          <a:p>
            <a:pPr>
              <a:spcBef>
                <a:spcPts val="0"/>
              </a:spcBef>
              <a:buNone/>
            </a:pPr>
            <a:r>
              <a:rPr lang="ru-RU" sz="4000" dirty="0" smtClean="0">
                <a:latin typeface="Times New Roman" pitchFamily="18" charset="0"/>
                <a:cs typeface="Times New Roman" pitchFamily="18" charset="0"/>
              </a:rPr>
              <a:t>клонировании бактерий, имеют в виду </a:t>
            </a:r>
            <a:r>
              <a:rPr lang="ru-RU" sz="4000" i="1" dirty="0" smtClean="0">
                <a:latin typeface="Times New Roman" pitchFamily="18" charset="0"/>
                <a:cs typeface="Times New Roman" pitchFamily="18" charset="0"/>
              </a:rPr>
              <a:t>намеренное</a:t>
            </a:r>
            <a:r>
              <a:rPr lang="ru-RU" sz="4000" dirty="0" smtClean="0">
                <a:latin typeface="Times New Roman" pitchFamily="18" charset="0"/>
                <a:cs typeface="Times New Roman" pitchFamily="18" charset="0"/>
              </a:rPr>
              <a:t> размножение </a:t>
            </a:r>
          </a:p>
          <a:p>
            <a:pPr>
              <a:spcBef>
                <a:spcPts val="0"/>
              </a:spcBef>
              <a:buNone/>
            </a:pPr>
            <a:r>
              <a:rPr lang="ru-RU" sz="4000" dirty="0" smtClean="0">
                <a:latin typeface="Times New Roman" pitchFamily="18" charset="0"/>
                <a:cs typeface="Times New Roman" pitchFamily="18" charset="0"/>
              </a:rPr>
              <a:t>какой-то бактерии, выращивание её </a:t>
            </a:r>
            <a:r>
              <a:rPr lang="ru-RU" sz="4000" b="1" dirty="0" smtClean="0">
                <a:latin typeface="Times New Roman" pitchFamily="18" charset="0"/>
                <a:cs typeface="Times New Roman" pitchFamily="18" charset="0"/>
              </a:rPr>
              <a:t>клона</a:t>
            </a:r>
            <a:r>
              <a:rPr lang="ru-RU" sz="4000" dirty="0" smtClean="0">
                <a:latin typeface="Times New Roman" pitchFamily="18" charset="0"/>
                <a:cs typeface="Times New Roman" pitchFamily="18" charset="0"/>
              </a:rPr>
              <a:t>, культуры.</a:t>
            </a:r>
          </a:p>
          <a:p>
            <a:pPr>
              <a:buClr>
                <a:schemeClr val="accent2">
                  <a:lumMod val="75000"/>
                </a:schemeClr>
              </a:buClr>
              <a:buSzPct val="120000"/>
              <a:buFont typeface="Wingdings 2" pitchFamily="18" charset="2"/>
              <a:buChar char=""/>
            </a:pPr>
            <a:r>
              <a:rPr lang="ru-RU" sz="4000" b="1" dirty="0" smtClean="0">
                <a:latin typeface="Times New Roman" pitchFamily="18" charset="0"/>
                <a:cs typeface="Times New Roman" pitchFamily="18" charset="0"/>
              </a:rPr>
              <a:t>Естественное клонирование (в природе) у сложных организмов</a:t>
            </a:r>
          </a:p>
          <a:p>
            <a:pPr>
              <a:buNone/>
            </a:pPr>
            <a:r>
              <a:rPr lang="ru-RU" sz="4000" dirty="0" smtClean="0">
                <a:latin typeface="Times New Roman" pitchFamily="18" charset="0"/>
                <a:cs typeface="Times New Roman" pitchFamily="18" charset="0"/>
              </a:rPr>
              <a:t>		  Клонирование широко распространено в природе у различных организмов. У растений естественное клонирование происходит при различных способах вегетативного размножения. У животных клонирование происходит при </a:t>
            </a:r>
            <a:r>
              <a:rPr lang="ru-RU" sz="4000" dirty="0" err="1" smtClean="0">
                <a:latin typeface="Times New Roman" pitchFamily="18" charset="0"/>
                <a:cs typeface="Times New Roman" pitchFamily="18" charset="0"/>
              </a:rPr>
              <a:t>амейотическом</a:t>
            </a:r>
            <a:r>
              <a:rPr lang="ru-RU" sz="4000" dirty="0" smtClean="0">
                <a:latin typeface="Times New Roman" pitchFamily="18" charset="0"/>
                <a:cs typeface="Times New Roman" pitchFamily="18" charset="0"/>
              </a:rPr>
              <a:t> партеногенезе и различных формах полиэмбрионии. Так, среди позвоночных известны </a:t>
            </a:r>
            <a:r>
              <a:rPr lang="ru-RU" sz="4000" dirty="0" err="1" smtClean="0">
                <a:latin typeface="Times New Roman" pitchFamily="18" charset="0"/>
                <a:cs typeface="Times New Roman" pitchFamily="18" charset="0"/>
              </a:rPr>
              <a:t>клонально</a:t>
            </a:r>
            <a:r>
              <a:rPr lang="ru-RU" sz="4000" dirty="0" smtClean="0">
                <a:latin typeface="Times New Roman" pitchFamily="18" charset="0"/>
                <a:cs typeface="Times New Roman" pitchFamily="18" charset="0"/>
              </a:rPr>
              <a:t> размножающиеся виды ящериц, состоящие из одних партеногенетических самок. У человека естественные клоны — монозиготные близнецы. У некоторых видов броненосцев в норме рождается от четырёх до девяти монозиготных близнецов. Широко распространено клональное размножение среди ракообразных и насекомых. Уникальный вариант естественного клонирования открыт недавно у муравьёв — малого огненного муравья (</a:t>
            </a:r>
            <a:r>
              <a:rPr lang="ru-RU" sz="4000" dirty="0" err="1" smtClean="0">
                <a:latin typeface="Times New Roman" pitchFamily="18" charset="0"/>
                <a:cs typeface="Times New Roman" pitchFamily="18" charset="0"/>
              </a:rPr>
              <a:t>Wasmannia</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auropunctata</a:t>
            </a:r>
            <a:r>
              <a:rPr lang="ru-RU" sz="4000" dirty="0" smtClean="0">
                <a:latin typeface="Times New Roman" pitchFamily="18" charset="0"/>
                <a:cs typeface="Times New Roman" pitchFamily="18" charset="0"/>
              </a:rPr>
              <a:t>), самцы и самки которого клонируются независимо, так что генофонды двух полов не смешиваются. У этого вида рабочие особи развиваются из оплодотворенных яиц, матки — из неоплодотворенных диплоидных яиц. В некоторых яйцах, оплодотворенных самцами, все хромосомы матери разрушаются, и из таких гаплоидных яиц развиваются самцы.</a:t>
            </a:r>
          </a:p>
        </p:txBody>
      </p:sp>
      <p:pic>
        <p:nvPicPr>
          <p:cNvPr id="4" name="Рисунок 3" descr="275px-EscherichiaColi_NIAID.jpg"/>
          <p:cNvPicPr>
            <a:picLocks noChangeAspect="1"/>
          </p:cNvPicPr>
          <p:nvPr/>
        </p:nvPicPr>
        <p:blipFill>
          <a:blip r:embed="rId2"/>
          <a:stretch>
            <a:fillRect/>
          </a:stretch>
        </p:blipFill>
        <p:spPr>
          <a:xfrm>
            <a:off x="6858016" y="0"/>
            <a:ext cx="2285984" cy="21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710"/>
          </a:xfrm>
        </p:spPr>
        <p:txBody>
          <a:bodyPr>
            <a:normAutofit fontScale="55000" lnSpcReduction="20000"/>
          </a:bodyPr>
          <a:lstStyle/>
          <a:p>
            <a:pPr>
              <a:buClr>
                <a:schemeClr val="accent2">
                  <a:lumMod val="75000"/>
                </a:schemeClr>
              </a:buClr>
              <a:buSzPct val="120000"/>
              <a:buFont typeface="Wingdings 2" pitchFamily="18" charset="2"/>
              <a:buChar char=""/>
            </a:pPr>
            <a:r>
              <a:rPr lang="ru-RU" sz="4000" b="1" dirty="0" smtClean="0">
                <a:latin typeface="Times New Roman" pitchFamily="18" charset="0"/>
                <a:cs typeface="Times New Roman" pitchFamily="18" charset="0"/>
              </a:rPr>
              <a:t>Молекулярное клонирование</a:t>
            </a:r>
          </a:p>
          <a:p>
            <a:pPr>
              <a:buNone/>
            </a:pPr>
            <a:r>
              <a:rPr lang="ru-RU" sz="4000" dirty="0" smtClean="0">
                <a:latin typeface="Times New Roman" pitchFamily="18" charset="0"/>
                <a:cs typeface="Times New Roman" pitchFamily="18" charset="0"/>
              </a:rPr>
              <a:t>				Благодаря фундаментальным биологическим 				открытиям 19-го — XX-го веков, а именно: 				открытие клеточного строения тканей, 				изобретение электронного микроскопа, открытие 			структуры клеточного 	</a:t>
            </a:r>
            <a:r>
              <a:rPr lang="ru-RU" sz="4000" dirty="0" err="1" smtClean="0">
                <a:latin typeface="Times New Roman" pitchFamily="18" charset="0"/>
                <a:cs typeface="Times New Roman" pitchFamily="18" charset="0"/>
              </a:rPr>
              <a:t>ядра,хромосом</a:t>
            </a:r>
            <a:r>
              <a:rPr lang="ru-RU" sz="4000" dirty="0" smtClean="0">
                <a:latin typeface="Times New Roman" pitchFamily="18" charset="0"/>
                <a:cs typeface="Times New Roman" pitchFamily="18" charset="0"/>
              </a:rPr>
              <a:t>,				ДНК, генов, — стало возможным то, что ныне 			носит название молекулярного клонирования. Это технология клонирования наименьших биологических объектов — молекул ДНК, их частей и даже отдельных генов. Для молекулярного клонирования ДНК (обычно тем или иным способом измененную) вводят в вектор(например, бактериальную </a:t>
            </a:r>
            <a:r>
              <a:rPr lang="ru-RU" sz="4000" dirty="0" err="1" smtClean="0">
                <a:latin typeface="Times New Roman" pitchFamily="18" charset="0"/>
                <a:cs typeface="Times New Roman" pitchFamily="18" charset="0"/>
              </a:rPr>
              <a:t>плазмиду</a:t>
            </a:r>
            <a:r>
              <a:rPr lang="ru-RU" sz="4000" dirty="0" smtClean="0">
                <a:latin typeface="Times New Roman" pitchFamily="18" charset="0"/>
                <a:cs typeface="Times New Roman" pitchFamily="18" charset="0"/>
              </a:rPr>
              <a:t> или геном бактериофага. Размножаясь, бактерии и фаги многократно увеличивают и количество введенной ДНК, в точности сохраняя её структуру. Чтобы затем выделить большое количество такой ДНК, необходимо отделить бактерии или фаги, которые её содержат, от всех остальных, для чего и применяют клонирование, то есть выделение и размножение бактериального или </a:t>
            </a:r>
            <a:r>
              <a:rPr lang="ru-RU" sz="4000" dirty="0" err="1" smtClean="0">
                <a:latin typeface="Times New Roman" pitchFamily="18" charset="0"/>
                <a:cs typeface="Times New Roman" pitchFamily="18" charset="0"/>
              </a:rPr>
              <a:t>фагового</a:t>
            </a:r>
            <a:r>
              <a:rPr lang="ru-RU" sz="4000" dirty="0" smtClean="0">
                <a:latin typeface="Times New Roman" pitchFamily="18" charset="0"/>
                <a:cs typeface="Times New Roman" pitchFamily="18" charset="0"/>
              </a:rPr>
              <a:t> клона, содержащего необходимые молекулы ДНК. Для облегчения селекции бактериальных клонов в </a:t>
            </a:r>
            <a:r>
              <a:rPr lang="ru-RU" sz="4000" dirty="0" err="1" smtClean="0">
                <a:latin typeface="Times New Roman" pitchFamily="18" charset="0"/>
                <a:cs typeface="Times New Roman" pitchFamily="18" charset="0"/>
              </a:rPr>
              <a:t>плазмиды</a:t>
            </a:r>
            <a:r>
              <a:rPr lang="ru-RU" sz="4000" dirty="0" smtClean="0">
                <a:latin typeface="Times New Roman" pitchFamily="18" charset="0"/>
                <a:cs typeface="Times New Roman" pitchFamily="18" charset="0"/>
              </a:rPr>
              <a:t> обычно вводят ген </a:t>
            </a:r>
            <a:r>
              <a:rPr lang="ru-RU" sz="4000" dirty="0" err="1" smtClean="0">
                <a:latin typeface="Times New Roman" pitchFamily="18" charset="0"/>
                <a:cs typeface="Times New Roman" pitchFamily="18" charset="0"/>
              </a:rPr>
              <a:t>резистентности</a:t>
            </a:r>
            <a:r>
              <a:rPr lang="ru-RU" sz="4000" dirty="0" smtClean="0">
                <a:latin typeface="Times New Roman" pitchFamily="18" charset="0"/>
                <a:cs typeface="Times New Roman" pitchFamily="18" charset="0"/>
              </a:rPr>
              <a:t> к антибиотику, чаще всего </a:t>
            </a:r>
            <a:r>
              <a:rPr lang="ru-RU" sz="4000" dirty="0" err="1" smtClean="0">
                <a:latin typeface="Times New Roman" pitchFamily="18" charset="0"/>
                <a:cs typeface="Times New Roman" pitchFamily="18" charset="0"/>
              </a:rPr>
              <a:t>ампициллину</a:t>
            </a:r>
            <a:r>
              <a:rPr lang="ru-RU" sz="4000" dirty="0" smtClean="0">
                <a:latin typeface="Times New Roman" pitchFamily="18" charset="0"/>
                <a:cs typeface="Times New Roman" pitchFamily="18" charset="0"/>
              </a:rPr>
              <a:t>, в присутствии которого погибают все бактерии, не имеющие клонируемой </a:t>
            </a:r>
            <a:r>
              <a:rPr lang="ru-RU" sz="4000" dirty="0" err="1" smtClean="0">
                <a:latin typeface="Times New Roman" pitchFamily="18" charset="0"/>
                <a:cs typeface="Times New Roman" pitchFamily="18" charset="0"/>
              </a:rPr>
              <a:t>плазмиды</a:t>
            </a:r>
            <a:r>
              <a:rPr lang="ru-RU" sz="4000" dirty="0" smtClean="0">
                <a:latin typeface="Times New Roman" pitchFamily="18" charset="0"/>
                <a:cs typeface="Times New Roman" pitchFamily="18" charset="0"/>
              </a:rPr>
              <a:t>. Такое клонирование необходимо для изучения биологических молекул, их идентификации, решения вопросов клонирования тканей и др.</a:t>
            </a:r>
          </a:p>
          <a:p>
            <a:endParaRPr lang="ru-RU" dirty="0"/>
          </a:p>
        </p:txBody>
      </p:sp>
      <p:pic>
        <p:nvPicPr>
          <p:cNvPr id="4" name="Рисунок 3" descr="c7dd4d0c3038.jpg"/>
          <p:cNvPicPr>
            <a:picLocks noChangeAspect="1"/>
          </p:cNvPicPr>
          <p:nvPr/>
        </p:nvPicPr>
        <p:blipFill>
          <a:blip r:embed="rId3"/>
          <a:stretch>
            <a:fillRect/>
          </a:stretch>
        </p:blipFill>
        <p:spPr>
          <a:xfrm>
            <a:off x="285720" y="214291"/>
            <a:ext cx="2362200" cy="2214578"/>
          </a:xfrm>
          <a:prstGeom prst="rect">
            <a:avLst/>
          </a:prstGeom>
          <a:ln>
            <a:noFill/>
          </a:ln>
          <a:effectLst>
            <a:softEdge rad="112500"/>
          </a:effectLst>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6715148"/>
          </a:xfrm>
        </p:spPr>
        <p:txBody>
          <a:bodyPr>
            <a:normAutofit fontScale="92500"/>
          </a:bodyPr>
          <a:lstStyle/>
          <a:p>
            <a:pPr>
              <a:buClr>
                <a:schemeClr val="accent2">
                  <a:lumMod val="75000"/>
                </a:schemeClr>
              </a:buClr>
              <a:buSzPct val="120000"/>
              <a:buFont typeface="Wingdings 2" pitchFamily="18" charset="2"/>
              <a:buChar char=""/>
            </a:pPr>
            <a:r>
              <a:rPr lang="ru-RU" dirty="0" smtClean="0">
                <a:latin typeface="Times New Roman" pitchFamily="18" charset="0"/>
                <a:cs typeface="Times New Roman" pitchFamily="18" charset="0"/>
              </a:rPr>
              <a:t>Клонирование многоклеточных организмов</a:t>
            </a:r>
          </a:p>
          <a:p>
            <a:pPr lvl="8">
              <a:buBlip>
                <a:blip r:embed="rId2"/>
              </a:buBlip>
            </a:pPr>
            <a:r>
              <a:rPr lang="ru-RU" sz="2100" dirty="0" smtClean="0">
                <a:latin typeface="Times New Roman" pitchFamily="18" charset="0"/>
                <a:cs typeface="Times New Roman" pitchFamily="18" charset="0"/>
              </a:rPr>
              <a:t>Наибольшее внимание учёных и общественности привлекает клонирование многоклеточных организмов, которое стало возможным благодаря успехам генной инженерии. Создавая особые условия и вмешиваясь в структуру ядра клетки, специалисты заставляют её развиваться в нужную ткань или даже в целый организм. Допускается принципиальная возможность воспроизведения даже умершего организма, при условии сохранения его генетического материала.</a:t>
            </a:r>
          </a:p>
          <a:p>
            <a:pPr lvl="8">
              <a:buBlip>
                <a:blip r:embed="rId2"/>
              </a:buBlip>
            </a:pPr>
            <a:r>
              <a:rPr lang="ru-RU" sz="2100" dirty="0" smtClean="0">
                <a:latin typeface="Times New Roman" pitchFamily="18" charset="0"/>
                <a:cs typeface="Times New Roman" pitchFamily="18" charset="0"/>
              </a:rPr>
              <a:t>Различают </a:t>
            </a:r>
            <a:r>
              <a:rPr lang="ru-RU" sz="2100" b="1" dirty="0" smtClean="0">
                <a:latin typeface="Times New Roman" pitchFamily="18" charset="0"/>
                <a:cs typeface="Times New Roman" pitchFamily="18" charset="0"/>
              </a:rPr>
              <a:t>полное</a:t>
            </a:r>
            <a:r>
              <a:rPr lang="ru-RU" sz="2100" dirty="0" smtClean="0">
                <a:latin typeface="Times New Roman" pitchFamily="18" charset="0"/>
                <a:cs typeface="Times New Roman" pitchFamily="18" charset="0"/>
              </a:rPr>
              <a:t> (репродуктивное)и </a:t>
            </a:r>
            <a:r>
              <a:rPr lang="ru-RU" sz="2100" b="1" dirty="0" smtClean="0">
                <a:latin typeface="Times New Roman" pitchFamily="18" charset="0"/>
                <a:cs typeface="Times New Roman" pitchFamily="18" charset="0"/>
              </a:rPr>
              <a:t>частичное</a:t>
            </a:r>
            <a:r>
              <a:rPr lang="ru-RU" sz="2100" dirty="0" smtClean="0">
                <a:latin typeface="Times New Roman" pitchFamily="18" charset="0"/>
                <a:cs typeface="Times New Roman" pitchFamily="18" charset="0"/>
              </a:rPr>
              <a:t> клонирование организмов. При полном воссоздаётся весь организм целиком, при частичном — организм воссоздаётся не полностью (например, лишь те или иные его ткани).</a:t>
            </a:r>
          </a:p>
          <a:p>
            <a:pPr>
              <a:buBlip>
                <a:blip r:embed="rId2"/>
              </a:buBlip>
            </a:pPr>
            <a:r>
              <a:rPr lang="ru-RU" sz="2100" b="1" dirty="0" err="1" smtClean="0">
                <a:latin typeface="Times New Roman" pitchFamily="18" charset="0"/>
                <a:cs typeface="Times New Roman" pitchFamily="18" charset="0"/>
              </a:rPr>
              <a:t>Репродукти́вное</a:t>
            </a:r>
            <a:r>
              <a:rPr lang="ru-RU" sz="2100" b="1" dirty="0" smtClean="0">
                <a:latin typeface="Times New Roman" pitchFamily="18" charset="0"/>
                <a:cs typeface="Times New Roman" pitchFamily="18" charset="0"/>
              </a:rPr>
              <a:t> </a:t>
            </a:r>
            <a:r>
              <a:rPr lang="ru-RU" sz="2100" b="1" dirty="0" err="1" smtClean="0">
                <a:latin typeface="Times New Roman" pitchFamily="18" charset="0"/>
                <a:cs typeface="Times New Roman" pitchFamily="18" charset="0"/>
              </a:rPr>
              <a:t>клони́рование</a:t>
            </a:r>
            <a:r>
              <a:rPr lang="ru-RU" sz="2100" dirty="0" smtClean="0">
                <a:latin typeface="Times New Roman" pitchFamily="18" charset="0"/>
                <a:cs typeface="Times New Roman" pitchFamily="18" charset="0"/>
              </a:rPr>
              <a:t> предполагает, что в результате получается </a:t>
            </a:r>
            <a:r>
              <a:rPr lang="ru-RU" sz="2100" i="1" dirty="0" smtClean="0">
                <a:latin typeface="Times New Roman" pitchFamily="18" charset="0"/>
                <a:cs typeface="Times New Roman" pitchFamily="18" charset="0"/>
              </a:rPr>
              <a:t>целый</a:t>
            </a:r>
            <a:r>
              <a:rPr lang="ru-RU" sz="2100" dirty="0" smtClean="0">
                <a:latin typeface="Times New Roman" pitchFamily="18" charset="0"/>
                <a:cs typeface="Times New Roman" pitchFamily="18" charset="0"/>
              </a:rPr>
              <a:t> организм. Кроме научных целей оно может применяться для восстановления исчезнувших видов или сохранения редких видов.</a:t>
            </a:r>
          </a:p>
          <a:p>
            <a:pPr>
              <a:buBlip>
                <a:blip r:embed="rId2"/>
              </a:buBlip>
            </a:pPr>
            <a:r>
              <a:rPr lang="ru-RU" sz="2100" dirty="0" smtClean="0">
                <a:latin typeface="Times New Roman" pitchFamily="18" charset="0"/>
                <a:cs typeface="Times New Roman" pitchFamily="18" charset="0"/>
              </a:rPr>
              <a:t>Одно из перспективных применений клонирования тканей — клеточная терапия в медицине. Такие ткани. полученные из стволовых клеток пациента, могли бы компенсировать недостаток и дефекты собственных тканей организма и не отторгаться при трансплантации. Это так называемое </a:t>
            </a:r>
            <a:r>
              <a:rPr lang="ru-RU" sz="2100" i="1" dirty="0" smtClean="0">
                <a:latin typeface="Times New Roman" pitchFamily="18" charset="0"/>
                <a:cs typeface="Times New Roman" pitchFamily="18" charset="0"/>
              </a:rPr>
              <a:t>терапевтическое</a:t>
            </a:r>
            <a:r>
              <a:rPr lang="ru-RU" sz="2100" dirty="0" smtClean="0">
                <a:latin typeface="Times New Roman" pitchFamily="18" charset="0"/>
                <a:cs typeface="Times New Roman" pitchFamily="18" charset="0"/>
              </a:rPr>
              <a:t> клонирование.</a:t>
            </a:r>
          </a:p>
          <a:p>
            <a:pPr>
              <a:buBlip>
                <a:blip r:embed="rId2"/>
              </a:buBlip>
            </a:pPr>
            <a:endParaRPr lang="ru-RU" dirty="0" smtClean="0">
              <a:latin typeface="Times New Roman" pitchFamily="18" charset="0"/>
              <a:cs typeface="Times New Roman" pitchFamily="18" charset="0"/>
            </a:endParaRPr>
          </a:p>
          <a:p>
            <a:pPr>
              <a:buBlip>
                <a:blip r:embed="rId2"/>
              </a:buBlip>
            </a:pPr>
            <a:endParaRPr lang="ru-RU" dirty="0" smtClean="0">
              <a:latin typeface="Times New Roman" pitchFamily="18" charset="0"/>
              <a:cs typeface="Times New Roman" pitchFamily="18" charset="0"/>
            </a:endParaRPr>
          </a:p>
          <a:p>
            <a:endParaRPr lang="ru-RU" dirty="0"/>
          </a:p>
        </p:txBody>
      </p:sp>
      <p:pic>
        <p:nvPicPr>
          <p:cNvPr id="5" name="Рисунок 4" descr="288_0.jpg"/>
          <p:cNvPicPr>
            <a:picLocks noChangeAspect="1"/>
          </p:cNvPicPr>
          <p:nvPr/>
        </p:nvPicPr>
        <p:blipFill>
          <a:blip r:embed="rId3"/>
          <a:stretch>
            <a:fillRect/>
          </a:stretch>
        </p:blipFill>
        <p:spPr>
          <a:xfrm>
            <a:off x="1" y="285729"/>
            <a:ext cx="2025633" cy="31432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47500" lnSpcReduction="20000"/>
          </a:bodyPr>
          <a:lstStyle/>
          <a:p>
            <a:pPr>
              <a:buBlip>
                <a:blip r:embed="rId2"/>
              </a:buBlip>
            </a:pPr>
            <a:r>
              <a:rPr lang="ru-RU" sz="3400" b="1" dirty="0" err="1" smtClean="0">
                <a:latin typeface="Times New Roman" pitchFamily="18" charset="0"/>
                <a:cs typeface="Times New Roman" pitchFamily="18" charset="0"/>
              </a:rPr>
              <a:t>Терапевти́ческое</a:t>
            </a:r>
            <a:r>
              <a:rPr lang="ru-RU" sz="3400" b="1" dirty="0" smtClean="0">
                <a:latin typeface="Times New Roman" pitchFamily="18" charset="0"/>
                <a:cs typeface="Times New Roman" pitchFamily="18" charset="0"/>
              </a:rPr>
              <a:t> </a:t>
            </a:r>
            <a:r>
              <a:rPr lang="ru-RU" sz="3400" b="1" dirty="0" err="1" smtClean="0">
                <a:latin typeface="Times New Roman" pitchFamily="18" charset="0"/>
                <a:cs typeface="Times New Roman" pitchFamily="18" charset="0"/>
              </a:rPr>
              <a:t>клони́рование</a:t>
            </a:r>
            <a:r>
              <a:rPr lang="ru-RU" sz="3400" dirty="0" smtClean="0">
                <a:latin typeface="Times New Roman" pitchFamily="18" charset="0"/>
                <a:cs typeface="Times New Roman" pitchFamily="18" charset="0"/>
              </a:rPr>
              <a:t> предполагает, что в результате </a:t>
            </a:r>
            <a:r>
              <a:rPr lang="ru-RU" sz="3400" i="1" dirty="0" smtClean="0">
                <a:latin typeface="Times New Roman" pitchFamily="18" charset="0"/>
                <a:cs typeface="Times New Roman" pitchFamily="18" charset="0"/>
              </a:rPr>
              <a:t>намеренно</a:t>
            </a:r>
            <a:r>
              <a:rPr lang="ru-RU" sz="3400" dirty="0" smtClean="0">
                <a:latin typeface="Times New Roman" pitchFamily="18" charset="0"/>
                <a:cs typeface="Times New Roman" pitchFamily="18" charset="0"/>
              </a:rPr>
              <a:t> не получается целого организма. Его развитие останавливают </a:t>
            </a:r>
            <a:r>
              <a:rPr lang="ru-RU" sz="3400" i="1" dirty="0" smtClean="0">
                <a:latin typeface="Times New Roman" pitchFamily="18" charset="0"/>
                <a:cs typeface="Times New Roman" pitchFamily="18" charset="0"/>
              </a:rPr>
              <a:t>заранее</a:t>
            </a:r>
            <a:r>
              <a:rPr lang="ru-RU" sz="3400" dirty="0" smtClean="0">
                <a:latin typeface="Times New Roman" pitchFamily="18" charset="0"/>
                <a:cs typeface="Times New Roman" pitchFamily="18" charset="0"/>
              </a:rPr>
              <a:t>, а получившиеся эмбриональные стволовые клетки используют для получения нужных тканей или других биологических продуктов. Эксперименты показывают, что терапевтическое клонирование может быть с успехом применено для лечения некоторых заболеваний, считавшихся неизлечимыми.</a:t>
            </a:r>
          </a:p>
          <a:p>
            <a:pPr>
              <a:buClr>
                <a:schemeClr val="accent2">
                  <a:lumMod val="75000"/>
                </a:schemeClr>
              </a:buClr>
              <a:buSzPct val="120000"/>
              <a:buFont typeface="Wingdings 2" pitchFamily="18" charset="2"/>
              <a:buChar char=""/>
            </a:pPr>
            <a:r>
              <a:rPr lang="ru-RU" sz="3400" b="1" dirty="0" smtClean="0">
                <a:latin typeface="Times New Roman" pitchFamily="18" charset="0"/>
                <a:cs typeface="Times New Roman" pitchFamily="18" charset="0"/>
              </a:rPr>
              <a:t>Клонирование растений</a:t>
            </a:r>
          </a:p>
          <a:p>
            <a:pPr>
              <a:buNone/>
            </a:pPr>
            <a:r>
              <a:rPr lang="ru-RU" sz="3400" dirty="0" smtClean="0">
                <a:latin typeface="Times New Roman" pitchFamily="18" charset="0"/>
                <a:cs typeface="Times New Roman" pitchFamily="18" charset="0"/>
              </a:rPr>
              <a:t>Клонирование растений (более общеупотребимы термины культуры тканей </a:t>
            </a:r>
            <a:r>
              <a:rPr lang="ru-RU" sz="3400" i="1" dirty="0" err="1" smtClean="0">
                <a:latin typeface="Times New Roman" pitchFamily="18" charset="0"/>
                <a:cs typeface="Times New Roman" pitchFamily="18" charset="0"/>
              </a:rPr>
              <a:t>in</a:t>
            </a:r>
            <a:r>
              <a:rPr lang="ru-RU" sz="3400" i="1" dirty="0" smtClean="0">
                <a:latin typeface="Times New Roman" pitchFamily="18" charset="0"/>
                <a:cs typeface="Times New Roman" pitchFamily="18" charset="0"/>
              </a:rPr>
              <a:t> </a:t>
            </a:r>
            <a:r>
              <a:rPr lang="ru-RU" sz="3400" i="1" dirty="0" err="1" smtClean="0">
                <a:latin typeface="Times New Roman" pitchFamily="18" charset="0"/>
                <a:cs typeface="Times New Roman" pitchFamily="18" charset="0"/>
              </a:rPr>
              <a:t>vitro</a:t>
            </a:r>
            <a:r>
              <a:rPr lang="ru-RU" sz="3400" dirty="0" smtClean="0">
                <a:latin typeface="Times New Roman" pitchFamily="18" charset="0"/>
                <a:cs typeface="Times New Roman" pitchFamily="18" charset="0"/>
              </a:rPr>
              <a:t>, клональное микроразмножение растений) осуществляется путем регенерации целого растения из каллуса путем изменения пропорционального соотношений </a:t>
            </a:r>
            <a:r>
              <a:rPr lang="ru-RU" sz="3400" dirty="0" err="1" smtClean="0">
                <a:latin typeface="Times New Roman" pitchFamily="18" charset="0"/>
                <a:cs typeface="Times New Roman" pitchFamily="18" charset="0"/>
              </a:rPr>
              <a:t>цитокининов</a:t>
            </a:r>
            <a:r>
              <a:rPr lang="ru-RU" sz="3400" dirty="0" smtClean="0">
                <a:latin typeface="Times New Roman" pitchFamily="18" charset="0"/>
                <a:cs typeface="Times New Roman" pitchFamily="18" charset="0"/>
              </a:rPr>
              <a:t> и ауксинов в питательной среде. Для получения первичного каллуса можно использовать любые клетки и ткани растения (кроме находящихся в </a:t>
            </a:r>
            <a:r>
              <a:rPr lang="ru-RU" sz="3400" dirty="0" err="1" smtClean="0">
                <a:latin typeface="Times New Roman" pitchFamily="18" charset="0"/>
                <a:cs typeface="Times New Roman" pitchFamily="18" charset="0"/>
              </a:rPr>
              <a:t>премортальном</a:t>
            </a:r>
            <a:r>
              <a:rPr lang="ru-RU" sz="3400" dirty="0" smtClean="0">
                <a:latin typeface="Times New Roman" pitchFamily="18" charset="0"/>
                <a:cs typeface="Times New Roman" pitchFamily="18" charset="0"/>
              </a:rPr>
              <a:t> состоянии) ввиду того, что клетки растений способны к </a:t>
            </a:r>
            <a:r>
              <a:rPr lang="ru-RU" sz="3400" dirty="0" err="1" smtClean="0">
                <a:latin typeface="Times New Roman" pitchFamily="18" charset="0"/>
                <a:cs typeface="Times New Roman" pitchFamily="18" charset="0"/>
              </a:rPr>
              <a:t>дедифференциации</a:t>
            </a:r>
            <a:r>
              <a:rPr lang="ru-RU" sz="3400" dirty="0" smtClean="0">
                <a:latin typeface="Times New Roman" pitchFamily="18" charset="0"/>
                <a:cs typeface="Times New Roman" pitchFamily="18" charset="0"/>
              </a:rPr>
              <a:t> при определенных концентрациях фитогормонов в питательной среде. Но чаще используют для этой цели клетки меристемы ввиду их малой степени дифференциации. В питательную среду для </a:t>
            </a:r>
            <a:r>
              <a:rPr lang="ru-RU" sz="3400" dirty="0" err="1" smtClean="0">
                <a:latin typeface="Times New Roman" pitchFamily="18" charset="0"/>
                <a:cs typeface="Times New Roman" pitchFamily="18" charset="0"/>
              </a:rPr>
              <a:t>каллусообразования</a:t>
            </a:r>
            <a:r>
              <a:rPr lang="ru-RU" sz="3400" dirty="0" smtClean="0">
                <a:latin typeface="Times New Roman" pitchFamily="18" charset="0"/>
                <a:cs typeface="Times New Roman" pitchFamily="18" charset="0"/>
              </a:rPr>
              <a:t> обязательно входят ауксин (для </a:t>
            </a:r>
            <a:r>
              <a:rPr lang="ru-RU" sz="3400" dirty="0" err="1" smtClean="0">
                <a:latin typeface="Times New Roman" pitchFamily="18" charset="0"/>
                <a:cs typeface="Times New Roman" pitchFamily="18" charset="0"/>
              </a:rPr>
              <a:t>дедифференциации</a:t>
            </a:r>
            <a:r>
              <a:rPr lang="ru-RU" sz="3400" dirty="0" smtClean="0">
                <a:latin typeface="Times New Roman" pitchFamily="18" charset="0"/>
                <a:cs typeface="Times New Roman" pitchFamily="18" charset="0"/>
              </a:rPr>
              <a:t> клеток) и </a:t>
            </a:r>
            <a:r>
              <a:rPr lang="ru-RU" sz="3400" dirty="0" err="1" smtClean="0">
                <a:latin typeface="Times New Roman" pitchFamily="18" charset="0"/>
                <a:cs typeface="Times New Roman" pitchFamily="18" charset="0"/>
              </a:rPr>
              <a:t>цитокинин</a:t>
            </a:r>
            <a:r>
              <a:rPr lang="ru-RU" sz="3400" dirty="0" smtClean="0">
                <a:latin typeface="Times New Roman" pitchFamily="18" charset="0"/>
                <a:cs typeface="Times New Roman" pitchFamily="18" charset="0"/>
              </a:rPr>
              <a:t> (для индукции клеточных делений). после получения </a:t>
            </a:r>
            <a:r>
              <a:rPr lang="ru-RU" sz="3400" dirty="0" err="1" smtClean="0">
                <a:latin typeface="Times New Roman" pitchFamily="18" charset="0"/>
                <a:cs typeface="Times New Roman" pitchFamily="18" charset="0"/>
              </a:rPr>
              <a:t>каллусной</a:t>
            </a:r>
            <a:r>
              <a:rPr lang="ru-RU" sz="3400" dirty="0" smtClean="0">
                <a:latin typeface="Times New Roman" pitchFamily="18" charset="0"/>
                <a:cs typeface="Times New Roman" pitchFamily="18" charset="0"/>
              </a:rPr>
              <a:t> культуры каллус можно разделить и каждую часть использовать для регенерации целых растений. Так как каллус является бесформенной недифференцированной клеточной массой, то для регенерации растения необходимо индуцировать морфогенез путем изменения концентраций фитогормонов в среде. Клонирование растений позволяет получать безвирусный посадочный материал (при использовании апикальной меристемы как источника клеток), быстрого размножения растений в больших масштабах (в том числе редких и исчезающих), клонирование из пыльников и последующее восстановление диплоидности позволяет получить гомозиготные по всем генам растения, которые можно </a:t>
            </a:r>
            <a:r>
              <a:rPr lang="ru-RU" sz="3400" dirty="0" err="1" smtClean="0">
                <a:latin typeface="Times New Roman" pitchFamily="18" charset="0"/>
                <a:cs typeface="Times New Roman" pitchFamily="18" charset="0"/>
              </a:rPr>
              <a:t>использоватьв</a:t>
            </a:r>
            <a:r>
              <a:rPr lang="ru-RU" sz="3400" dirty="0" smtClean="0">
                <a:latin typeface="Times New Roman" pitchFamily="18" charset="0"/>
                <a:cs typeface="Times New Roman" pitchFamily="18" charset="0"/>
              </a:rPr>
              <a:t> дальнейшей селекции. Также можно культивировать на искусственных питательных средах протопласты растений, из которых в некоторых случаях можно регенерировать целые растения (протопласты удобны для </a:t>
            </a:r>
            <a:r>
              <a:rPr lang="ru-RU" sz="3400" dirty="0" err="1" smtClean="0">
                <a:latin typeface="Times New Roman" pitchFamily="18" charset="0"/>
                <a:cs typeface="Times New Roman" pitchFamily="18" charset="0"/>
              </a:rPr>
              <a:t>трансгенеза</a:t>
            </a:r>
            <a:r>
              <a:rPr lang="ru-RU" sz="3400" dirty="0" smtClean="0">
                <a:latin typeface="Times New Roman" pitchFamily="18" charset="0"/>
                <a:cs typeface="Times New Roman" pitchFamily="18" charset="0"/>
              </a:rPr>
              <a:t> ввиду отсутствия у них клеточной стенки и возможности слияния с другими клетками).</a:t>
            </a:r>
          </a:p>
        </p:txBody>
      </p:sp>
      <p:pic>
        <p:nvPicPr>
          <p:cNvPr id="4" name="Рисунок 3" descr="AeroCloner_cr.jpg"/>
          <p:cNvPicPr>
            <a:picLocks noChangeAspect="1"/>
          </p:cNvPicPr>
          <p:nvPr/>
        </p:nvPicPr>
        <p:blipFill>
          <a:blip r:embed="rId3" cstate="print"/>
          <a:stretch>
            <a:fillRect/>
          </a:stretch>
        </p:blipFill>
        <p:spPr>
          <a:xfrm>
            <a:off x="7215205" y="5335269"/>
            <a:ext cx="1928795" cy="1522732"/>
          </a:xfrm>
          <a:prstGeom prst="rect">
            <a:avLst/>
          </a:prstGeom>
          <a:ln>
            <a:noFill/>
          </a:ln>
          <a:effectLst>
            <a:softEdge rad="112500"/>
          </a:effec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642909" y="0"/>
            <a:ext cx="8290779" cy="6858000"/>
          </a:xfrm>
        </p:spPr>
        <p:txBody>
          <a:bodyPr>
            <a:normAutofit fontScale="55000" lnSpcReduction="20000"/>
          </a:bodyPr>
          <a:lstStyle/>
          <a:p>
            <a:pPr>
              <a:buNone/>
            </a:pPr>
            <a:r>
              <a:rPr lang="ru-RU" b="1" i="1" dirty="0" smtClean="0">
                <a:latin typeface="Times New Roman" pitchFamily="18" charset="0"/>
                <a:cs typeface="Times New Roman" pitchFamily="18" charset="0"/>
              </a:rPr>
              <a:t>Клонирование умерших.</a:t>
            </a:r>
          </a:p>
          <a:p>
            <a:pPr>
              <a:buNone/>
            </a:pPr>
            <a:r>
              <a:rPr lang="ru-RU" dirty="0" smtClean="0">
                <a:latin typeface="Times New Roman" pitchFamily="18" charset="0"/>
                <a:cs typeface="Times New Roman" pitchFamily="18" charset="0"/>
              </a:rPr>
              <a:t>Интересный, но малоизвестный факт о процедуре клонирования доктора </a:t>
            </a:r>
            <a:r>
              <a:rPr lang="ru-RU" dirty="0" err="1" smtClean="0">
                <a:latin typeface="Times New Roman" pitchFamily="18" charset="0"/>
                <a:cs typeface="Times New Roman" pitchFamily="18" charset="0"/>
              </a:rPr>
              <a:t>Вильмута</a:t>
            </a:r>
            <a:r>
              <a:rPr lang="ru-RU" dirty="0" smtClean="0">
                <a:latin typeface="Times New Roman" pitchFamily="18" charset="0"/>
                <a:cs typeface="Times New Roman" pitchFamily="18" charset="0"/>
              </a:rPr>
              <a:t>, что она производится с замороженными, а не свежими клетками. (Эта информация получена непосредственно от Яна </a:t>
            </a:r>
            <a:r>
              <a:rPr lang="ru-RU" dirty="0" err="1" smtClean="0">
                <a:latin typeface="Times New Roman" pitchFamily="18" charset="0"/>
                <a:cs typeface="Times New Roman" pitchFamily="18" charset="0"/>
              </a:rPr>
              <a:t>Вильмута</a:t>
            </a:r>
            <a:r>
              <a:rPr lang="ru-RU" dirty="0" smtClean="0">
                <a:latin typeface="Times New Roman" pitchFamily="18" charset="0"/>
                <a:cs typeface="Times New Roman" pitchFamily="18" charset="0"/>
              </a:rPr>
              <a:t> д-ром Патриком Диксоном.) Это означает, что нет необходимости, чтобы донор ДНК, будь то животное или человек, были живы, когда производится клонирование. Если образец ткани человека заморожен должным образом, человека можно было бы клонировать через длительное время после его смерти. В случае людей, которые уже умерли и чья ткань не была заморожена, клонирование становится более сложным, и сегодняшняя технология это делать не позволяет. Однако, для любого биолога было бы очень смелым заявить, что э то невозможно. Давайте сейчас заглянем в ближайшее будущее и поразмышляем о возможностях, которые откроются, если наука сможет разработать метод для получения клона из ДНК уже умершего существа. </a:t>
            </a:r>
          </a:p>
          <a:p>
            <a:pPr>
              <a:buNone/>
            </a:pPr>
            <a:r>
              <a:rPr lang="ru-RU" dirty="0" smtClean="0">
                <a:latin typeface="Times New Roman" pitchFamily="18" charset="0"/>
                <a:cs typeface="Times New Roman" pitchFamily="18" charset="0"/>
              </a:rPr>
              <a:t>Все ткани человека содержат ДНК и могут потенциально быть источником для клонирования. Перечень тканей включает человеческие волосы, кости и зубы. К сожалению, ДНК начинает медленно разлагаться через несколько недель после смерти, разрушая сегменты генетического кода. По прошествии 60 миллионов лет только короткие фрагменты ДНК динозавров сохранились, поэтому шансы осуществления </a:t>
            </a:r>
            <a:r>
              <a:rPr lang="ru-RU" dirty="0" err="1" smtClean="0">
                <a:latin typeface="Times New Roman" pitchFamily="18" charset="0"/>
                <a:cs typeface="Times New Roman" pitchFamily="18" charset="0"/>
              </a:rPr>
              <a:t>джуро-парка</a:t>
            </a:r>
            <a:r>
              <a:rPr lang="ru-RU" dirty="0" smtClean="0">
                <a:latin typeface="Times New Roman" pitchFamily="18" charset="0"/>
                <a:cs typeface="Times New Roman" pitchFamily="18" charset="0"/>
              </a:rPr>
              <a:t> невелики. Однако существуют хорошие шансы восстановления последовательности ДНК из образцов человеческой ткани, т. к. времени прошло существенно меньше. Представьте себе генетический код как книгу, из которой с течением времени случайным образом удаляются абзацы или страницы. Если у нас есть только одна копия книги, полный текст не может быть восстановлен. К счастью, у нас есть больше, чем одна копия. В кости или образце ткани могут быть многие тысячи клеток, каждая со своей копией кода ДНК.</a:t>
            </a:r>
          </a:p>
          <a:p>
            <a:endParaRPr lang="ru-RU" dirty="0"/>
          </a:p>
        </p:txBody>
      </p:sp>
    </p:spTree>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Солнцестоя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416</TotalTime>
  <Words>521</Words>
  <Application>Microsoft Office PowerPoint</Application>
  <PresentationFormat>Экран (4:3)</PresentationFormat>
  <Paragraphs>63</Paragraphs>
  <Slides>14</Slides>
  <Notes>2</Notes>
  <HiddenSlides>0</HiddenSlides>
  <MMClips>0</MMClips>
  <ScaleCrop>false</ScaleCrop>
  <HeadingPairs>
    <vt:vector size="4" baseType="variant">
      <vt:variant>
        <vt:lpstr>Тема</vt:lpstr>
      </vt:variant>
      <vt:variant>
        <vt:i4>7</vt:i4>
      </vt:variant>
      <vt:variant>
        <vt:lpstr>Заголовки слайдов</vt:lpstr>
      </vt:variant>
      <vt:variant>
        <vt:i4>14</vt:i4>
      </vt:variant>
    </vt:vector>
  </HeadingPairs>
  <TitlesOfParts>
    <vt:vector size="21" baseType="lpstr">
      <vt:lpstr>Солнцестояние</vt:lpstr>
      <vt:lpstr>Аспект</vt:lpstr>
      <vt:lpstr>Эркер</vt:lpstr>
      <vt:lpstr>Трек</vt:lpstr>
      <vt:lpstr>Открытая</vt:lpstr>
      <vt:lpstr>Изящная</vt:lpstr>
      <vt:lpstr>Апекс</vt:lpstr>
      <vt:lpstr>КЛОНИРОВАНИЕ </vt:lpstr>
      <vt:lpstr>Презентация PowerPoint</vt:lpstr>
      <vt:lpstr>В начале пути</vt:lpstr>
      <vt:lpstr>Клонированные животные </vt:lpstr>
      <vt:lpstr>КЛОНИРОВАНИЕ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КЛОНИРОВАНИЕ</dc:title>
  <dc:creator>Анастасия Михайловна</dc:creator>
  <cp:lastModifiedBy>Кабинет 23</cp:lastModifiedBy>
  <cp:revision>47</cp:revision>
  <dcterms:created xsi:type="dcterms:W3CDTF">2009-12-19T14:55:11Z</dcterms:created>
  <dcterms:modified xsi:type="dcterms:W3CDTF">2014-12-12T12:49:34Z</dcterms:modified>
</cp:coreProperties>
</file>