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4" r:id="rId3"/>
    <p:sldId id="257" r:id="rId4"/>
    <p:sldId id="258" r:id="rId5"/>
    <p:sldId id="261" r:id="rId6"/>
    <p:sldId id="269" r:id="rId7"/>
    <p:sldId id="263" r:id="rId8"/>
    <p:sldId id="265" r:id="rId9"/>
    <p:sldId id="270" r:id="rId10"/>
    <p:sldId id="290" r:id="rId11"/>
    <p:sldId id="260" r:id="rId12"/>
    <p:sldId id="266" r:id="rId13"/>
    <p:sldId id="267" r:id="rId14"/>
    <p:sldId id="268" r:id="rId15"/>
    <p:sldId id="275" r:id="rId16"/>
    <p:sldId id="262" r:id="rId17"/>
    <p:sldId id="280" r:id="rId18"/>
    <p:sldId id="276" r:id="rId19"/>
    <p:sldId id="291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7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10187-D1CC-46B3-8BEF-9D2EFACBF9DB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A33A-8E8D-4230-8BB8-B8C828435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5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A33A-8E8D-4230-8BB8-B8C8284358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F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9E95-F413-40B5-97AD-F2A67C11D2B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1AB0-05AB-4BED-B8A3-7E52D333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5%D0%BB%D0%BE%D1%80%D0%BE%D0%BF%D0%BB%D0%B0%D1%81%D1%82%20%D1%84%D0%BE%D1%82%D0%BE&amp;fp=0&amp;pos=28&amp;uinfo=ww-1061-wh-454-fw-836-fh-448-pd-1.25&amp;rpt=simage&amp;img_url=http://900igr.net/datai/biologija/Protsess-pitanija-rastenij/0015-011-Model-khloroplasta.jpg" TargetMode="External"/><Relationship Id="rId7" Type="http://schemas.openxmlformats.org/officeDocument/2006/relationships/image" Target="../media/image3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images.yandex.ru/yandsearch?text=%D1%85%D0%BB%D0%BE%D1%80%D0%BE%D0%BF%D0%BB%D0%B0%D1%81%D1%82%20%D1%84%D0%BE%D1%82%D0%BE&amp;fp=0&amp;pos=4&amp;uinfo=ww-1061-wh-454-fw-836-fh-448-pd-1.25&amp;rpt=simage&amp;img_url=http://upload.wikimedia.org/wikipedia/commons/thumb/4/49/Plagiomnium_affine_laminazellen.jpeg/300px-Plagiomnium_affine_laminazellen.jpeg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images.yandex.ru/yandsearch?p=1&amp;text=%D1%80%D0%B0%D1%81%D1%82%D0%B8%D1%82%D0%B5%D0%BB%D1%8C%D0%BD%D0%B0%D1%8F%20%D0%BA%D0%BB%D0%B5%D1%82%D0%BA%D0%B0%20%D0%BE%D1%81%D0%BD%D0%BE%D0%B2%D0%BD%D1%8B%D0%B5%20%D1%87%D0%B0%D1%81%D1%82%D0%B8&amp;fp=1&amp;pos=44&amp;uinfo=ww-999-wh-443-fw-774-fh-448-pd-1.350000023841858&amp;rpt=simage&amp;img_url=http://900igr.net/datas/biologija/Stroenie-kletki/0013-013-Iz-kakikh-chastej-sostoit-kletka.jpg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slide" Target="slide15.xml"/><Relationship Id="rId21" Type="http://schemas.openxmlformats.org/officeDocument/2006/relationships/slide" Target="slide14.xml"/><Relationship Id="rId7" Type="http://schemas.openxmlformats.org/officeDocument/2006/relationships/slide" Target="slide12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image" Target="../media/image13.png"/><Relationship Id="rId29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24" Type="http://schemas.openxmlformats.org/officeDocument/2006/relationships/image" Target="../media/image15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23" Type="http://schemas.openxmlformats.org/officeDocument/2006/relationships/slide" Target="slide9.xml"/><Relationship Id="rId28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slide" Target="slide7.xml"/><Relationship Id="rId22" Type="http://schemas.openxmlformats.org/officeDocument/2006/relationships/image" Target="../media/image14.png"/><Relationship Id="rId27" Type="http://schemas.openxmlformats.org/officeDocument/2006/relationships/slide" Target="slide10.xml"/><Relationship Id="rId30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A%D0%BB%D0%B5%D1%82%D0%BE%D1%87%D0%BD%D0%B0%D1%8F%20%D1%81%D1%82%D0%B5%D0%BD%D0%BA%D0%B0%20%D0%B8%D0%B7%20%D1%86%D0%B5%D0%BB%D0%BB%D1%8E%D0%BB%D0%BE%D0%B7%D1%8B&amp;fp=4&amp;pos=126&amp;uinfo=ww-1066-wh-454-fw-841-fh-448-pd-1.25&amp;rpt=simage&amp;img_url=http://content.foto.mail.ru/mail/kolzerin/_answers/i-1098.jpg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sus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772816"/>
            <a:ext cx="7632848" cy="201622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 в растительную  клетку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5229200"/>
            <a:ext cx="2620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выполнил:</a:t>
            </a:r>
          </a:p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ГБОУ СОШ № 2088</a:t>
            </a:r>
          </a:p>
          <a:p>
            <a:r>
              <a:rPr lang="ru-RU" dirty="0" err="1" smtClean="0"/>
              <a:t>Фаттахетдинова</a:t>
            </a:r>
            <a:r>
              <a:rPr lang="ru-RU" dirty="0" smtClean="0"/>
              <a:t> Э.А.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851920" y="18864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Лизосомы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2636912"/>
            <a:ext cx="266429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5949280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publications.nigms.nih.gov/biobeat/12-02-16/12-02-16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3423310" cy="2448272"/>
          </a:xfrm>
          <a:prstGeom prst="rect">
            <a:avLst/>
          </a:prstGeom>
          <a:noFill/>
        </p:spPr>
      </p:pic>
      <p:pic>
        <p:nvPicPr>
          <p:cNvPr id="8194" name="Picture 2" descr="http://im1-tub-ru.yandex.net/i?id=501551220-00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645024"/>
            <a:ext cx="172819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2088232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защиты от бактерий и пыли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67944" y="1556792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Лизосомы на посту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Соблюдают чистоту.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3645024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Лизосомы – это маленькие пузырьки.</a:t>
            </a:r>
          </a:p>
          <a:p>
            <a:r>
              <a:rPr lang="ru-RU" sz="2400" b="1" dirty="0" smtClean="0"/>
              <a:t>Внутри клетки переваривают пищевые частицы.</a:t>
            </a:r>
          </a:p>
          <a:p>
            <a:r>
              <a:rPr lang="ru-RU" sz="2400" b="1" dirty="0" smtClean="0"/>
              <a:t>Уничтожают отслужившие органоиды.</a:t>
            </a:r>
          </a:p>
          <a:p>
            <a:r>
              <a:rPr lang="ru-RU" sz="2400" b="1" dirty="0" smtClean="0"/>
              <a:t>Это чистильщики клетки.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Растительная клетка"/>
          <p:cNvSpPr>
            <a:spLocks noChangeAspect="1" noChangeArrowheads="1"/>
          </p:cNvSpPr>
          <p:nvPr/>
        </p:nvSpPr>
        <p:spPr bwMode="auto">
          <a:xfrm>
            <a:off x="3275856" y="3645024"/>
            <a:ext cx="1333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Растительная клетка"/>
          <p:cNvSpPr>
            <a:spLocks noChangeAspect="1" noChangeArrowheads="1"/>
          </p:cNvSpPr>
          <p:nvPr/>
        </p:nvSpPr>
        <p:spPr bwMode="auto">
          <a:xfrm>
            <a:off x="3131840" y="3501008"/>
            <a:ext cx="1333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00392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5" name="Picture 7" descr="C:\Users\Asus\Desktop\0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664296" cy="1820602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923928" y="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Митохондрия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2708920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school.xvatit.com/images/archive/9/94/20120619201741%21Bior8_7_1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3248025" cy="1990725"/>
          </a:xfrm>
          <a:prstGeom prst="rect">
            <a:avLst/>
          </a:prstGeom>
          <a:noFill/>
        </p:spPr>
      </p:pic>
      <p:pic>
        <p:nvPicPr>
          <p:cNvPr id="16386" name="Picture 2" descr="http://static.migom.by/img/large/3512/306772/viadrus-radiator-viadrus-styl-500-130$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89040"/>
            <a:ext cx="2088232" cy="2393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5805264"/>
            <a:ext cx="2736304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Центральное отопление дает квартире тепло и жизнь.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3968" y="1156102"/>
            <a:ext cx="3923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 мембраны в оболочке,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Рибосомы, словно точки.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Кристы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матрикс, ДНК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митоходрия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64502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Состоят из двух мембран. Внутренняя имеет выросты – </a:t>
            </a:r>
            <a:r>
              <a:rPr lang="ru-RU" sz="2400" b="1" dirty="0" err="1" smtClean="0"/>
              <a:t>кристы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Митохондрии главные энергетические станции клеток.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http://900igr.net/datai/biologija/Protsess-pitanija-rastenij/0015-011-Model-khloroplasta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30363"/>
            <a:ext cx="453390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Asus\Desktop\0015-011-Model-khloroplasta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32" b="7476"/>
          <a:stretch>
            <a:fillRect/>
          </a:stretch>
        </p:blipFill>
        <p:spPr bwMode="auto">
          <a:xfrm>
            <a:off x="0" y="0"/>
            <a:ext cx="3804966" cy="1988840"/>
          </a:xfrm>
          <a:prstGeom prst="rect">
            <a:avLst/>
          </a:prstGeom>
          <a:noFill/>
        </p:spPr>
      </p:pic>
      <p:sp>
        <p:nvSpPr>
          <p:cNvPr id="23557" name="AutoShape 5" descr="http://www.the-scientist.com/images/ImageoftheDay/April2013/640plagiomnium.jpe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804248" y="1628800"/>
            <a:ext cx="1476672" cy="11075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C:\Users\Asus\Desktop\640plagiomnium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2815861" cy="1728192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3923928" y="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Хлоропласты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2420888"/>
            <a:ext cx="266429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img1.liveinternet.ru/images/attach/c/7/96/865/96865321_3554158_publication_103592_img_b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3211115" cy="1800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5805264"/>
            <a:ext cx="3096344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Комнатные растения дают нам кислород и органические вещества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3" y="3501008"/>
            <a:ext cx="518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Зеленые пластиды, содержат пигмент хлорофилл,</a:t>
            </a:r>
          </a:p>
          <a:p>
            <a:r>
              <a:rPr lang="ru-RU" sz="2400" b="1" dirty="0" smtClean="0"/>
              <a:t>придающий листьям зеленый цвет.</a:t>
            </a:r>
          </a:p>
          <a:p>
            <a:r>
              <a:rPr lang="ru-RU" sz="2400" b="1" dirty="0" smtClean="0"/>
              <a:t>В хлоропластах образуются органические вещества при помощи энергии Солнца.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18864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Хромопласты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3068960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4-tub-ru.yandex.net/i?id=589499202-63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05064"/>
            <a:ext cx="1950230" cy="15727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393305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Пластиды, которые содержат красно-желтый пигмент. Обеспечивают многообразие окрасок цветов и плодов растений .</a:t>
            </a:r>
          </a:p>
          <a:p>
            <a:endParaRPr lang="ru-RU" sz="24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3256"/>
            <a:ext cx="2448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Разнообразные по окраске фрукты на столе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 Obrázek: Struktura chromoplast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2491815" cy="279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18864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Лейкопласты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3140968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www.ptr-vlad.ru/uploads/posts/2011-06/1306970681_potat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2877716" cy="2158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429309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Бесцветные пластиды.</a:t>
            </a:r>
          </a:p>
          <a:p>
            <a:r>
              <a:rPr lang="ru-RU" sz="2400" b="1" dirty="0" smtClean="0"/>
              <a:t>В  них накапливаются запасные питательные вещества – крахмал.</a:t>
            </a:r>
            <a:endParaRPr lang="ru-RU" sz="2400" b="1" dirty="0"/>
          </a:p>
        </p:txBody>
      </p:sp>
      <p:pic>
        <p:nvPicPr>
          <p:cNvPr id="11266" name="Picture 2" descr=" Obrázek: Struktura amyloplast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8640"/>
            <a:ext cx="2664296" cy="2677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851920" y="18864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Вакуоль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708920"/>
            <a:ext cx="273630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28384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cmapspublic2.ihmc.us/rid=1LBNCMXT7-943LXC-1LFV/C%C3%B3mo%20son%20las%20vacuolas.jpg"/>
          <p:cNvPicPr>
            <a:picLocks noChangeAspect="1" noChangeArrowheads="1"/>
          </p:cNvPicPr>
          <p:nvPr/>
        </p:nvPicPr>
        <p:blipFill>
          <a:blip r:embed="rId3" cstate="print"/>
          <a:srcRect t="5559" r="5500" b="5501"/>
          <a:stretch>
            <a:fillRect/>
          </a:stretch>
        </p:blipFill>
        <p:spPr bwMode="auto">
          <a:xfrm>
            <a:off x="683568" y="476672"/>
            <a:ext cx="2880320" cy="3456384"/>
          </a:xfrm>
          <a:prstGeom prst="rect">
            <a:avLst/>
          </a:prstGeom>
          <a:noFill/>
        </p:spPr>
      </p:pic>
      <p:pic>
        <p:nvPicPr>
          <p:cNvPr id="9218" name="Picture 2" descr="http://im6-tub-ru.yandex.net/i?id=112621233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133475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517232"/>
            <a:ext cx="3384376" cy="1124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Вода из крана нам необходима.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Канализация нужна для утилизации вредных веществ.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717032"/>
            <a:ext cx="5328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Крупный пузырек, заполненный клеточным соком. </a:t>
            </a:r>
          </a:p>
          <a:p>
            <a:r>
              <a:rPr lang="ru-RU" sz="2800" dirty="0" smtClean="0"/>
              <a:t>Накапливает питательные вещества и ненужные продукты жизнедеятельности.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http://im4-tub-ru.yandex.net/i?id=457963160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77072"/>
            <a:ext cx="1905000" cy="1428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9992" y="1628800"/>
            <a:ext cx="3577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Посмотрите пузырек</a:t>
            </a:r>
          </a:p>
          <a:p>
            <a:r>
              <a:rPr lang="ru-RU" sz="2400" dirty="0" smtClean="0"/>
              <a:t>Он содержит важный сок.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72400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Ядро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3861048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school.xvatit.com/images/f/f0/Bio9_6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3960440" cy="284424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39952" y="1268760"/>
            <a:ext cx="4283968" cy="28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Все белки очень важны,</a:t>
            </a:r>
            <a:endParaRPr lang="ru-RU" sz="2000" dirty="0" smtClean="0"/>
          </a:p>
          <a:p>
            <a:r>
              <a:rPr lang="ru-RU" sz="2000" i="1" dirty="0" smtClean="0"/>
              <a:t>Клеткам все они нужны.</a:t>
            </a:r>
            <a:endParaRPr lang="ru-RU" sz="2000" dirty="0" smtClean="0"/>
          </a:p>
          <a:p>
            <a:r>
              <a:rPr lang="ru-RU" sz="2000" i="1" dirty="0" smtClean="0"/>
              <a:t>И кого из них создать,</a:t>
            </a:r>
            <a:endParaRPr lang="ru-RU" sz="2000" dirty="0" smtClean="0"/>
          </a:p>
          <a:p>
            <a:r>
              <a:rPr lang="ru-RU" sz="2000" i="1" dirty="0" smtClean="0"/>
              <a:t>Клетке форму как придать,</a:t>
            </a:r>
            <a:endParaRPr lang="ru-RU" sz="2000" dirty="0" smtClean="0"/>
          </a:p>
          <a:p>
            <a:r>
              <a:rPr lang="ru-RU" sz="2000" i="1" dirty="0" smtClean="0"/>
              <a:t>Где расти, где умирать,</a:t>
            </a:r>
            <a:endParaRPr lang="ru-RU" sz="2000" dirty="0" smtClean="0"/>
          </a:p>
          <a:p>
            <a:r>
              <a:rPr lang="ru-RU" sz="2000" i="1" dirty="0" smtClean="0"/>
              <a:t>И кому какой секрет отдать –</a:t>
            </a:r>
            <a:endParaRPr lang="ru-RU" sz="2000" dirty="0" smtClean="0"/>
          </a:p>
          <a:p>
            <a:r>
              <a:rPr lang="ru-RU" sz="2000" i="1" dirty="0" smtClean="0"/>
              <a:t>Все решает заодно</a:t>
            </a:r>
            <a:endParaRPr lang="ru-RU" sz="2000" dirty="0" smtClean="0"/>
          </a:p>
          <a:p>
            <a:r>
              <a:rPr lang="ru-RU" sz="2000" i="1" dirty="0" smtClean="0"/>
              <a:t>Клетки центр – ее ядро!</a:t>
            </a: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im4-tub-ru.yandex.net/i?id=594009590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1303446" cy="1916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877272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Хозяин квартиры – следит за порядком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797152"/>
            <a:ext cx="4608513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Важнейшая часть клетки.</a:t>
            </a:r>
          </a:p>
          <a:p>
            <a:r>
              <a:rPr lang="ru-RU" sz="2400" dirty="0" smtClean="0"/>
              <a:t>Ядро состоит из двух мембран, имеет поры и ядрышко</a:t>
            </a:r>
          </a:p>
          <a:p>
            <a:r>
              <a:rPr lang="ru-RU" sz="2400" dirty="0" smtClean="0"/>
              <a:t>Отвечает за наследственную информацию клетки.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55576" y="188640"/>
            <a:ext cx="7776864" cy="108012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Главные части клетки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11720"/>
            <a:ext cx="3744416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Оболочка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1268760"/>
            <a:ext cx="3744416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Ядро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313" y="4509120"/>
            <a:ext cx="3744416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Цитоплазма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25054" y="2531800"/>
            <a:ext cx="1578794" cy="609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900igr.net/datas/biologija/Stroenie-kletki/0013-013-Iz-kakikh-chastej-sostoit-kletk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704" b="67593" l="18750" r="81250">
                        <a14:backgroundMark x1="16667" y1="63519" x2="16667" y2="63519"/>
                        <a14:backgroundMark x1="11250" y1="17037" x2="11250" y2="1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7" t="29464" r="15885" b="28122"/>
          <a:stretch/>
        </p:blipFill>
        <p:spPr bwMode="auto">
          <a:xfrm>
            <a:off x="2992225" y="2617587"/>
            <a:ext cx="3533622" cy="16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4759036" y="1988840"/>
            <a:ext cx="1397140" cy="9527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95936" y="3789040"/>
            <a:ext cx="7200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932040" y="4487625"/>
            <a:ext cx="3744416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Вакуоль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5076056" y="3573017"/>
            <a:ext cx="936104" cy="914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560" y="260648"/>
            <a:ext cx="7776864" cy="108012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Отличительные признаки растительной клетки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628800"/>
            <a:ext cx="316835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Наличие клеточной стенки из целлюлозы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3284984"/>
            <a:ext cx="316835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Наличие пластид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4869160"/>
            <a:ext cx="316835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Наличие крупной вакуоли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159415">
            <a:off x="3675747" y="2283885"/>
            <a:ext cx="1224136" cy="10397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59415">
            <a:off x="6347135" y="3846357"/>
            <a:ext cx="1224136" cy="10397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78080" cy="6381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Выводы из урока: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 Клетка – это сложная многофункциональная  структура всех живых организмов.</a:t>
            </a:r>
            <a:br>
              <a:rPr lang="ru-RU" sz="4000" dirty="0" smtClean="0"/>
            </a:br>
            <a:r>
              <a:rPr lang="ru-RU" sz="4000" dirty="0" smtClean="0"/>
              <a:t>2. Из клеток - состоят все растения и живые организмы.</a:t>
            </a:r>
            <a:br>
              <a:rPr lang="ru-RU" sz="4000" dirty="0" smtClean="0"/>
            </a:br>
            <a:r>
              <a:rPr lang="ru-RU" sz="4000" dirty="0" smtClean="0"/>
              <a:t>3. Клетка - обладает всеми признаками живого организма (питание, дыхание, рост, развитие, размножение, выделение, обмен веществ.) 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sus\Desktop\клетка\c6e8756c410f043092194c352403c4ea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5011" y="4532156"/>
            <a:ext cx="1808989" cy="232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Цель урока</a:t>
            </a:r>
            <a:r>
              <a:rPr lang="ru-RU" sz="2800" dirty="0" smtClean="0"/>
              <a:t>: сформировать у учащихся знания о клетке как о живой единице растительного организма.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 урока:</a:t>
            </a:r>
          </a:p>
          <a:p>
            <a:pPr lvl="0">
              <a:buNone/>
            </a:pPr>
            <a:r>
              <a:rPr lang="ru-RU" sz="2400" b="1" dirty="0" smtClean="0"/>
              <a:t>ОБРАЗОВАТЕЛЬНЫЕ ЗАДАЧИ:</a:t>
            </a:r>
            <a:endParaRPr lang="ru-RU" sz="2400" dirty="0" smtClean="0"/>
          </a:p>
          <a:p>
            <a:r>
              <a:rPr lang="ru-RU" sz="2400" b="1" dirty="0" smtClean="0"/>
              <a:t>раскрыть особенности строения растительной клетки, показать взаимосвязь строения и выполняемых функций на примере органоидов.</a:t>
            </a:r>
          </a:p>
          <a:p>
            <a:pPr lvl="0">
              <a:buNone/>
            </a:pPr>
            <a:r>
              <a:rPr lang="ru-RU" sz="2400" b="1" dirty="0" smtClean="0"/>
              <a:t>РАЗВИВАЮЩИЕ ЗАДАЧИ:</a:t>
            </a:r>
            <a:endParaRPr lang="ru-RU" sz="2400" dirty="0" smtClean="0"/>
          </a:p>
          <a:p>
            <a:r>
              <a:rPr lang="ru-RU" sz="2400" b="1" dirty="0" smtClean="0"/>
              <a:t>продолжить развитие умений учащихся работать с микроскопом, делать схематические зарисовки, продолжить развитие наблюдательности и внимания в ходе лабораторной работы.</a:t>
            </a:r>
          </a:p>
          <a:p>
            <a:pPr lvl="0">
              <a:buNone/>
            </a:pPr>
            <a:r>
              <a:rPr lang="ru-RU" sz="2400" b="1" dirty="0" smtClean="0"/>
              <a:t>ВОСПИТАТЕЛЬНЫЕ ЗАДАЧИ: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воспитание интереса к познанию живой природы, воспитание патриотических чувств, гордости за учёных, внёсших вклад в развитие биологии.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0"/>
            <a:ext cx="8064896" cy="10801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Домашнее задание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80920" cy="3816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Параграф </a:t>
            </a:r>
            <a:r>
              <a:rPr lang="ru-RU" sz="2800" b="1" smtClean="0">
                <a:solidFill>
                  <a:schemeClr val="tx1"/>
                </a:solidFill>
              </a:rPr>
              <a:t>№ 3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ответить на вопросы в конце параграфа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выбору: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выполните модель растительной  клетки;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решите кроссворд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Users\Asus\Desktop\osmo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43295" cy="331236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467544" y="188640"/>
            <a:ext cx="8280920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Растительная клетка под микроскопом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522" y="5409220"/>
            <a:ext cx="633670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1665 год. Роберт Гук – исследовал клетки пробки, обнаружил ячейки. Ввел термин  «клетка»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412776"/>
            <a:ext cx="4032448" cy="1944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для чего  мы изучаем клетку? Почему нам это важно при изучении биологии?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F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stroenie-rastitelnoj-kletki - копия.jpg"/>
          <p:cNvPicPr/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0" t="2564"/>
          <a:stretch>
            <a:fillRect/>
          </a:stretch>
        </p:blipFill>
        <p:spPr bwMode="auto">
          <a:xfrm>
            <a:off x="1043608" y="764704"/>
            <a:ext cx="4464496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3000"/>
          </a:blip>
          <a:stretch>
            <a:fillRect/>
          </a:stretch>
        </p:blipFill>
        <p:spPr bwMode="auto">
          <a:xfrm>
            <a:off x="2339752" y="2060848"/>
            <a:ext cx="202628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772816"/>
            <a:ext cx="1009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619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293096"/>
            <a:ext cx="342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94F2F"/>
              </a:clrFrom>
              <a:clrTo>
                <a:srgbClr val="294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723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EFC"/>
              </a:clrFrom>
              <a:clrTo>
                <a:srgbClr val="FAFEFC">
                  <a:alpha val="0"/>
                </a:srgbClr>
              </a:clrTo>
            </a:clrChange>
          </a:blip>
          <a:srcRect l="13804" t="9984"/>
          <a:stretch>
            <a:fillRect/>
          </a:stretch>
        </p:blipFill>
        <p:spPr bwMode="auto">
          <a:xfrm>
            <a:off x="4211960" y="4725144"/>
            <a:ext cx="936104" cy="13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1556792"/>
            <a:ext cx="5040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1196752"/>
            <a:ext cx="6858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28800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87823" y="908720"/>
            <a:ext cx="180211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517232"/>
            <a:ext cx="432048" cy="38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59832" y="1340768"/>
            <a:ext cx="3892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Горизонтальный свиток 15"/>
          <p:cNvSpPr/>
          <p:nvPr/>
        </p:nvSpPr>
        <p:spPr>
          <a:xfrm>
            <a:off x="5220072" y="0"/>
            <a:ext cx="3780928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Растительная клетка и ее органоиды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1268760"/>
            <a:ext cx="3024336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chemeClr val="tx1"/>
                </a:solidFill>
              </a:rPr>
              <a:t>Нажимая на органоиды клетки, вы узнаете много нового .</a:t>
            </a:r>
            <a:endParaRPr lang="ru-RU" sz="2400" b="1" dirty="0">
              <a:ln w="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55576" y="1124744"/>
            <a:ext cx="1656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83568" y="155679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55576" y="2348880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3568" y="2708920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55576" y="371703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55576" y="4365104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27584" y="5013176"/>
            <a:ext cx="100811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60" idx="1"/>
          </p:cNvCxnSpPr>
          <p:nvPr/>
        </p:nvCxnSpPr>
        <p:spPr>
          <a:xfrm flipH="1" flipV="1">
            <a:off x="827584" y="5661248"/>
            <a:ext cx="1152128" cy="48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275856" y="476672"/>
            <a:ext cx="36004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779912" y="476672"/>
            <a:ext cx="72008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55576" y="3068960"/>
            <a:ext cx="266429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79512" y="908720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1988840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2996952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3573016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4149080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9512" y="4725144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5373216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188640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188640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9512" y="1412776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9512" y="2492896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0872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14096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Прямая со стрелкой 70"/>
          <p:cNvCxnSpPr/>
          <p:nvPr/>
        </p:nvCxnSpPr>
        <p:spPr>
          <a:xfrm>
            <a:off x="4716016" y="321297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5436096" y="3356992"/>
            <a:ext cx="50405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Управляющая кнопка: настраиваемая 57">
            <a:hlinkClick r:id="rId29" action="ppaction://hlinksldjump" highlightClick="1"/>
          </p:cNvPr>
          <p:cNvSpPr/>
          <p:nvPr/>
        </p:nvSpPr>
        <p:spPr>
          <a:xfrm>
            <a:off x="5796136" y="6065912"/>
            <a:ext cx="3024336" cy="79208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 каких частей состоит клетка?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6012160" y="2924944"/>
            <a:ext cx="2952328" cy="2736304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Давайте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представим, что живой организм – это многоэтажный дом, а клетка –    это квартира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Высокий дом | Фото большого размера |ID 327955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940152" y="548680"/>
            <a:ext cx="298782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8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395536" y="620992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188640"/>
            <a:ext cx="5040560" cy="151216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Клеточная стенка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Плазматическая мембрана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3140968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674" name="AutoShape 2" descr="http://presen.ru/uploads/posts/2012-04/1334181141_fon-dlya-prezentacii-po-biologii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149080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" pitchFamily="18" charset="0"/>
              </a:rPr>
              <a:t>Клеточная стенка из целлюлозы. Придает клетке форму и размеры. Выполняет транспортную функцию и защитную.</a:t>
            </a:r>
          </a:p>
          <a:p>
            <a:pPr algn="just"/>
            <a:endParaRPr lang="ru-RU" b="1" dirty="0" smtClean="0">
              <a:latin typeface="Century" pitchFamily="18" charset="0"/>
            </a:endParaRPr>
          </a:p>
          <a:p>
            <a:pPr algn="just"/>
            <a:r>
              <a:rPr lang="ru-RU" b="1" dirty="0" smtClean="0">
                <a:latin typeface="Century" pitchFamily="18" charset="0"/>
              </a:rPr>
              <a:t>Плазматическая мембрана защищает содержимое клетки от воздействия внешней среды.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18434" name="Picture 2" descr="http://i1.wesco.fr/media/catalog/product/cache/2/image/400x300/9f3d7a41ffbca01790fbdc0197d9c171/2/6/26497_P_26497@P2@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3936437" cy="2952328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408759955-1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2484276" cy="165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5085184"/>
            <a:ext cx="3168352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Стена дома – придает форму.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Входная дверь  - впускает в квартиру только своих.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im0-tub-ru.yandex.net/i?id=636485526-1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140968"/>
            <a:ext cx="1336468" cy="17281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5976" y="17728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Вот плазмолемма поверх клетки;</a:t>
            </a:r>
            <a:r>
              <a:rPr lang="ru-RU" sz="2000" b="1" dirty="0" smtClean="0"/>
              <a:t> </a:t>
            </a:r>
          </a:p>
          <a:p>
            <a:r>
              <a:rPr lang="ru-RU" sz="2000" b="1" i="1" dirty="0" smtClean="0"/>
              <a:t>Является она барьером крепким,</a:t>
            </a:r>
            <a:r>
              <a:rPr lang="ru-RU" sz="2000" b="1" dirty="0" smtClean="0"/>
              <a:t> </a:t>
            </a:r>
          </a:p>
          <a:p>
            <a:r>
              <a:rPr lang="ru-RU" sz="2000" b="1" i="1" dirty="0" smtClean="0"/>
              <a:t>И пропускает в клетку то,</a:t>
            </a:r>
            <a:r>
              <a:rPr lang="ru-RU" sz="2000" b="1" dirty="0" smtClean="0"/>
              <a:t> </a:t>
            </a:r>
          </a:p>
          <a:p>
            <a:r>
              <a:rPr lang="ru-RU" sz="2000" b="1" i="1" dirty="0" smtClean="0"/>
              <a:t>Что клетка ждет уже давно.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260648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Цитоплазма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2420888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im4-tub-ru.yandex.net/i?id=417689280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784309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805264"/>
            <a:ext cx="280831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Внутреннее убранство квартиры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573016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Внутренняя среда клетки. Состоит из вязкого полужидкого вещества.</a:t>
            </a:r>
          </a:p>
          <a:p>
            <a:r>
              <a:rPr lang="ru-RU" sz="2400" b="1" dirty="0" smtClean="0"/>
              <a:t>Связывает между собой органоиды.</a:t>
            </a:r>
          </a:p>
          <a:p>
            <a:r>
              <a:rPr lang="ru-RU" sz="2400" b="1" dirty="0" smtClean="0"/>
              <a:t>Обеспечивает перемещение различных веществ.</a:t>
            </a:r>
            <a:endParaRPr lang="ru-RU" sz="2400" b="1" dirty="0"/>
          </a:p>
        </p:txBody>
      </p:sp>
      <p:pic>
        <p:nvPicPr>
          <p:cNvPr id="5" name="Picture 2" descr="cytopla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33337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2843808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260648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Шероховатая  и гладкая эндоплазматическая сеть (ЭПС)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3284984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900igr.net/datai/biologija/Organizmy-i-kletki/0014-024-Endoplazmaticheskaja-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8" y="260648"/>
            <a:ext cx="3739363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4180344"/>
            <a:ext cx="5508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Состоит из сети многочисленных мелких канальцев и полостей, соединенных  между собой.</a:t>
            </a:r>
          </a:p>
          <a:p>
            <a:r>
              <a:rPr lang="ru-RU" sz="2400" dirty="0" smtClean="0"/>
              <a:t>Связывает все части клетки между собой.</a:t>
            </a:r>
          </a:p>
          <a:p>
            <a:r>
              <a:rPr lang="ru-RU" sz="2400" dirty="0" smtClean="0"/>
              <a:t>Участвует в образовании и транспортировке питательных веществ</a:t>
            </a:r>
            <a:endParaRPr lang="ru-RU" sz="2400" dirty="0"/>
          </a:p>
        </p:txBody>
      </p:sp>
      <p:pic>
        <p:nvPicPr>
          <p:cNvPr id="18434" name="Picture 2" descr="http://im5-tub-ru.yandex.net/i?id=563319945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2200564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373216"/>
            <a:ext cx="252028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Коридор соединяет все помещения между собой.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32040" y="1516143"/>
            <a:ext cx="36724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эндоплазматическая сеть.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гранулярной -  рибосомы есть,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синтезируют белки,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Эластичны и гибки.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23928" y="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Аппарат </a:t>
            </a:r>
            <a:r>
              <a:rPr lang="ru-RU" sz="2400" b="1" dirty="0" err="1" smtClean="0">
                <a:solidFill>
                  <a:schemeClr val="tx1"/>
                </a:solidFill>
              </a:rPr>
              <a:t>Гольджи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2564904"/>
            <a:ext cx="266429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kk.convdocs.org/pars_docs/refs/260/259708/259708_html_m5600b8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3429000" cy="2714626"/>
          </a:xfrm>
          <a:prstGeom prst="rect">
            <a:avLst/>
          </a:prstGeom>
          <a:noFill/>
        </p:spPr>
      </p:pic>
      <p:pic>
        <p:nvPicPr>
          <p:cNvPr id="13316" name="Picture 4" descr="http://im2-tub-ru.yandex.net/i?id=79479622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2819400" cy="142875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0" y="1268760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Гольджи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аппарат,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 любой работе рад.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www.0572.com.ua/published/publicdata/RAZDVATRSHOP/attachments/SC/products_pictures/53248929_20071206121845_phpAsDUNB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1835666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5877272"/>
            <a:ext cx="208823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Склад органических веществ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57301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Представляет собой стопку уплощенных мембранных мешочков – полостей.</a:t>
            </a:r>
          </a:p>
          <a:p>
            <a:r>
              <a:rPr lang="ru-RU" sz="2400" b="1" dirty="0" smtClean="0"/>
              <a:t>Накапливаются и сортируются различные вещества.</a:t>
            </a:r>
          </a:p>
          <a:p>
            <a:r>
              <a:rPr lang="ru-RU" sz="2400" b="1" dirty="0" smtClean="0"/>
              <a:t>Образуются лизосомы (мелкие пузырьки)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851920" y="188640"/>
            <a:ext cx="5040560" cy="12687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Рибосомы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2996952"/>
            <a:ext cx="26642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Строение и функции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40352" y="5877272"/>
            <a:ext cx="754384" cy="64807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news.students.ru/uploads/img/89/1235568889_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28800"/>
            <a:ext cx="2068553" cy="2664296"/>
          </a:xfrm>
          <a:prstGeom prst="rect">
            <a:avLst/>
          </a:prstGeom>
          <a:noFill/>
        </p:spPr>
      </p:pic>
      <p:pic>
        <p:nvPicPr>
          <p:cNvPr id="8196" name="Picture 4" descr="http://thenews.kz/static/news/7/d/7dwAa75a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3" b="4047"/>
          <a:stretch>
            <a:fillRect/>
          </a:stretch>
        </p:blipFill>
        <p:spPr bwMode="auto">
          <a:xfrm>
            <a:off x="251520" y="0"/>
            <a:ext cx="2088232" cy="2376264"/>
          </a:xfrm>
          <a:prstGeom prst="rect">
            <a:avLst/>
          </a:prstGeom>
          <a:noFill/>
        </p:spPr>
      </p:pic>
      <p:pic>
        <p:nvPicPr>
          <p:cNvPr id="10242" name="Picture 2" descr="http://im3-tub-ru.yandex.net/i?id=126232106-37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89040"/>
            <a:ext cx="1691680" cy="1672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589240"/>
            <a:ext cx="2736304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Здесь готовится вкусная и необходимая еда для нашего организма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9952" y="1588150"/>
            <a:ext cx="3851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Рибосома – аппарат,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“Жизнь” создающий агрегат.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синтезируют белок;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для клетки царь и бог.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416" y="4221088"/>
            <a:ext cx="4426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Мелкие округлые тельца.</a:t>
            </a:r>
          </a:p>
          <a:p>
            <a:r>
              <a:rPr lang="ru-RU" sz="2800" b="1" dirty="0" smtClean="0"/>
              <a:t>Обеспечивают сборку белков.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729</Words>
  <Application>Microsoft Office PowerPoint</Application>
  <PresentationFormat>Экран (4:3)</PresentationFormat>
  <Paragraphs>151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Цель урока: сформировать у учащихся знания о клетке как о живой единице растительного организма.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Выводы из урока: 1.  Клетка – это сложная многофункциональная  структура всех живых организмов. 2. Из клеток - состоят все растения и живые организмы. 3. Клетка - обладает всеми признаками живого организма (питание, дыхание, рост, развитие, размножение, выделение, обмен веществ.) 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105</cp:revision>
  <dcterms:created xsi:type="dcterms:W3CDTF">2014-02-01T19:15:57Z</dcterms:created>
  <dcterms:modified xsi:type="dcterms:W3CDTF">2014-12-11T16:45:14Z</dcterms:modified>
</cp:coreProperties>
</file>