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1" r:id="rId15"/>
    <p:sldId id="273" r:id="rId16"/>
    <p:sldId id="274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1" d="100"/>
          <a:sy n="41" d="100"/>
        </p:scale>
        <p:origin x="-798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22594-BC95-4336-9859-3395F3EE4895}" type="datetimeFigureOut">
              <a:rPr lang="ru-RU" smtClean="0"/>
              <a:t>21.10.2012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EC6F2-41CA-4D1C-B14B-6A4E6201D2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260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22594-BC95-4336-9859-3395F3EE4895}" type="datetimeFigureOut">
              <a:rPr lang="ru-RU" smtClean="0"/>
              <a:t>21.10.2012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EC6F2-41CA-4D1C-B14B-6A4E6201D2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2935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22594-BC95-4336-9859-3395F3EE4895}" type="datetimeFigureOut">
              <a:rPr lang="ru-RU" smtClean="0"/>
              <a:t>21.10.2012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EC6F2-41CA-4D1C-B14B-6A4E6201D2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1840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22594-BC95-4336-9859-3395F3EE4895}" type="datetimeFigureOut">
              <a:rPr lang="ru-RU" smtClean="0"/>
              <a:t>21.10.2012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EC6F2-41CA-4D1C-B14B-6A4E6201D2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689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22594-BC95-4336-9859-3395F3EE4895}" type="datetimeFigureOut">
              <a:rPr lang="ru-RU" smtClean="0"/>
              <a:t>21.10.2012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EC6F2-41CA-4D1C-B14B-6A4E6201D2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2161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22594-BC95-4336-9859-3395F3EE4895}" type="datetimeFigureOut">
              <a:rPr lang="ru-RU" smtClean="0"/>
              <a:t>21.10.2012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EC6F2-41CA-4D1C-B14B-6A4E6201D2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675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22594-BC95-4336-9859-3395F3EE4895}" type="datetimeFigureOut">
              <a:rPr lang="ru-RU" smtClean="0"/>
              <a:t>21.10.2012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EC6F2-41CA-4D1C-B14B-6A4E6201D2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0489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22594-BC95-4336-9859-3395F3EE4895}" type="datetimeFigureOut">
              <a:rPr lang="ru-RU" smtClean="0"/>
              <a:t>21.10.2012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EC6F2-41CA-4D1C-B14B-6A4E6201D2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497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22594-BC95-4336-9859-3395F3EE4895}" type="datetimeFigureOut">
              <a:rPr lang="ru-RU" smtClean="0"/>
              <a:t>21.10.2012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EC6F2-41CA-4D1C-B14B-6A4E6201D2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703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22594-BC95-4336-9859-3395F3EE4895}" type="datetimeFigureOut">
              <a:rPr lang="ru-RU" smtClean="0"/>
              <a:t>21.10.2012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EC6F2-41CA-4D1C-B14B-6A4E6201D2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985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22594-BC95-4336-9859-3395F3EE4895}" type="datetimeFigureOut">
              <a:rPr lang="ru-RU" smtClean="0"/>
              <a:t>21.10.2012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EC6F2-41CA-4D1C-B14B-6A4E6201D2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8696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22594-BC95-4336-9859-3395F3EE4895}" type="datetimeFigureOut">
              <a:rPr lang="ru-RU" smtClean="0"/>
              <a:t>21.10.2012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EC6F2-41CA-4D1C-B14B-6A4E6201D2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306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776" y="-19036"/>
            <a:ext cx="9191476" cy="6877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86" y="9419"/>
            <a:ext cx="9174813" cy="971310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ru-RU" sz="4800" dirty="0" smtClean="0">
                <a:ea typeface="MingLiU-ExtB" pitchFamily="18" charset="-120"/>
              </a:rPr>
              <a:t>Электрические и магнитные поля</a:t>
            </a:r>
            <a:endParaRPr lang="ru-RU" sz="4800" dirty="0">
              <a:ea typeface="MingLiU-ExtB" pitchFamily="18" charset="-12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41489" y="908720"/>
            <a:ext cx="3672408" cy="504056"/>
          </a:xfrm>
          <a:solidFill>
            <a:srgbClr val="FFFF00"/>
          </a:solidFill>
        </p:spPr>
        <p:txBody>
          <a:bodyPr>
            <a:normAutofit lnSpcReduction="10000"/>
          </a:bodyPr>
          <a:lstStyle/>
          <a:p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таблицах и схемах</a:t>
            </a:r>
            <a:endParaRPr lang="ru-RU" sz="28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12812" y="5657671"/>
            <a:ext cx="3563888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Выполнила: Козьякова Сусанна Айказовна, учитель физики ГБОУ СОШ № 341 Невского района Санкт-Петербурга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366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0108195"/>
              </p:ext>
            </p:extLst>
          </p:nvPr>
        </p:nvGraphicFramePr>
        <p:xfrm>
          <a:off x="16714" y="1"/>
          <a:ext cx="9127286" cy="67048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63643"/>
                <a:gridCol w="4563643"/>
              </a:tblGrid>
              <a:tr h="332655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Полная</a:t>
                      </a:r>
                      <a:r>
                        <a:rPr lang="ru-RU" sz="2400" baseline="0" dirty="0" smtClean="0"/>
                        <a:t> цепь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Замкнутый контур</a:t>
                      </a:r>
                      <a:endParaRPr lang="ru-RU" sz="2400" dirty="0"/>
                    </a:p>
                  </a:txBody>
                  <a:tcPr/>
                </a:tc>
              </a:tr>
              <a:tr h="379511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Ток появляется, когда…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  <a:tr h="1218455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Замыкается</a:t>
                      </a:r>
                      <a:r>
                        <a:rPr lang="ru-RU" sz="2400" baseline="0" dirty="0" smtClean="0"/>
                        <a:t> ключ и сторонние силы внутри источника тока начинают «работать»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Контур</a:t>
                      </a:r>
                      <a:r>
                        <a:rPr lang="ru-RU" sz="2400" baseline="0" dirty="0" smtClean="0"/>
                        <a:t> пронизывает изменяющийся во времени поток магнитной индукции</a:t>
                      </a:r>
                      <a:endParaRPr lang="ru-RU" sz="2400" dirty="0"/>
                    </a:p>
                  </a:txBody>
                  <a:tcPr/>
                </a:tc>
              </a:tr>
              <a:tr h="240039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Параметры</a:t>
                      </a:r>
                      <a:r>
                        <a:rPr lang="ru-RU" sz="2400" baseline="0" dirty="0" smtClean="0"/>
                        <a:t> контура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  <a:tr h="718943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Полное сопротивление цепи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en-US" sz="2400" baseline="0" dirty="0" err="1" smtClean="0"/>
                        <a:t>R+r</a:t>
                      </a:r>
                      <a:r>
                        <a:rPr lang="en-US" sz="2400" baseline="0" dirty="0" smtClean="0"/>
                        <a:t>=</a:t>
                      </a:r>
                      <a:r>
                        <a:rPr lang="en-US" sz="2400" baseline="0" dirty="0" err="1" smtClean="0"/>
                        <a:t>const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Сопротивление контура </a:t>
                      </a:r>
                      <a:r>
                        <a:rPr lang="en-US" sz="2400" dirty="0" smtClean="0"/>
                        <a:t>R=</a:t>
                      </a:r>
                      <a:r>
                        <a:rPr lang="en-US" sz="2400" dirty="0" err="1" smtClean="0"/>
                        <a:t>const</a:t>
                      </a:r>
                      <a:endParaRPr lang="ru-RU" sz="2400" dirty="0"/>
                    </a:p>
                  </a:txBody>
                  <a:tcPr/>
                </a:tc>
              </a:tr>
              <a:tr h="328031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Сила тока в контуре увеличивается, если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  <a:tr h="102295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Увеличивается ЭДС источника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 smtClean="0"/>
                        <a:t>Увеличивается скорость изменения потока магнитной индукции</a:t>
                      </a:r>
                      <a:endParaRPr lang="ru-RU" sz="2400" dirty="0"/>
                    </a:p>
                  </a:txBody>
                  <a:tcPr/>
                </a:tc>
              </a:tr>
              <a:tr h="410303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Направление тока зависит…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  <a:tr h="115784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От знака ЭДС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От знака изменения</a:t>
                      </a:r>
                      <a:r>
                        <a:rPr lang="ru-RU" sz="2400" baseline="0" dirty="0" smtClean="0"/>
                        <a:t> потока магнитной индукции через контур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132856"/>
            <a:ext cx="8229600" cy="2304256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Природа ЭДС</a:t>
            </a:r>
            <a:br>
              <a:rPr lang="ru-RU" sz="6000" dirty="0" smtClean="0">
                <a:solidFill>
                  <a:srgbClr val="FF0000"/>
                </a:solidFill>
              </a:rPr>
            </a:br>
            <a:r>
              <a:rPr lang="ru-RU" sz="6000" dirty="0" smtClean="0">
                <a:solidFill>
                  <a:srgbClr val="FF0000"/>
                </a:solidFill>
              </a:rPr>
              <a:t>источника тока</a:t>
            </a:r>
            <a:br>
              <a:rPr lang="ru-RU" sz="6000" dirty="0" smtClean="0">
                <a:solidFill>
                  <a:srgbClr val="FF0000"/>
                </a:solidFill>
              </a:rPr>
            </a:br>
            <a:r>
              <a:rPr lang="ru-RU" sz="6000" dirty="0" smtClean="0">
                <a:solidFill>
                  <a:srgbClr val="FF0000"/>
                </a:solidFill>
              </a:rPr>
              <a:t>и катушки</a:t>
            </a:r>
            <a:br>
              <a:rPr lang="ru-RU" sz="6000" dirty="0" smtClean="0">
                <a:solidFill>
                  <a:srgbClr val="FF0000"/>
                </a:solidFill>
              </a:rPr>
            </a:br>
            <a:r>
              <a:rPr lang="ru-RU" sz="3600" i="1" dirty="0" smtClean="0"/>
              <a:t>таблица  № 3</a:t>
            </a:r>
            <a:endParaRPr lang="ru-RU" sz="60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767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02576" y="386189"/>
            <a:ext cx="4032448" cy="64807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ysClr val="windowText" lastClr="000000"/>
                </a:solidFill>
              </a:rPr>
              <a:t>Неподвижный заряд</a:t>
            </a:r>
            <a:endParaRPr lang="ru-RU" sz="3200" dirty="0">
              <a:solidFill>
                <a:sysClr val="windowText" lastClr="0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0762" y="2455866"/>
            <a:ext cx="3996075" cy="8640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ysClr val="windowText" lastClr="000000"/>
                </a:solidFill>
              </a:rPr>
              <a:t>Электростатическое поле, (Е, </a:t>
            </a:r>
            <a:r>
              <a:rPr lang="el-GR" sz="3200" dirty="0" smtClean="0">
                <a:solidFill>
                  <a:sysClr val="windowText" lastClr="000000"/>
                </a:solidFill>
                <a:latin typeface="Times New Roman"/>
                <a:cs typeface="Times New Roman"/>
              </a:rPr>
              <a:t>φ</a:t>
            </a:r>
            <a:r>
              <a:rPr lang="ru-RU" sz="3200" dirty="0" smtClean="0">
                <a:solidFill>
                  <a:sysClr val="windowText" lastClr="000000"/>
                </a:solidFill>
                <a:latin typeface="Times New Roman"/>
                <a:cs typeface="Times New Roman"/>
              </a:rPr>
              <a:t>)</a:t>
            </a:r>
            <a:endParaRPr lang="ru-RU" sz="3200" i="1" dirty="0">
              <a:solidFill>
                <a:sysClr val="windowText" lastClr="00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37322" y="4752068"/>
            <a:ext cx="3962955" cy="1906767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ysClr val="windowText" lastClr="000000"/>
                </a:solidFill>
              </a:rPr>
              <a:t>Другие</a:t>
            </a:r>
            <a:br>
              <a:rPr lang="ru-RU" sz="3200" dirty="0" smtClean="0">
                <a:solidFill>
                  <a:sysClr val="windowText" lastClr="000000"/>
                </a:solidFill>
              </a:rPr>
            </a:br>
            <a:r>
              <a:rPr lang="ru-RU" sz="3200" dirty="0" smtClean="0">
                <a:solidFill>
                  <a:sysClr val="windowText" lastClr="000000"/>
                </a:solidFill>
              </a:rPr>
              <a:t>неподвижные или движущиеся заряды</a:t>
            </a:r>
            <a:endParaRPr lang="ru-RU" sz="3200" dirty="0">
              <a:solidFill>
                <a:sysClr val="windowText" lastClr="000000"/>
              </a:solidFill>
            </a:endParaRPr>
          </a:p>
        </p:txBody>
      </p:sp>
      <p:cxnSp>
        <p:nvCxnSpPr>
          <p:cNvPr id="12" name="Прямая со стрелкой 11"/>
          <p:cNvCxnSpPr>
            <a:stCxn id="5" idx="2"/>
            <a:endCxn id="6" idx="0"/>
          </p:cNvCxnSpPr>
          <p:nvPr/>
        </p:nvCxnSpPr>
        <p:spPr>
          <a:xfrm>
            <a:off x="2318800" y="1034261"/>
            <a:ext cx="0" cy="142160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50647" y="1319042"/>
            <a:ext cx="27363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создает</a:t>
            </a:r>
            <a:endParaRPr lang="ru-RU" sz="3200" dirty="0"/>
          </a:p>
        </p:txBody>
      </p:sp>
      <p:cxnSp>
        <p:nvCxnSpPr>
          <p:cNvPr id="20" name="Прямая со стрелкой 19"/>
          <p:cNvCxnSpPr>
            <a:stCxn id="6" idx="2"/>
            <a:endCxn id="8" idx="0"/>
          </p:cNvCxnSpPr>
          <p:nvPr/>
        </p:nvCxnSpPr>
        <p:spPr>
          <a:xfrm>
            <a:off x="2318800" y="3319962"/>
            <a:ext cx="0" cy="143210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978790" y="3905914"/>
            <a:ext cx="27363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dirty="0"/>
              <a:t>д</a:t>
            </a:r>
            <a:r>
              <a:rPr lang="ru-RU" sz="3200" dirty="0" smtClean="0"/>
              <a:t>ействует на</a:t>
            </a:r>
            <a:endParaRPr lang="ru-RU" sz="32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806210" y="370596"/>
            <a:ext cx="4032448" cy="64807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ysClr val="windowText" lastClr="000000"/>
                </a:solidFill>
              </a:rPr>
              <a:t>Движущийся заряд</a:t>
            </a:r>
            <a:endParaRPr lang="ru-RU" sz="3200" dirty="0">
              <a:solidFill>
                <a:sysClr val="windowText" lastClr="00000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824397" y="2204192"/>
            <a:ext cx="3996075" cy="1367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ysClr val="windowText" lastClr="000000"/>
                </a:solidFill>
              </a:rPr>
              <a:t>Электрическое стационарное поле, </a:t>
            </a:r>
            <a:r>
              <a:rPr lang="ru-RU" sz="3200" dirty="0" smtClean="0">
                <a:solidFill>
                  <a:sysClr val="windowText" lastClr="000000"/>
                </a:solidFill>
              </a:rPr>
              <a:t>(Е, </a:t>
            </a:r>
            <a:r>
              <a:rPr lang="el-GR" sz="3200" dirty="0" smtClean="0">
                <a:solidFill>
                  <a:sysClr val="windowText" lastClr="000000"/>
                </a:solidFill>
                <a:latin typeface="Times New Roman"/>
                <a:cs typeface="Times New Roman"/>
              </a:rPr>
              <a:t>φ</a:t>
            </a:r>
            <a:r>
              <a:rPr lang="ru-RU" sz="3200" dirty="0" smtClean="0">
                <a:solidFill>
                  <a:sysClr val="windowText" lastClr="000000"/>
                </a:solidFill>
                <a:latin typeface="Times New Roman"/>
                <a:cs typeface="Times New Roman"/>
              </a:rPr>
              <a:t>)</a:t>
            </a:r>
            <a:endParaRPr lang="ru-RU" sz="3200" i="1" dirty="0" smtClean="0">
              <a:solidFill>
                <a:sysClr val="windowText" lastClr="0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346942" y="2620115"/>
            <a:ext cx="6288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/>
                <a:cs typeface="Times New Roman"/>
              </a:rPr>
              <a:t>→</a:t>
            </a:r>
            <a:endParaRPr lang="ru-RU" sz="3200" dirty="0"/>
          </a:p>
        </p:txBody>
      </p:sp>
      <p:cxnSp>
        <p:nvCxnSpPr>
          <p:cNvPr id="27" name="Прямая со стрелкой 26"/>
          <p:cNvCxnSpPr>
            <a:stCxn id="23" idx="2"/>
            <a:endCxn id="24" idx="0"/>
          </p:cNvCxnSpPr>
          <p:nvPr/>
        </p:nvCxnSpPr>
        <p:spPr>
          <a:xfrm>
            <a:off x="6822434" y="1018668"/>
            <a:ext cx="1" cy="118552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447209" y="1319042"/>
            <a:ext cx="27363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создает</a:t>
            </a:r>
            <a:endParaRPr lang="ru-RU" sz="3200" dirty="0"/>
          </a:p>
        </p:txBody>
      </p:sp>
      <p:cxnSp>
        <p:nvCxnSpPr>
          <p:cNvPr id="29" name="Прямая со стрелкой 28"/>
          <p:cNvCxnSpPr>
            <a:stCxn id="24" idx="2"/>
            <a:endCxn id="85" idx="0"/>
          </p:cNvCxnSpPr>
          <p:nvPr/>
        </p:nvCxnSpPr>
        <p:spPr>
          <a:xfrm flipH="1">
            <a:off x="6822434" y="3571635"/>
            <a:ext cx="1" cy="11804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454283" y="3905913"/>
            <a:ext cx="27363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dirty="0"/>
              <a:t>д</a:t>
            </a:r>
            <a:r>
              <a:rPr lang="ru-RU" sz="3200" dirty="0" smtClean="0"/>
              <a:t>ействует на</a:t>
            </a:r>
            <a:endParaRPr lang="ru-RU" sz="3200" dirty="0"/>
          </a:p>
        </p:txBody>
      </p:sp>
      <p:sp>
        <p:nvSpPr>
          <p:cNvPr id="31" name="TextBox 30"/>
          <p:cNvSpPr txBox="1"/>
          <p:nvPr/>
        </p:nvSpPr>
        <p:spPr>
          <a:xfrm>
            <a:off x="6353960" y="2890918"/>
            <a:ext cx="6288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/>
                <a:cs typeface="Times New Roman"/>
              </a:rPr>
              <a:t>→</a:t>
            </a:r>
            <a:endParaRPr lang="ru-RU" sz="3200" dirty="0"/>
          </a:p>
        </p:txBody>
      </p:sp>
      <p:sp>
        <p:nvSpPr>
          <p:cNvPr id="85" name="Скругленный прямоугольник 84"/>
          <p:cNvSpPr/>
          <p:nvPr/>
        </p:nvSpPr>
        <p:spPr>
          <a:xfrm>
            <a:off x="4840956" y="4752067"/>
            <a:ext cx="3962955" cy="1906767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ysClr val="windowText" lastClr="000000"/>
                </a:solidFill>
              </a:rPr>
              <a:t>Другие</a:t>
            </a:r>
            <a:br>
              <a:rPr lang="ru-RU" sz="3200" dirty="0" smtClean="0">
                <a:solidFill>
                  <a:sysClr val="windowText" lastClr="000000"/>
                </a:solidFill>
              </a:rPr>
            </a:br>
            <a:r>
              <a:rPr lang="ru-RU" sz="3200" dirty="0" smtClean="0">
                <a:solidFill>
                  <a:sysClr val="windowText" lastClr="000000"/>
                </a:solidFill>
              </a:rPr>
              <a:t>неподвижные или движущиеся заряды</a:t>
            </a:r>
            <a:endParaRPr lang="ru-RU" sz="32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19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03848" y="188640"/>
            <a:ext cx="2952328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ysClr val="windowText" lastClr="000000"/>
                </a:solidFill>
              </a:rPr>
              <a:t>Переменное магнитное поле</a:t>
            </a:r>
            <a:endParaRPr lang="ru-RU" sz="2800" dirty="0">
              <a:solidFill>
                <a:sysClr val="windowText" lastClr="0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03848" y="2629204"/>
            <a:ext cx="2952328" cy="14401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Вихревое электрическое поле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483768" y="5157800"/>
            <a:ext cx="4392488" cy="165618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ysClr val="windowText" lastClr="000000"/>
                </a:solidFill>
              </a:rPr>
              <a:t>Движущиеся или неподвижные заряды</a:t>
            </a:r>
            <a:endParaRPr lang="ru-RU" sz="2800" dirty="0">
              <a:solidFill>
                <a:sysClr val="windowText" lastClr="000000"/>
              </a:solidFill>
            </a:endParaRPr>
          </a:p>
        </p:txBody>
      </p:sp>
      <p:cxnSp>
        <p:nvCxnSpPr>
          <p:cNvPr id="8" name="Прямая со стрелкой 7"/>
          <p:cNvCxnSpPr>
            <a:stCxn id="4" idx="2"/>
            <a:endCxn id="5" idx="0"/>
          </p:cNvCxnSpPr>
          <p:nvPr/>
        </p:nvCxnSpPr>
        <p:spPr>
          <a:xfrm>
            <a:off x="4680012" y="1412776"/>
            <a:ext cx="0" cy="121642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5" idx="2"/>
            <a:endCxn id="6" idx="0"/>
          </p:cNvCxnSpPr>
          <p:nvPr/>
        </p:nvCxnSpPr>
        <p:spPr>
          <a:xfrm>
            <a:off x="4680012" y="4069364"/>
            <a:ext cx="0" cy="108843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325653" y="1699881"/>
            <a:ext cx="27363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создает</a:t>
            </a:r>
            <a:endParaRPr lang="ru-RU" sz="3200" dirty="0"/>
          </a:p>
        </p:txBody>
      </p:sp>
      <p:sp>
        <p:nvSpPr>
          <p:cNvPr id="31" name="TextBox 30"/>
          <p:cNvSpPr txBox="1"/>
          <p:nvPr/>
        </p:nvSpPr>
        <p:spPr>
          <a:xfrm>
            <a:off x="3325653" y="4248882"/>
            <a:ext cx="27363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dirty="0"/>
              <a:t>д</a:t>
            </a:r>
            <a:r>
              <a:rPr lang="ru-RU" sz="3200" dirty="0" smtClean="0"/>
              <a:t>ействует на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50572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0474754"/>
              </p:ext>
            </p:extLst>
          </p:nvPr>
        </p:nvGraphicFramePr>
        <p:xfrm>
          <a:off x="16714" y="1"/>
          <a:ext cx="9127286" cy="68579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63643"/>
                <a:gridCol w="4563643"/>
              </a:tblGrid>
              <a:tr h="59960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Электрическое поле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Электрическое</a:t>
                      </a:r>
                      <a:r>
                        <a:rPr lang="ru-RU" sz="2400" baseline="0" dirty="0" smtClean="0"/>
                        <a:t> вихревое поле</a:t>
                      </a:r>
                      <a:endParaRPr lang="ru-RU" sz="2400" dirty="0"/>
                    </a:p>
                  </a:txBody>
                  <a:tcPr/>
                </a:tc>
              </a:tr>
              <a:tr h="599609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Создается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  <a:tr h="203867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Неподвижными или движущимися и создающими постоянное пространственное распределение зарядов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Изменяющимся</a:t>
                      </a:r>
                      <a:r>
                        <a:rPr lang="ru-RU" sz="2400" baseline="0" dirty="0" smtClean="0"/>
                        <a:t> во времени магнитным полем</a:t>
                      </a:r>
                      <a:endParaRPr lang="ru-RU" sz="2400" dirty="0"/>
                    </a:p>
                  </a:txBody>
                  <a:tcPr/>
                </a:tc>
              </a:tr>
              <a:tr h="599609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Действует на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  <a:tr h="107929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Неподвижные или движущиеся электрические заряды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Неподвижные или движущиеся электрические заряды</a:t>
                      </a:r>
                      <a:endParaRPr lang="ru-RU" sz="2400" dirty="0"/>
                    </a:p>
                  </a:txBody>
                  <a:tcPr/>
                </a:tc>
              </a:tr>
              <a:tr h="599609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Силовая характеристика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  <a:tr h="134159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Напряженность электрического поля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 smtClean="0"/>
                        <a:t>Напряженность электрического поля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132856"/>
            <a:ext cx="8229600" cy="2304256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Электрическое вихревое поле</a:t>
            </a:r>
            <a:br>
              <a:rPr lang="ru-RU" sz="6000" dirty="0" smtClean="0">
                <a:solidFill>
                  <a:srgbClr val="FF0000"/>
                </a:solidFill>
              </a:rPr>
            </a:br>
            <a:r>
              <a:rPr lang="ru-RU" sz="3600" i="1" dirty="0" smtClean="0"/>
              <a:t>таблица  № 4</a:t>
            </a:r>
            <a:endParaRPr lang="ru-RU" sz="6000" i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Объект 3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4072806969"/>
                  </p:ext>
                </p:extLst>
              </p:nvPr>
            </p:nvGraphicFramePr>
            <p:xfrm>
              <a:off x="0" y="0"/>
              <a:ext cx="9127286" cy="6828499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563643"/>
                    <a:gridCol w="4563643"/>
                  </a:tblGrid>
                  <a:tr h="59960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400" dirty="0" smtClean="0"/>
                            <a:t>Электрическое поле</a:t>
                          </a:r>
                          <a:endParaRPr lang="ru-RU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400" dirty="0" smtClean="0"/>
                            <a:t>Электрическое</a:t>
                          </a:r>
                          <a:r>
                            <a:rPr lang="ru-RU" sz="2400" baseline="0" dirty="0" smtClean="0"/>
                            <a:t> вихревое поле</a:t>
                          </a:r>
                          <a:endParaRPr lang="ru-RU" sz="2400" dirty="0"/>
                        </a:p>
                      </a:txBody>
                      <a:tcPr/>
                    </a:tc>
                  </a:tr>
                  <a:tr h="599609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ru-RU" sz="2400" dirty="0" smtClean="0"/>
                            <a:t>Потенциальное или </a:t>
                          </a:r>
                          <a:r>
                            <a:rPr lang="ru-RU" sz="2400" dirty="0" err="1" smtClean="0"/>
                            <a:t>непотенциальное</a:t>
                          </a:r>
                          <a:r>
                            <a:rPr lang="ru-RU" sz="2400" dirty="0" smtClean="0"/>
                            <a:t> поле, работа по замкнутому контуру</a:t>
                          </a:r>
                          <a:endParaRPr lang="ru-RU" sz="24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ru-RU" sz="2400" dirty="0"/>
                        </a:p>
                      </a:txBody>
                      <a:tcPr/>
                    </a:tc>
                  </a:tr>
                  <a:tr h="116971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400" dirty="0" smtClean="0"/>
                            <a:t>Потенциальное,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sz="32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sz="3200" b="0" i="1" smtClean="0">
                                        <a:latin typeface="Cambria Math"/>
                                      </a:rPr>
                                      <m:t>А</m:t>
                                    </m:r>
                                  </m:e>
                                  <m:sub>
                                    <m:r>
                                      <a:rPr lang="ru-RU" sz="3200" b="0" i="1" smtClean="0">
                                        <a:latin typeface="Cambria Math"/>
                                      </a:rPr>
                                      <m:t>замкн</m:t>
                                    </m:r>
                                  </m:sub>
                                </m:sSub>
                                <m:r>
                                  <a:rPr lang="ru-RU" sz="3200" b="0" i="1" smtClean="0">
                                    <a:latin typeface="Cambria Math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ru-RU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400" dirty="0" smtClean="0"/>
                            <a:t>Непотенциальное,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sz="32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sz="3200" b="0" i="1" smtClean="0">
                                        <a:latin typeface="Cambria Math"/>
                                      </a:rPr>
                                      <m:t>А</m:t>
                                    </m:r>
                                  </m:e>
                                  <m:sub>
                                    <m:r>
                                      <a:rPr lang="ru-RU" sz="3200" b="0" i="1" smtClean="0">
                                        <a:latin typeface="Cambria Math"/>
                                      </a:rPr>
                                      <m:t>замкн</m:t>
                                    </m:r>
                                  </m:sub>
                                </m:sSub>
                                <m:r>
                                  <a:rPr lang="ru-RU" sz="3200" b="0" i="1" smtClean="0">
                                    <a:latin typeface="Cambria Math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ru-RU" sz="3200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l-GR" sz="3200" b="0" i="1" smtClean="0">
                                        <a:latin typeface="Cambria Math"/>
                                      </a:rPr>
                                      <m:t>ε</m:t>
                                    </m:r>
                                  </m:e>
                                  <m:sub>
                                    <m:r>
                                      <a:rPr lang="en-US" sz="3200" b="0" i="1" smtClean="0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sz="3200" b="0" i="1" smtClean="0">
                                    <a:latin typeface="Cambria Math"/>
                                    <a:ea typeface="Cambria Math"/>
                                  </a:rPr>
                                  <m:t>≠</m:t>
                                </m:r>
                                <m:r>
                                  <a:rPr lang="ru-RU" sz="3200" b="0" i="1" smtClean="0">
                                    <a:latin typeface="Cambria Math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ru-RU" sz="3200" dirty="0"/>
                        </a:p>
                        <a:p>
                          <a:pPr algn="ctr"/>
                          <a:endParaRPr lang="ru-RU" sz="2400" dirty="0"/>
                        </a:p>
                      </a:txBody>
                      <a:tcPr/>
                    </a:tc>
                  </a:tr>
                  <a:tr h="599609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ru-RU" sz="2400" dirty="0" smtClean="0"/>
                            <a:t>Силовые линии</a:t>
                          </a:r>
                          <a:endParaRPr lang="ru-RU" sz="24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ru-RU" sz="2400" dirty="0"/>
                        </a:p>
                      </a:txBody>
                      <a:tcPr/>
                    </a:tc>
                  </a:tr>
                  <a:tr h="107929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400" dirty="0" smtClean="0"/>
                            <a:t>Незамкнутые,</a:t>
                          </a:r>
                          <a:r>
                            <a:rPr lang="ru-RU" sz="2400" baseline="0" dirty="0" smtClean="0"/>
                            <a:t> начинаются на положительном заряде, оканчиваются на отрицательном заряде</a:t>
                          </a:r>
                          <a:endParaRPr lang="ru-RU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400" dirty="0" smtClean="0"/>
                            <a:t>Замкнутые, охватывают силовые линии магнитного поля, создавшего</a:t>
                          </a:r>
                          <a:r>
                            <a:rPr lang="ru-RU" sz="2400" baseline="0" dirty="0" smtClean="0"/>
                            <a:t> данное поле</a:t>
                          </a:r>
                          <a:endParaRPr lang="ru-RU" sz="2400" dirty="0"/>
                        </a:p>
                      </a:txBody>
                      <a:tcPr/>
                    </a:tc>
                  </a:tr>
                  <a:tr h="599609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ru-RU" sz="2400" dirty="0" smtClean="0"/>
                            <a:t>Обладает энергией</a:t>
                          </a:r>
                          <a:endParaRPr lang="ru-RU" sz="24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ru-RU" sz="2400" dirty="0"/>
                        </a:p>
                      </a:txBody>
                      <a:tcPr/>
                    </a:tc>
                  </a:tr>
                  <a:tr h="134159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400" dirty="0" smtClean="0"/>
                            <a:t>Изменяет</a:t>
                          </a:r>
                          <a:r>
                            <a:rPr lang="ru-RU" sz="2400" baseline="0" dirty="0" smtClean="0"/>
                            <a:t> кинетическую энергию заряженной частицы</a:t>
                          </a:r>
                          <a:endParaRPr lang="ru-RU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400" dirty="0" smtClean="0"/>
                            <a:t>Изменяет</a:t>
                          </a:r>
                          <a:r>
                            <a:rPr lang="ru-RU" sz="2400" baseline="0" dirty="0" smtClean="0"/>
                            <a:t> кинетическую энергию заряженной частицы</a:t>
                          </a:r>
                          <a:endParaRPr lang="ru-RU" sz="24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5" name="Объект 3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4072806969"/>
                  </p:ext>
                </p:extLst>
              </p:nvPr>
            </p:nvGraphicFramePr>
            <p:xfrm>
              <a:off x="0" y="0"/>
              <a:ext cx="9127286" cy="6828499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563643"/>
                    <a:gridCol w="4563643"/>
                  </a:tblGrid>
                  <a:tr h="59960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400" dirty="0" smtClean="0"/>
                            <a:t>Электрическое поле</a:t>
                          </a:r>
                          <a:endParaRPr lang="ru-RU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400" dirty="0" smtClean="0"/>
                            <a:t>Электрическое</a:t>
                          </a:r>
                          <a:r>
                            <a:rPr lang="ru-RU" sz="2400" baseline="0" dirty="0" smtClean="0"/>
                            <a:t> вихревое поле</a:t>
                          </a:r>
                          <a:endParaRPr lang="ru-RU" sz="2400" dirty="0"/>
                        </a:p>
                      </a:txBody>
                      <a:tcPr/>
                    </a:tc>
                  </a:tr>
                  <a:tr h="82296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ru-RU" sz="2400" dirty="0" smtClean="0"/>
                            <a:t>Потенциальное или </a:t>
                          </a:r>
                          <a:r>
                            <a:rPr lang="ru-RU" sz="2400" dirty="0" err="1" smtClean="0"/>
                            <a:t>непотенциальное</a:t>
                          </a:r>
                          <a:r>
                            <a:rPr lang="ru-RU" sz="2400" dirty="0" smtClean="0"/>
                            <a:t> поле, работа по замкнутому контуру</a:t>
                          </a:r>
                          <a:endParaRPr lang="ru-RU" sz="24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ru-RU" sz="2400" dirty="0"/>
                        </a:p>
                      </a:txBody>
                      <a:tcPr/>
                    </a:tc>
                  </a:tr>
                  <a:tr h="131064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112093" r="-100000" b="-3130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0134" t="-112093" r="-134" b="-313023"/>
                          </a:stretch>
                        </a:blipFill>
                      </a:tcPr>
                    </a:tc>
                  </a:tr>
                  <a:tr h="599609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ru-RU" sz="2400" dirty="0" smtClean="0"/>
                            <a:t>Силовые линии</a:t>
                          </a:r>
                          <a:endParaRPr lang="ru-RU" sz="24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ru-RU" sz="2400" dirty="0"/>
                        </a:p>
                      </a:txBody>
                      <a:tcPr/>
                    </a:tc>
                  </a:tr>
                  <a:tr h="15544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400" dirty="0" smtClean="0"/>
                            <a:t>Незамкнутые,</a:t>
                          </a:r>
                          <a:r>
                            <a:rPr lang="ru-RU" sz="2400" baseline="0" dirty="0" smtClean="0"/>
                            <a:t> начинаются на положительном заряде, оканчиваются на отрицательном заряде</a:t>
                          </a:r>
                          <a:endParaRPr lang="ru-RU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400" dirty="0" smtClean="0"/>
                            <a:t>Замкнутые, охватывают силовые линии магнитного поля, создавшего</a:t>
                          </a:r>
                          <a:r>
                            <a:rPr lang="ru-RU" sz="2400" baseline="0" dirty="0" smtClean="0"/>
                            <a:t> данное поле</a:t>
                          </a:r>
                          <a:endParaRPr lang="ru-RU" sz="2400" dirty="0"/>
                        </a:p>
                      </a:txBody>
                      <a:tcPr/>
                    </a:tc>
                  </a:tr>
                  <a:tr h="599609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ru-RU" sz="2400" dirty="0" smtClean="0"/>
                            <a:t>Обладает энергией</a:t>
                          </a:r>
                          <a:endParaRPr lang="ru-RU" sz="24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ru-RU" sz="2400" dirty="0"/>
                        </a:p>
                      </a:txBody>
                      <a:tcPr/>
                    </a:tc>
                  </a:tr>
                  <a:tr h="134159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400" dirty="0" smtClean="0"/>
                            <a:t>Изменяет</a:t>
                          </a:r>
                          <a:r>
                            <a:rPr lang="ru-RU" sz="2400" baseline="0" dirty="0" smtClean="0"/>
                            <a:t> кинетическую энергию заряженной частицы</a:t>
                          </a:r>
                          <a:endParaRPr lang="ru-RU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400" dirty="0" smtClean="0"/>
                            <a:t>Изменяет</a:t>
                          </a:r>
                          <a:r>
                            <a:rPr lang="ru-RU" sz="2400" baseline="0" dirty="0" smtClean="0"/>
                            <a:t> кинетическую энергию заряженной частицы</a:t>
                          </a:r>
                          <a:endParaRPr lang="ru-RU" sz="24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402394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5566800"/>
              </p:ext>
            </p:extLst>
          </p:nvPr>
        </p:nvGraphicFramePr>
        <p:xfrm>
          <a:off x="0" y="16169"/>
          <a:ext cx="9127286" cy="69880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63643"/>
                <a:gridCol w="4563643"/>
              </a:tblGrid>
              <a:tr h="318731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Инертность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Индуктивность</a:t>
                      </a:r>
                      <a:endParaRPr lang="ru-RU" sz="2400" dirty="0"/>
                    </a:p>
                  </a:txBody>
                  <a:tcPr/>
                </a:tc>
              </a:tr>
              <a:tr h="36558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Свойство</a:t>
                      </a:r>
                      <a:r>
                        <a:rPr lang="ru-RU" sz="2400" baseline="0" dirty="0" smtClean="0"/>
                        <a:t> тела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Свойство</a:t>
                      </a:r>
                      <a:r>
                        <a:rPr lang="ru-RU" sz="2400" baseline="0" dirty="0" smtClean="0"/>
                        <a:t> тела</a:t>
                      </a:r>
                      <a:endParaRPr lang="ru-RU" sz="2400" dirty="0" smtClean="0"/>
                    </a:p>
                  </a:txBody>
                  <a:tcPr/>
                </a:tc>
              </a:tr>
              <a:tr h="340435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Обнаруживается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  <a:tr h="315283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При изменении его скорости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При изменении силы тока в нем</a:t>
                      </a:r>
                      <a:endParaRPr lang="ru-RU" sz="2400" dirty="0"/>
                    </a:p>
                  </a:txBody>
                  <a:tcPr/>
                </a:tc>
              </a:tr>
              <a:tr h="448039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Состоит</a:t>
                      </a:r>
                      <a:r>
                        <a:rPr lang="ru-RU" sz="2400" baseline="0" dirty="0" smtClean="0"/>
                        <a:t> в том, что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  <a:tr h="69702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Скорость</a:t>
                      </a:r>
                      <a:r>
                        <a:rPr lang="ru-RU" sz="2400" baseline="0" dirty="0" smtClean="0"/>
                        <a:t> не изменяется мгновенно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Сила тока в цепи не изменяется мгновенно</a:t>
                      </a:r>
                      <a:endParaRPr lang="ru-RU" sz="2400" dirty="0"/>
                    </a:p>
                  </a:txBody>
                  <a:tcPr/>
                </a:tc>
              </a:tr>
              <a:tr h="495851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Физическая величина (мера свойства)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  <a:tr h="60235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Масса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Индуктивность (коэффициент самоиндукции)</a:t>
                      </a:r>
                      <a:endParaRPr lang="ru-RU" sz="2400" dirty="0"/>
                    </a:p>
                  </a:txBody>
                  <a:tcPr/>
                </a:tc>
              </a:tr>
              <a:tr h="2114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От чего</a:t>
                      </a:r>
                      <a:r>
                        <a:rPr lang="ru-RU" sz="2400" baseline="0" dirty="0" smtClean="0"/>
                        <a:t> зависит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  <a:tr h="25829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От</a:t>
                      </a:r>
                      <a:r>
                        <a:rPr lang="ru-RU" sz="2400" baseline="0" dirty="0" smtClean="0"/>
                        <a:t> формы, размеров и вещества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От формы,</a:t>
                      </a:r>
                      <a:r>
                        <a:rPr lang="ru-RU" sz="2400" baseline="0" dirty="0" smtClean="0"/>
                        <a:t> размеров и среды</a:t>
                      </a:r>
                      <a:endParaRPr lang="ru-RU" sz="2400" dirty="0"/>
                    </a:p>
                  </a:txBody>
                  <a:tcPr/>
                </a:tc>
              </a:tr>
              <a:tr h="37716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От чего не зависит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  <a:tr h="1164901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От скорости, от</a:t>
                      </a:r>
                      <a:r>
                        <a:rPr lang="ru-RU" sz="2400" baseline="0" dirty="0" smtClean="0"/>
                        <a:t> значения и направления действующей силы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От значения</a:t>
                      </a:r>
                      <a:r>
                        <a:rPr lang="ru-RU" sz="2400" baseline="0" dirty="0" smtClean="0"/>
                        <a:t> и направления силы тока, от скорости изменения силы тока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132856"/>
            <a:ext cx="8229600" cy="2304256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Свойство проводника. Индуктивность.</a:t>
            </a:r>
            <a:br>
              <a:rPr lang="ru-RU" sz="6000" dirty="0" smtClean="0">
                <a:solidFill>
                  <a:srgbClr val="FF0000"/>
                </a:solidFill>
              </a:rPr>
            </a:br>
            <a:r>
              <a:rPr lang="ru-RU" sz="3600" i="1" dirty="0" smtClean="0"/>
              <a:t>таблица  № 5</a:t>
            </a:r>
            <a:endParaRPr lang="ru-RU" sz="60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277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80593" y="2611597"/>
            <a:ext cx="3954431" cy="8640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ysClr val="windowText" lastClr="000000"/>
                </a:solidFill>
              </a:rPr>
              <a:t>Поле (электрическое, магнитное)</a:t>
            </a:r>
            <a:endParaRPr lang="ru-RU" sz="320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78790" y="3905914"/>
            <a:ext cx="27363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действует</a:t>
            </a:r>
            <a:endParaRPr lang="ru-RU" sz="32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4840956" y="125710"/>
            <a:ext cx="3996075" cy="1367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ysClr val="windowText" lastClr="000000"/>
                </a:solidFill>
              </a:rPr>
              <a:t>Переменное поле (электрическое, магнитное)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42550" y="5045929"/>
            <a:ext cx="4032448" cy="131904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ysClr val="windowText" lastClr="000000"/>
                </a:solidFill>
              </a:rPr>
              <a:t>Заряд (движущийся, </a:t>
            </a:r>
            <a:r>
              <a:rPr lang="ru-RU" sz="3200" dirty="0" smtClean="0">
                <a:solidFill>
                  <a:sysClr val="windowText" lastClr="000000"/>
                </a:solidFill>
              </a:rPr>
              <a:t>неподвижный</a:t>
            </a:r>
            <a:r>
              <a:rPr lang="ru-RU" sz="3200" dirty="0" smtClean="0">
                <a:solidFill>
                  <a:sysClr val="windowText" lastClr="000000"/>
                </a:solidFill>
              </a:rPr>
              <a:t>)</a:t>
            </a:r>
            <a:endParaRPr lang="ru-RU" sz="3200" dirty="0">
              <a:solidFill>
                <a:sysClr val="windowText" lastClr="000000"/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30718" y="35111"/>
            <a:ext cx="4032448" cy="131904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ysClr val="windowText" lastClr="000000"/>
                </a:solidFill>
              </a:rPr>
              <a:t>Заряд (движущийся, </a:t>
            </a:r>
            <a:r>
              <a:rPr lang="ru-RU" sz="3200" dirty="0" smtClean="0">
                <a:solidFill>
                  <a:sysClr val="windowText" lastClr="000000"/>
                </a:solidFill>
              </a:rPr>
              <a:t>неподвижный</a:t>
            </a:r>
            <a:r>
              <a:rPr lang="ru-RU" sz="3200" dirty="0" smtClean="0">
                <a:solidFill>
                  <a:sysClr val="windowText" lastClr="000000"/>
                </a:solidFill>
              </a:rPr>
              <a:t>)</a:t>
            </a:r>
            <a:endParaRPr lang="ru-RU" sz="3200" dirty="0">
              <a:solidFill>
                <a:sysClr val="windowText" lastClr="000000"/>
              </a:solidFill>
            </a:endParaRPr>
          </a:p>
        </p:txBody>
      </p:sp>
      <p:cxnSp>
        <p:nvCxnSpPr>
          <p:cNvPr id="17" name="Прямая соединительная линия 16"/>
          <p:cNvCxnSpPr>
            <a:stCxn id="32" idx="2"/>
            <a:endCxn id="6" idx="0"/>
          </p:cNvCxnSpPr>
          <p:nvPr/>
        </p:nvCxnSpPr>
        <p:spPr>
          <a:xfrm>
            <a:off x="2346942" y="1354153"/>
            <a:ext cx="10867" cy="12574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50647" y="1594040"/>
            <a:ext cx="27363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создает</a:t>
            </a:r>
            <a:endParaRPr lang="ru-RU" sz="3200" dirty="0"/>
          </a:p>
        </p:txBody>
      </p:sp>
      <p:cxnSp>
        <p:nvCxnSpPr>
          <p:cNvPr id="34" name="Прямая соединительная линия 33"/>
          <p:cNvCxnSpPr>
            <a:stCxn id="6" idx="2"/>
            <a:endCxn id="26" idx="0"/>
          </p:cNvCxnSpPr>
          <p:nvPr/>
        </p:nvCxnSpPr>
        <p:spPr>
          <a:xfrm>
            <a:off x="2357809" y="3475693"/>
            <a:ext cx="965" cy="15702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4840956" y="2362717"/>
            <a:ext cx="3996075" cy="1367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ysClr val="windowText" lastClr="000000"/>
                </a:solidFill>
              </a:rPr>
              <a:t>Переменное поле (магнитное, электрическое)</a:t>
            </a: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4822769" y="5045929"/>
            <a:ext cx="4032448" cy="131904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ysClr val="windowText" lastClr="000000"/>
                </a:solidFill>
              </a:rPr>
              <a:t>Заряд (движущийся, </a:t>
            </a:r>
            <a:r>
              <a:rPr lang="ru-RU" sz="3200" dirty="0" smtClean="0">
                <a:solidFill>
                  <a:sysClr val="windowText" lastClr="000000"/>
                </a:solidFill>
              </a:rPr>
              <a:t>неподвижный</a:t>
            </a:r>
            <a:r>
              <a:rPr lang="ru-RU" sz="3200" dirty="0" smtClean="0">
                <a:solidFill>
                  <a:sysClr val="windowText" lastClr="000000"/>
                </a:solidFill>
              </a:rPr>
              <a:t>)</a:t>
            </a:r>
            <a:endParaRPr lang="ru-RU" sz="3200" dirty="0">
              <a:solidFill>
                <a:sysClr val="windowText" lastClr="000000"/>
              </a:solidFill>
            </a:endParaRPr>
          </a:p>
        </p:txBody>
      </p:sp>
      <p:cxnSp>
        <p:nvCxnSpPr>
          <p:cNvPr id="41" name="Прямая соединительная линия 40"/>
          <p:cNvCxnSpPr>
            <a:stCxn id="24" idx="2"/>
            <a:endCxn id="39" idx="0"/>
          </p:cNvCxnSpPr>
          <p:nvPr/>
        </p:nvCxnSpPr>
        <p:spPr>
          <a:xfrm>
            <a:off x="6838994" y="1493153"/>
            <a:ext cx="0" cy="8695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stCxn id="39" idx="2"/>
            <a:endCxn id="40" idx="0"/>
          </p:cNvCxnSpPr>
          <p:nvPr/>
        </p:nvCxnSpPr>
        <p:spPr>
          <a:xfrm flipH="1">
            <a:off x="6838993" y="3730160"/>
            <a:ext cx="1" cy="13157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470842" y="4198300"/>
            <a:ext cx="27363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действует</a:t>
            </a:r>
            <a:endParaRPr lang="ru-RU" sz="3200" dirty="0"/>
          </a:p>
        </p:txBody>
      </p:sp>
      <p:sp>
        <p:nvSpPr>
          <p:cNvPr id="28" name="TextBox 27"/>
          <p:cNvSpPr txBox="1"/>
          <p:nvPr/>
        </p:nvSpPr>
        <p:spPr>
          <a:xfrm>
            <a:off x="5470841" y="1690487"/>
            <a:ext cx="27363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создает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82749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03848" y="188640"/>
            <a:ext cx="2952328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ysClr val="windowText" lastClr="000000"/>
                </a:solidFill>
              </a:rPr>
              <a:t>Переменное электрическое поле</a:t>
            </a:r>
            <a:endParaRPr lang="ru-RU" sz="2800" dirty="0">
              <a:solidFill>
                <a:sysClr val="windowText" lastClr="0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03848" y="2629204"/>
            <a:ext cx="2952328" cy="14401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Переменное магнитное поле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483768" y="5157800"/>
            <a:ext cx="4392488" cy="165618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ysClr val="windowText" lastClr="000000"/>
                </a:solidFill>
              </a:rPr>
              <a:t>Электрический заряд</a:t>
            </a:r>
            <a:endParaRPr lang="ru-RU" sz="2800" dirty="0">
              <a:solidFill>
                <a:sysClr val="windowText" lastClr="000000"/>
              </a:solidFill>
            </a:endParaRPr>
          </a:p>
        </p:txBody>
      </p:sp>
      <p:cxnSp>
        <p:nvCxnSpPr>
          <p:cNvPr id="8" name="Прямая со стрелкой 7"/>
          <p:cNvCxnSpPr>
            <a:stCxn id="4" idx="2"/>
            <a:endCxn id="5" idx="0"/>
          </p:cNvCxnSpPr>
          <p:nvPr/>
        </p:nvCxnSpPr>
        <p:spPr>
          <a:xfrm>
            <a:off x="4680012" y="1412776"/>
            <a:ext cx="0" cy="121642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5" idx="2"/>
            <a:endCxn id="6" idx="0"/>
          </p:cNvCxnSpPr>
          <p:nvPr/>
        </p:nvCxnSpPr>
        <p:spPr>
          <a:xfrm>
            <a:off x="4680012" y="4069364"/>
            <a:ext cx="0" cy="1088436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325653" y="1699881"/>
            <a:ext cx="27363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создает</a:t>
            </a:r>
            <a:endParaRPr lang="ru-RU" sz="3200" dirty="0"/>
          </a:p>
        </p:txBody>
      </p:sp>
      <p:sp>
        <p:nvSpPr>
          <p:cNvPr id="31" name="TextBox 30"/>
          <p:cNvSpPr txBox="1"/>
          <p:nvPr/>
        </p:nvSpPr>
        <p:spPr>
          <a:xfrm>
            <a:off x="3325653" y="4248882"/>
            <a:ext cx="27363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действует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69713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Запомни: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700808"/>
            <a:ext cx="9144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 smtClean="0"/>
              <a:t>Заряд неподвижен</a:t>
            </a:r>
            <a:r>
              <a:rPr lang="ru-RU" sz="2800" dirty="0" smtClean="0"/>
              <a:t> – электростатическое поле.</a:t>
            </a:r>
          </a:p>
          <a:p>
            <a:r>
              <a:rPr lang="ru-RU" sz="2800" b="1" u="sng" dirty="0" smtClean="0"/>
              <a:t>Заряд движется равномерно</a:t>
            </a:r>
            <a:r>
              <a:rPr lang="ru-RU" sz="2800" dirty="0" smtClean="0"/>
              <a:t> – постоянное (стационарное) электрическое поле и постоянное магнитное поле.</a:t>
            </a:r>
          </a:p>
          <a:p>
            <a:r>
              <a:rPr lang="ru-RU" sz="2800" b="1" u="sng" dirty="0" smtClean="0"/>
              <a:t>Заряд движется ускоренно</a:t>
            </a:r>
            <a:r>
              <a:rPr lang="ru-RU" sz="2800" dirty="0" smtClean="0"/>
              <a:t> – переменное магнитное поле </a:t>
            </a:r>
            <a:r>
              <a:rPr lang="ru-RU" sz="2800" dirty="0" smtClean="0">
                <a:latin typeface="Calibri"/>
                <a:cs typeface="Calibri"/>
              </a:rPr>
              <a:t>→ переменное электрическое поле → переменное магнитное поле → … </a:t>
            </a:r>
            <a:r>
              <a:rPr lang="ru-RU" sz="2800" dirty="0" smtClean="0">
                <a:solidFill>
                  <a:srgbClr val="FF0000"/>
                </a:solidFill>
                <a:latin typeface="Calibri"/>
                <a:cs typeface="Calibri"/>
              </a:rPr>
              <a:t>Единое электромагнитное поле</a:t>
            </a:r>
            <a:r>
              <a:rPr lang="ru-RU" sz="2800" dirty="0" smtClean="0">
                <a:latin typeface="Calibri"/>
                <a:cs typeface="Calibri"/>
              </a:rPr>
              <a:t>.</a:t>
            </a:r>
            <a:endParaRPr lang="ru-RU" sz="2800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Литература: Г.Н. Степанова. Физика. Учебник. 10 класс. Электродинамика.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644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Объект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720550321"/>
                  </p:ext>
                </p:extLst>
              </p:nvPr>
            </p:nvGraphicFramePr>
            <p:xfrm>
              <a:off x="16714" y="0"/>
              <a:ext cx="9127286" cy="6750495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563643"/>
                    <a:gridCol w="4563643"/>
                  </a:tblGrid>
                  <a:tr h="12651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400" dirty="0" smtClean="0"/>
                            <a:t>Гравитационное взаимодействие</a:t>
                          </a:r>
                          <a:endParaRPr lang="ru-RU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400" dirty="0" smtClean="0"/>
                            <a:t>Электростатическое взаимодействие</a:t>
                          </a:r>
                          <a:endParaRPr lang="ru-RU" sz="2400" dirty="0"/>
                        </a:p>
                      </a:txBody>
                      <a:tcPr/>
                    </a:tc>
                  </a:tr>
                  <a:tr h="436343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ru-RU" sz="2400" dirty="0" smtClean="0"/>
                            <a:t>Возникает между частицами вещества</a:t>
                          </a:r>
                          <a:endParaRPr lang="ru-RU" sz="24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</a:tr>
                  <a:tr h="436343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ru-RU" sz="2400" dirty="0" smtClean="0"/>
                            <a:t>Наличие</a:t>
                          </a:r>
                          <a:r>
                            <a:rPr lang="ru-RU" sz="2400" baseline="0" dirty="0" smtClean="0"/>
                            <a:t> взаимодействия определяется особым свойством частиц вещества:</a:t>
                          </a:r>
                          <a:endParaRPr lang="ru-RU" sz="24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ru-RU" dirty="0"/>
                        </a:p>
                      </a:txBody>
                      <a:tcPr/>
                    </a:tc>
                  </a:tr>
                  <a:tr h="43634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400" dirty="0" smtClean="0"/>
                            <a:t>Гравитационная масса, </a:t>
                          </a:r>
                          <a:r>
                            <a:rPr lang="en-US" sz="2400" dirty="0" smtClean="0"/>
                            <a:t>m</a:t>
                          </a:r>
                          <a:endParaRPr lang="ru-RU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400" dirty="0" smtClean="0"/>
                            <a:t>Электрический заряд, </a:t>
                          </a:r>
                          <a:r>
                            <a:rPr lang="en-US" sz="2400" dirty="0" smtClean="0"/>
                            <a:t>q</a:t>
                          </a:r>
                          <a:endParaRPr lang="ru-RU" sz="2400" dirty="0"/>
                        </a:p>
                      </a:txBody>
                      <a:tcPr/>
                    </a:tc>
                  </a:tr>
                  <a:tr h="436343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ru-RU" sz="2400" dirty="0" smtClean="0"/>
                            <a:t>Зависит от расстояния между</a:t>
                          </a:r>
                          <a:r>
                            <a:rPr lang="ru-RU" sz="2400" baseline="0" dirty="0" smtClean="0"/>
                            <a:t> частицами</a:t>
                          </a:r>
                          <a:endParaRPr lang="ru-RU" sz="24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ru-RU" dirty="0"/>
                        </a:p>
                      </a:txBody>
                      <a:tcPr/>
                    </a:tc>
                  </a:tr>
                  <a:tr h="43634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400" dirty="0" smtClean="0"/>
                            <a:t>Не зависит от свойств среды</a:t>
                          </a:r>
                          <a:endParaRPr lang="ru-RU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400" dirty="0" smtClean="0"/>
                            <a:t>Зависит от свойств среды</a:t>
                          </a:r>
                          <a:endParaRPr lang="ru-RU" sz="2400" dirty="0"/>
                        </a:p>
                      </a:txBody>
                      <a:tcPr/>
                    </a:tc>
                  </a:tr>
                  <a:tr h="436343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ru-RU" sz="2400" dirty="0" smtClean="0"/>
                            <a:t>Основной закон, описывающий взаимодействие в вакууме</a:t>
                          </a:r>
                          <a:endParaRPr lang="ru-RU" sz="24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ru-RU" dirty="0"/>
                        </a:p>
                      </a:txBody>
                      <a:tcPr/>
                    </a:tc>
                  </a:tr>
                  <a:tr h="98102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400" dirty="0" smtClean="0"/>
                            <a:t>Закон всемирного тяготения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𝐹</m:t>
                                    </m:r>
                                  </m:e>
                                  <m:sub>
                                    <m:r>
                                      <a:rPr lang="ru-RU" sz="2400" b="0" i="1" smtClean="0">
                                        <a:latin typeface="Cambria Math"/>
                                      </a:rPr>
                                      <m:t>грав</m:t>
                                    </m:r>
                                  </m:sub>
                                </m:sSub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𝐺</m:t>
                                </m:r>
                                <m:f>
                                  <m:fPr>
                                    <m:ctrlPr>
                                      <a:rPr lang="en-US" sz="2400" b="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sz="2400" b="0" i="1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b="0" i="1" smtClean="0">
                                            <a:latin typeface="Cambria Math"/>
                                          </a:rPr>
                                          <m:t>𝑚</m:t>
                                        </m:r>
                                      </m:e>
                                      <m:sub>
                                        <m:r>
                                          <a:rPr lang="en-US" sz="2400" b="0" i="1" smtClean="0">
                                            <a:latin typeface="Cambria Math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en-US" sz="2400" b="0" i="1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b="0" i="1" smtClean="0">
                                            <a:latin typeface="Cambria Math"/>
                                          </a:rPr>
                                          <m:t>𝑚</m:t>
                                        </m:r>
                                      </m:e>
                                      <m:sub>
                                        <m:r>
                                          <a:rPr lang="en-US" sz="2400" b="0" i="1" smtClean="0">
                                            <a:latin typeface="Cambria Math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2400" b="0" i="1" smtClean="0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400" b="0" i="1" smtClean="0">
                                            <a:latin typeface="Cambria Math"/>
                                          </a:rPr>
                                          <m:t>𝑟</m:t>
                                        </m:r>
                                      </m:e>
                                      <m:sup>
                                        <m:r>
                                          <a:rPr lang="en-US" sz="2400" b="0" i="1" smtClean="0"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ru-RU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400" dirty="0" smtClean="0"/>
                            <a:t>Закон Кулона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𝐹</m:t>
                                    </m:r>
                                  </m:e>
                                  <m:sub>
                                    <m:r>
                                      <a:rPr lang="ru-RU" sz="2400" b="0" i="1" smtClean="0">
                                        <a:latin typeface="Cambria Math"/>
                                      </a:rPr>
                                      <m:t>к</m:t>
                                    </m:r>
                                  </m:sub>
                                </m:sSub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𝑘</m:t>
                                </m:r>
                                <m:f>
                                  <m:fPr>
                                    <m:ctrlPr>
                                      <a:rPr lang="en-US" sz="2400" b="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sz="2400" b="0" i="1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b="0" i="1" smtClean="0">
                                            <a:latin typeface="Cambria Math"/>
                                          </a:rPr>
                                          <m:t>𝑞</m:t>
                                        </m:r>
                                      </m:e>
                                      <m:sub>
                                        <m:r>
                                          <a:rPr lang="en-US" sz="2400" b="0" i="1" smtClean="0">
                                            <a:latin typeface="Cambria Math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en-US" sz="2400" b="0" i="1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b="0" i="1" smtClean="0">
                                            <a:latin typeface="Cambria Math"/>
                                          </a:rPr>
                                          <m:t>𝑞</m:t>
                                        </m:r>
                                      </m:e>
                                      <m:sub>
                                        <m:r>
                                          <a:rPr lang="en-US" sz="2400" b="0" i="1" smtClean="0">
                                            <a:latin typeface="Cambria Math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2400" b="0" i="1" smtClean="0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400" b="0" i="1" smtClean="0">
                                            <a:latin typeface="Cambria Math"/>
                                          </a:rPr>
                                          <m:t>𝑟</m:t>
                                        </m:r>
                                      </m:e>
                                      <m:sup>
                                        <m:r>
                                          <a:rPr lang="en-US" sz="2400" b="0" i="1" smtClean="0"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ru-RU" sz="2400" dirty="0"/>
                        </a:p>
                      </a:txBody>
                      <a:tcPr/>
                    </a:tc>
                  </a:tr>
                  <a:tr h="436343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ru-RU" sz="2400" dirty="0" smtClean="0"/>
                            <a:t>Силы центральные</a:t>
                          </a:r>
                          <a:endParaRPr lang="ru-RU" sz="24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ru-RU" dirty="0"/>
                        </a:p>
                      </a:txBody>
                      <a:tcPr/>
                    </a:tc>
                  </a:tr>
                  <a:tr h="436343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ru-RU" sz="2400" dirty="0" smtClean="0"/>
                            <a:t>Границы применимости:</a:t>
                          </a:r>
                          <a:endParaRPr lang="ru-RU" sz="24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ru-RU" dirty="0"/>
                        </a:p>
                      </a:txBody>
                      <a:tcPr/>
                    </a:tc>
                  </a:tr>
                  <a:tr h="75313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400" dirty="0" smtClean="0"/>
                            <a:t>Материальные точки,</a:t>
                          </a:r>
                          <a:r>
                            <a:rPr lang="ru-RU" sz="2400" baseline="0" dirty="0" smtClean="0"/>
                            <a:t> сферические тела</a:t>
                          </a:r>
                          <a:endParaRPr lang="ru-RU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400" dirty="0" smtClean="0"/>
                            <a:t>Неподвижные точечные электрические заряды.</a:t>
                          </a:r>
                          <a:endParaRPr lang="ru-RU" sz="24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Объект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720550321"/>
                  </p:ext>
                </p:extLst>
              </p:nvPr>
            </p:nvGraphicFramePr>
            <p:xfrm>
              <a:off x="16714" y="0"/>
              <a:ext cx="9127286" cy="6750495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563643"/>
                    <a:gridCol w="4563643"/>
                  </a:tblGrid>
                  <a:tr h="822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400" dirty="0" smtClean="0"/>
                            <a:t>Гравитационное взаимодействие</a:t>
                          </a:r>
                          <a:endParaRPr lang="ru-RU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400" dirty="0" smtClean="0"/>
                            <a:t>Электростатическое взаимодействие</a:t>
                          </a:r>
                          <a:endParaRPr lang="ru-RU" sz="2400" dirty="0"/>
                        </a:p>
                      </a:txBody>
                      <a:tcPr/>
                    </a:tc>
                  </a:tr>
                  <a:tr h="45720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ru-RU" sz="2400" dirty="0" smtClean="0"/>
                            <a:t>Возникает между частицами вещества</a:t>
                          </a:r>
                          <a:endParaRPr lang="ru-RU" sz="24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</a:tr>
                  <a:tr h="82296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ru-RU" sz="2400" dirty="0" smtClean="0"/>
                            <a:t>Наличие</a:t>
                          </a:r>
                          <a:r>
                            <a:rPr lang="ru-RU" sz="2400" baseline="0" dirty="0" smtClean="0"/>
                            <a:t> взаимодействия определяется особым свойством частиц вещества:</a:t>
                          </a:r>
                          <a:endParaRPr lang="ru-RU" sz="24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ru-RU" dirty="0"/>
                        </a:p>
                      </a:txBody>
                      <a:tcPr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400" dirty="0" smtClean="0"/>
                            <a:t>Гравитационная масса, </a:t>
                          </a:r>
                          <a:r>
                            <a:rPr lang="en-US" sz="2400" dirty="0" smtClean="0"/>
                            <a:t>m</a:t>
                          </a:r>
                          <a:endParaRPr lang="ru-RU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400" dirty="0" smtClean="0"/>
                            <a:t>Электрический заряд, </a:t>
                          </a:r>
                          <a:r>
                            <a:rPr lang="en-US" sz="2400" dirty="0" smtClean="0"/>
                            <a:t>q</a:t>
                          </a:r>
                          <a:endParaRPr lang="ru-RU" sz="2400" dirty="0"/>
                        </a:p>
                      </a:txBody>
                      <a:tcPr/>
                    </a:tc>
                  </a:tr>
                  <a:tr h="45720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ru-RU" sz="2400" dirty="0" smtClean="0"/>
                            <a:t>Зависит от расстояния между</a:t>
                          </a:r>
                          <a:r>
                            <a:rPr lang="ru-RU" sz="2400" baseline="0" dirty="0" smtClean="0"/>
                            <a:t> частицами</a:t>
                          </a:r>
                          <a:endParaRPr lang="ru-RU" sz="24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ru-RU" dirty="0"/>
                        </a:p>
                      </a:txBody>
                      <a:tcPr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400" dirty="0" smtClean="0"/>
                            <a:t>Не зависит от свойств среды</a:t>
                          </a:r>
                          <a:endParaRPr lang="ru-RU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400" dirty="0" smtClean="0"/>
                            <a:t>Зависит от свойств среды</a:t>
                          </a:r>
                          <a:endParaRPr lang="ru-RU" sz="2400" dirty="0"/>
                        </a:p>
                      </a:txBody>
                      <a:tcPr/>
                    </a:tc>
                  </a:tr>
                  <a:tr h="45720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ru-RU" sz="2400" dirty="0" smtClean="0"/>
                            <a:t>Основной закон, описывающий взаимодействие в вакууме</a:t>
                          </a:r>
                          <a:endParaRPr lang="ru-RU" sz="24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ru-RU" dirty="0"/>
                        </a:p>
                      </a:txBody>
                      <a:tcPr/>
                    </a:tc>
                  </a:tr>
                  <a:tr h="1081215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34" t="-368927" r="-99866" b="-1740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0267" t="-368927" b="-174011"/>
                          </a:stretch>
                        </a:blipFill>
                      </a:tcPr>
                    </a:tc>
                  </a:tr>
                  <a:tr h="45720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ru-RU" sz="2400" dirty="0" smtClean="0"/>
                            <a:t>Силы центральные</a:t>
                          </a:r>
                          <a:endParaRPr lang="ru-RU" sz="24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ru-RU" dirty="0"/>
                        </a:p>
                      </a:txBody>
                      <a:tcPr/>
                    </a:tc>
                  </a:tr>
                  <a:tr h="45720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ru-RU" sz="2400" dirty="0" smtClean="0"/>
                            <a:t>Границы применимости:</a:t>
                          </a:r>
                          <a:endParaRPr lang="ru-RU" sz="24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ru-RU" dirty="0"/>
                        </a:p>
                      </a:txBody>
                      <a:tcPr/>
                    </a:tc>
                  </a:tr>
                  <a:tr h="822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400" dirty="0" smtClean="0"/>
                            <a:t>Материальные точки,</a:t>
                          </a:r>
                          <a:r>
                            <a:rPr lang="ru-RU" sz="2400" baseline="0" dirty="0" smtClean="0"/>
                            <a:t> сферические тела</a:t>
                          </a:r>
                          <a:endParaRPr lang="ru-RU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400" dirty="0" smtClean="0"/>
                            <a:t>Неподвижные точечные электрические заряды.</a:t>
                          </a:r>
                          <a:endParaRPr lang="ru-RU" sz="24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132856"/>
            <a:ext cx="8229600" cy="2304256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Электростатическое поле</a:t>
            </a:r>
            <a:br>
              <a:rPr lang="ru-RU" sz="6000" dirty="0" smtClean="0">
                <a:solidFill>
                  <a:srgbClr val="FF0000"/>
                </a:solidFill>
              </a:rPr>
            </a:br>
            <a:r>
              <a:rPr lang="ru-RU" sz="3600" i="1" dirty="0" smtClean="0"/>
              <a:t>таблица  № 1</a:t>
            </a:r>
            <a:endParaRPr lang="ru-RU" sz="60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898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Теория дальнодействия</a:t>
            </a:r>
            <a:endParaRPr lang="ru-RU" dirty="0"/>
          </a:p>
        </p:txBody>
      </p:sp>
      <p:grpSp>
        <p:nvGrpSpPr>
          <p:cNvPr id="17" name="Группа 16"/>
          <p:cNvGrpSpPr/>
          <p:nvPr/>
        </p:nvGrpSpPr>
        <p:grpSpPr>
          <a:xfrm>
            <a:off x="899592" y="1336280"/>
            <a:ext cx="7488832" cy="1490916"/>
            <a:chOff x="899592" y="1738063"/>
            <a:chExt cx="7488832" cy="1490916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1187624" y="2420888"/>
              <a:ext cx="6840760" cy="0"/>
            </a:xfrm>
            <a:prstGeom prst="line">
              <a:avLst/>
            </a:prstGeom>
            <a:ln w="38100" cap="rnd"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Овал 6"/>
            <p:cNvSpPr/>
            <p:nvPr/>
          </p:nvSpPr>
          <p:spPr>
            <a:xfrm>
              <a:off x="1043608" y="2276872"/>
              <a:ext cx="288032" cy="288032"/>
            </a:xfrm>
            <a:prstGeom prst="ellipse">
              <a:avLst/>
            </a:prstGeom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7884368" y="2277081"/>
              <a:ext cx="288032" cy="288032"/>
            </a:xfrm>
            <a:prstGeom prst="ellipse">
              <a:avLst/>
            </a:prstGeom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>
              <a:off x="2771800" y="2276872"/>
              <a:ext cx="288032" cy="288032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591780" y="1738063"/>
              <a:ext cx="6480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b="1" dirty="0" smtClean="0"/>
                <a:t>А</a:t>
              </a:r>
              <a:r>
                <a:rPr lang="ru-RU" sz="2800" b="1" dirty="0" smtClean="0">
                  <a:latin typeface="Times New Roman"/>
                  <a:cs typeface="Times New Roman"/>
                </a:rPr>
                <a:t>′</a:t>
              </a:r>
              <a:endParaRPr lang="ru-RU" sz="28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971600" y="1738063"/>
              <a:ext cx="4320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b="1" dirty="0" smtClean="0"/>
                <a:t>А</a:t>
              </a:r>
              <a:endParaRPr lang="ru-RU" sz="28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812360" y="1738063"/>
              <a:ext cx="4320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/>
                <a:t>B</a:t>
              </a:r>
              <a:endParaRPr lang="ru-RU" sz="28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812360" y="2626776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/>
                <a:t>q</a:t>
              </a:r>
              <a:r>
                <a:rPr lang="en-US" sz="2800" i="1" baseline="-25000" dirty="0" smtClean="0"/>
                <a:t>2</a:t>
              </a:r>
              <a:endParaRPr lang="ru-RU" sz="2800" i="1" baseline="-250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99592" y="2684017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/>
                <a:t>q</a:t>
              </a:r>
              <a:r>
                <a:rPr lang="en-US" sz="2800" i="1" baseline="-25000" dirty="0" smtClean="0"/>
                <a:t>1</a:t>
              </a:r>
              <a:endParaRPr lang="ru-RU" sz="2800" i="1" baseline="-25000" dirty="0"/>
            </a:p>
          </p:txBody>
        </p:sp>
        <p:cxnSp>
          <p:nvCxnSpPr>
            <p:cNvPr id="16" name="Прямая со стрелкой 15"/>
            <p:cNvCxnSpPr/>
            <p:nvPr/>
          </p:nvCxnSpPr>
          <p:spPr>
            <a:xfrm>
              <a:off x="1043608" y="3228979"/>
              <a:ext cx="1728192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0" y="3995678"/>
            <a:ext cx="914399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Действие одного тела на другое, удаленное от него  тело, происходит непосредственно через пустоту и это действие передается мгновенно</a:t>
            </a:r>
            <a:r>
              <a:rPr lang="ru-RU" sz="3600" dirty="0"/>
              <a:t> </a:t>
            </a:r>
            <a:r>
              <a:rPr lang="ru-RU" sz="3600" dirty="0" smtClean="0"/>
              <a:t>т.е. с бесконечно большой скоростью.</a:t>
            </a:r>
            <a:endParaRPr lang="ru-RU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3817656" y="2754954"/>
                <a:ext cx="1508685" cy="10125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/>
                        </a:rPr>
                        <m:t>𝒕</m:t>
                      </m:r>
                      <m:r>
                        <a:rPr lang="en-US" sz="32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latin typeface="Cambria Math"/>
                            </a:rPr>
                            <m:t>𝑨𝑩</m:t>
                          </m:r>
                        </m:num>
                        <m:den>
                          <m:r>
                            <a:rPr lang="en-US" sz="3200" b="1" i="1" smtClean="0">
                              <a:latin typeface="Cambria Math"/>
                            </a:rPr>
                            <m:t>𝒄</m:t>
                          </m:r>
                        </m:den>
                      </m:f>
                    </m:oMath>
                  </m:oMathPara>
                </a14:m>
                <a:endParaRPr lang="ru-RU" sz="3200" b="1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7656" y="2754954"/>
                <a:ext cx="1508685" cy="101252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296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Теория близкодействия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3645024"/>
            <a:ext cx="91440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 smtClean="0"/>
              <a:t>Взаимодействие между телами, находящимися на некотором расстоянии друг от друга, осуществляется с помощью промежуточных звеньев или среды (агентов), которые передают взаимодействием от одной точки к другой с некоторой конечной скоростью. Данную теорию разработал М. Фарадей, а окончательно завершил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ru-RU" sz="2800" dirty="0" smtClean="0"/>
              <a:t>Д. Максвелл.</a:t>
            </a:r>
            <a:endParaRPr lang="ru-RU" sz="2800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899592" y="1336280"/>
            <a:ext cx="7488832" cy="1490916"/>
            <a:chOff x="899592" y="1738063"/>
            <a:chExt cx="7488832" cy="1490916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1187624" y="2420888"/>
              <a:ext cx="6840760" cy="0"/>
            </a:xfrm>
            <a:prstGeom prst="line">
              <a:avLst/>
            </a:prstGeom>
            <a:ln w="38100" cap="rnd"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Овал 5"/>
            <p:cNvSpPr/>
            <p:nvPr/>
          </p:nvSpPr>
          <p:spPr>
            <a:xfrm>
              <a:off x="1043608" y="2276872"/>
              <a:ext cx="288032" cy="288032"/>
            </a:xfrm>
            <a:prstGeom prst="ellipse">
              <a:avLst/>
            </a:prstGeom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7884368" y="2277081"/>
              <a:ext cx="288032" cy="288032"/>
            </a:xfrm>
            <a:prstGeom prst="ellipse">
              <a:avLst/>
            </a:prstGeom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2771800" y="2276872"/>
              <a:ext cx="288032" cy="288032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591780" y="1738063"/>
              <a:ext cx="6480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b="1" dirty="0" smtClean="0"/>
                <a:t>А</a:t>
              </a:r>
              <a:r>
                <a:rPr lang="ru-RU" sz="2800" b="1" dirty="0" smtClean="0">
                  <a:latin typeface="Times New Roman"/>
                  <a:cs typeface="Times New Roman"/>
                </a:rPr>
                <a:t>′</a:t>
              </a:r>
              <a:endParaRPr lang="ru-RU" sz="28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971600" y="1738063"/>
              <a:ext cx="4320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b="1" dirty="0" smtClean="0"/>
                <a:t>А</a:t>
              </a:r>
              <a:endParaRPr lang="ru-RU" sz="28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812360" y="1738063"/>
              <a:ext cx="4320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/>
                <a:t>B</a:t>
              </a:r>
              <a:endParaRPr lang="ru-RU" sz="28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812360" y="2626776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/>
                <a:t>q</a:t>
              </a:r>
              <a:r>
                <a:rPr lang="en-US" sz="2800" i="1" baseline="-25000" dirty="0" smtClean="0"/>
                <a:t>2</a:t>
              </a:r>
              <a:endParaRPr lang="ru-RU" sz="2800" i="1" baseline="-250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99592" y="2684017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/>
                <a:t>q</a:t>
              </a:r>
              <a:r>
                <a:rPr lang="en-US" sz="2800" i="1" baseline="-25000" dirty="0" smtClean="0"/>
                <a:t>1</a:t>
              </a:r>
              <a:endParaRPr lang="ru-RU" sz="2800" i="1" baseline="-25000" dirty="0"/>
            </a:p>
          </p:txBody>
        </p:sp>
        <p:cxnSp>
          <p:nvCxnSpPr>
            <p:cNvPr id="14" name="Прямая со стрелкой 13"/>
            <p:cNvCxnSpPr/>
            <p:nvPr/>
          </p:nvCxnSpPr>
          <p:spPr>
            <a:xfrm>
              <a:off x="1043608" y="3228979"/>
              <a:ext cx="1728192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3927410" y="2746672"/>
                <a:ext cx="1508685" cy="10125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/>
                        </a:rPr>
                        <m:t>𝒕</m:t>
                      </m:r>
                      <m:r>
                        <a:rPr lang="en-US" sz="32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latin typeface="Cambria Math"/>
                            </a:rPr>
                            <m:t>𝑨𝑩</m:t>
                          </m:r>
                        </m:num>
                        <m:den>
                          <m:r>
                            <a:rPr lang="en-US" sz="3200" b="1" i="1" smtClean="0">
                              <a:latin typeface="Cambria Math"/>
                            </a:rPr>
                            <m:t>𝒄</m:t>
                          </m:r>
                        </m:den>
                      </m:f>
                    </m:oMath>
                  </m:oMathPara>
                </a14:m>
                <a:endParaRPr lang="ru-RU" sz="3200" b="1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7410" y="2746672"/>
                <a:ext cx="1508685" cy="101252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682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Теория близкодействия</a:t>
            </a:r>
            <a:endParaRPr lang="ru-RU" sz="48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907704" y="1340768"/>
            <a:ext cx="5112568" cy="93610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400" dirty="0" smtClean="0">
                <a:solidFill>
                  <a:schemeClr val="tx1"/>
                </a:solidFill>
              </a:rPr>
              <a:t>Неподвижный заряд</a:t>
            </a:r>
            <a:r>
              <a:rPr lang="en-US" sz="3400" dirty="0">
                <a:solidFill>
                  <a:schemeClr val="tx1"/>
                </a:solidFill>
              </a:rPr>
              <a:t>,</a:t>
            </a:r>
            <a:r>
              <a:rPr lang="ru-RU" sz="3400" dirty="0" smtClean="0">
                <a:solidFill>
                  <a:schemeClr val="tx1"/>
                </a:solidFill>
              </a:rPr>
              <a:t> </a:t>
            </a:r>
            <a:r>
              <a:rPr lang="en-US" sz="3400" dirty="0" smtClean="0">
                <a:solidFill>
                  <a:schemeClr val="tx1"/>
                </a:solidFill>
              </a:rPr>
              <a:t>q</a:t>
            </a:r>
            <a:r>
              <a:rPr lang="en-US" sz="3400" baseline="-25000" dirty="0" smtClean="0">
                <a:solidFill>
                  <a:schemeClr val="tx1"/>
                </a:solidFill>
              </a:rPr>
              <a:t>1</a:t>
            </a:r>
            <a:endParaRPr lang="ru-RU" sz="3400" baseline="-250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13271" y="3140968"/>
            <a:ext cx="2592288" cy="13681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Электрическое поле, Е</a:t>
            </a:r>
            <a:r>
              <a:rPr lang="ru-RU" sz="2800" baseline="-25000" dirty="0" smtClean="0">
                <a:solidFill>
                  <a:schemeClr val="tx1"/>
                </a:solidFill>
              </a:rPr>
              <a:t>1</a:t>
            </a:r>
            <a:endParaRPr lang="ru-RU" sz="2800" baseline="-250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292080" y="3140968"/>
            <a:ext cx="2592288" cy="13681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Электрическое поле, Е</a:t>
            </a:r>
            <a:r>
              <a:rPr lang="ru-RU" sz="2800" baseline="-25000" dirty="0" smtClean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27784" y="356343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/>
                <a:cs typeface="Times New Roman"/>
              </a:rPr>
              <a:t>→</a:t>
            </a:r>
            <a:endParaRPr lang="ru-RU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6768244" y="3600403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/>
                <a:cs typeface="Times New Roman"/>
              </a:rPr>
              <a:t>→</a:t>
            </a:r>
            <a:endParaRPr lang="ru-RU" sz="2800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907704" y="5373216"/>
            <a:ext cx="5112568" cy="93610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400" dirty="0" smtClean="0">
                <a:solidFill>
                  <a:schemeClr val="tx1"/>
                </a:solidFill>
              </a:rPr>
              <a:t>Другой заряд</a:t>
            </a:r>
            <a:r>
              <a:rPr lang="en-US" sz="3400" dirty="0">
                <a:solidFill>
                  <a:schemeClr val="tx1"/>
                </a:solidFill>
              </a:rPr>
              <a:t>,</a:t>
            </a:r>
            <a:r>
              <a:rPr lang="ru-RU" sz="3400" dirty="0" smtClean="0">
                <a:solidFill>
                  <a:schemeClr val="tx1"/>
                </a:solidFill>
              </a:rPr>
              <a:t> </a:t>
            </a:r>
            <a:r>
              <a:rPr lang="en-US" sz="3400" dirty="0" smtClean="0">
                <a:solidFill>
                  <a:schemeClr val="tx1"/>
                </a:solidFill>
              </a:rPr>
              <a:t>q</a:t>
            </a:r>
            <a:r>
              <a:rPr lang="ru-RU" sz="3400" baseline="-25000" dirty="0" smtClean="0">
                <a:solidFill>
                  <a:schemeClr val="tx1"/>
                </a:solidFill>
              </a:rPr>
              <a:t>2</a:t>
            </a:r>
            <a:endParaRPr lang="ru-RU" sz="3400" baseline="-25000" dirty="0">
              <a:solidFill>
                <a:schemeClr val="tx1"/>
              </a:solidFill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2627784" y="2276872"/>
            <a:ext cx="0" cy="8640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6289484" y="2276968"/>
            <a:ext cx="0" cy="864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6289484" y="4509216"/>
            <a:ext cx="0" cy="864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2627784" y="4509216"/>
            <a:ext cx="0" cy="8640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51049" y="4679606"/>
            <a:ext cx="22682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Действует на</a:t>
            </a:r>
            <a:endParaRPr lang="ru-RU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1275289" y="2447358"/>
            <a:ext cx="22682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Создает</a:t>
            </a:r>
            <a:endParaRPr lang="ru-RU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6279503" y="4679654"/>
            <a:ext cx="22682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Создает</a:t>
            </a:r>
            <a:endParaRPr lang="ru-RU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6279503" y="2447310"/>
            <a:ext cx="22682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Действует на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09847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907704" y="1809886"/>
            <a:ext cx="5112568" cy="93610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400" dirty="0" smtClean="0">
                <a:solidFill>
                  <a:schemeClr val="tx1"/>
                </a:solidFill>
              </a:rPr>
              <a:t>Неподвижный заряд</a:t>
            </a:r>
            <a:r>
              <a:rPr lang="en-US" sz="3400" dirty="0">
                <a:solidFill>
                  <a:schemeClr val="tx1"/>
                </a:solidFill>
              </a:rPr>
              <a:t>,</a:t>
            </a:r>
            <a:r>
              <a:rPr lang="ru-RU" sz="3400" dirty="0" smtClean="0">
                <a:solidFill>
                  <a:schemeClr val="tx1"/>
                </a:solidFill>
              </a:rPr>
              <a:t> </a:t>
            </a:r>
            <a:r>
              <a:rPr lang="en-US" sz="3400" dirty="0" smtClean="0">
                <a:solidFill>
                  <a:schemeClr val="tx1"/>
                </a:solidFill>
              </a:rPr>
              <a:t>q</a:t>
            </a:r>
            <a:r>
              <a:rPr lang="en-US" sz="3400" baseline="-25000" dirty="0" smtClean="0">
                <a:solidFill>
                  <a:schemeClr val="tx1"/>
                </a:solidFill>
              </a:rPr>
              <a:t>1</a:t>
            </a:r>
            <a:endParaRPr lang="ru-RU" sz="3400" baseline="-25000" dirty="0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800" smtClean="0"/>
              <a:t>Теория близкодействия</a:t>
            </a:r>
            <a:endParaRPr lang="ru-RU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1275289" y="2916476"/>
            <a:ext cx="22682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Создает</a:t>
            </a:r>
            <a:endParaRPr lang="ru-RU" sz="2800" dirty="0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2627784" y="2745990"/>
            <a:ext cx="0" cy="8640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1113271" y="3610086"/>
            <a:ext cx="2592288" cy="13681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Электрическое поле, Е</a:t>
            </a:r>
            <a:r>
              <a:rPr lang="ru-RU" sz="2800" baseline="-25000" dirty="0" smtClean="0">
                <a:solidFill>
                  <a:schemeClr val="tx1"/>
                </a:solidFill>
              </a:rPr>
              <a:t>1</a:t>
            </a:r>
            <a:endParaRPr lang="ru-RU" sz="2800" baseline="-25000" dirty="0">
              <a:solidFill>
                <a:schemeClr val="tx1"/>
              </a:solidFill>
            </a:endParaRPr>
          </a:p>
        </p:txBody>
      </p:sp>
      <p:cxnSp>
        <p:nvCxnSpPr>
          <p:cNvPr id="10" name="Соединительная линия уступом 9"/>
          <p:cNvCxnSpPr>
            <a:stCxn id="8" idx="3"/>
          </p:cNvCxnSpPr>
          <p:nvPr/>
        </p:nvCxnSpPr>
        <p:spPr>
          <a:xfrm flipV="1">
            <a:off x="3705559" y="2745990"/>
            <a:ext cx="1514513" cy="1548172"/>
          </a:xfrm>
          <a:prstGeom prst="bentConnector2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226228" y="2916428"/>
            <a:ext cx="25525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Не действует!</a:t>
            </a:r>
            <a:endParaRPr lang="ru-RU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2546485" y="4055812"/>
            <a:ext cx="5807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/>
                <a:cs typeface="Times New Roman"/>
              </a:rPr>
              <a:t>→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0275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Теория близкодействия</a:t>
            </a:r>
            <a:endParaRPr lang="ru-RU" sz="48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907704" y="1340768"/>
            <a:ext cx="5112568" cy="93610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400" dirty="0" smtClean="0">
                <a:solidFill>
                  <a:schemeClr val="tx1"/>
                </a:solidFill>
              </a:rPr>
              <a:t>Движущийся заряд</a:t>
            </a:r>
            <a:r>
              <a:rPr lang="en-US" sz="3400" dirty="0">
                <a:solidFill>
                  <a:schemeClr val="tx1"/>
                </a:solidFill>
              </a:rPr>
              <a:t>,</a:t>
            </a:r>
            <a:r>
              <a:rPr lang="ru-RU" sz="3400" dirty="0" smtClean="0">
                <a:solidFill>
                  <a:schemeClr val="tx1"/>
                </a:solidFill>
              </a:rPr>
              <a:t> </a:t>
            </a:r>
            <a:r>
              <a:rPr lang="en-US" sz="3400" dirty="0" smtClean="0">
                <a:solidFill>
                  <a:schemeClr val="tx1"/>
                </a:solidFill>
              </a:rPr>
              <a:t>q</a:t>
            </a:r>
            <a:r>
              <a:rPr lang="en-US" sz="3400" baseline="-25000" dirty="0" smtClean="0">
                <a:solidFill>
                  <a:schemeClr val="tx1"/>
                </a:solidFill>
              </a:rPr>
              <a:t>1</a:t>
            </a:r>
            <a:endParaRPr lang="ru-RU" sz="3400" baseline="-250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13271" y="3140968"/>
            <a:ext cx="2592288" cy="13681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Электрическое поле, Е</a:t>
            </a:r>
            <a:r>
              <a:rPr lang="ru-RU" sz="2800" baseline="-25000" dirty="0" smtClean="0">
                <a:solidFill>
                  <a:schemeClr val="tx1"/>
                </a:solidFill>
              </a:rPr>
              <a:t>1</a:t>
            </a:r>
            <a:endParaRPr lang="ru-RU" sz="2800" baseline="-250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292080" y="3140968"/>
            <a:ext cx="2592288" cy="13681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Магнитное поле, В</a:t>
            </a:r>
            <a:r>
              <a:rPr lang="ru-RU" sz="2800" baseline="-25000" dirty="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27784" y="356343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/>
                <a:cs typeface="Times New Roman"/>
              </a:rPr>
              <a:t>→</a:t>
            </a:r>
            <a:endParaRPr lang="ru-RU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6768244" y="3600403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/>
                <a:cs typeface="Times New Roman"/>
              </a:rPr>
              <a:t>→</a:t>
            </a:r>
            <a:endParaRPr lang="ru-RU" sz="2800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907704" y="5373216"/>
            <a:ext cx="5112568" cy="93610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400" dirty="0" smtClean="0">
                <a:solidFill>
                  <a:schemeClr val="tx1"/>
                </a:solidFill>
              </a:rPr>
              <a:t>Другой заряд</a:t>
            </a:r>
            <a:r>
              <a:rPr lang="en-US" sz="3400" dirty="0">
                <a:solidFill>
                  <a:schemeClr val="tx1"/>
                </a:solidFill>
              </a:rPr>
              <a:t>,</a:t>
            </a:r>
            <a:r>
              <a:rPr lang="ru-RU" sz="3400" dirty="0" smtClean="0">
                <a:solidFill>
                  <a:schemeClr val="tx1"/>
                </a:solidFill>
              </a:rPr>
              <a:t> </a:t>
            </a:r>
            <a:r>
              <a:rPr lang="en-US" sz="3400" dirty="0" smtClean="0">
                <a:solidFill>
                  <a:schemeClr val="tx1"/>
                </a:solidFill>
              </a:rPr>
              <a:t>q</a:t>
            </a:r>
            <a:r>
              <a:rPr lang="ru-RU" sz="3400" baseline="-25000" dirty="0" smtClean="0">
                <a:solidFill>
                  <a:schemeClr val="tx1"/>
                </a:solidFill>
              </a:rPr>
              <a:t>2</a:t>
            </a:r>
            <a:endParaRPr lang="ru-RU" sz="3400" baseline="-25000" dirty="0">
              <a:solidFill>
                <a:schemeClr val="tx1"/>
              </a:solidFill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2627784" y="2276872"/>
            <a:ext cx="0" cy="8640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2627784" y="4509216"/>
            <a:ext cx="0" cy="8640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51049" y="4679606"/>
            <a:ext cx="22682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Действует на</a:t>
            </a:r>
            <a:endParaRPr lang="ru-RU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1275289" y="2447358"/>
            <a:ext cx="22682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Создает</a:t>
            </a:r>
            <a:endParaRPr lang="ru-RU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6310736" y="2447310"/>
            <a:ext cx="22682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Создает</a:t>
            </a:r>
            <a:endParaRPr lang="ru-RU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6279503" y="4679606"/>
            <a:ext cx="22682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Действует на</a:t>
            </a:r>
            <a:endParaRPr lang="ru-RU" sz="2800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6279503" y="2276872"/>
            <a:ext cx="0" cy="8640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6279503" y="4509216"/>
            <a:ext cx="0" cy="8640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676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8311703"/>
              </p:ext>
            </p:extLst>
          </p:nvPr>
        </p:nvGraphicFramePr>
        <p:xfrm>
          <a:off x="16714" y="0"/>
          <a:ext cx="9127286" cy="6777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63643"/>
                <a:gridCol w="4563643"/>
              </a:tblGrid>
              <a:tr h="126516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Виды материи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  <a:tr h="436343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Вещество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Поле</a:t>
                      </a:r>
                      <a:endParaRPr lang="ru-RU" sz="2400" dirty="0"/>
                    </a:p>
                  </a:txBody>
                  <a:tcPr/>
                </a:tc>
              </a:tr>
              <a:tr h="436343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Из</a:t>
                      </a:r>
                      <a:r>
                        <a:rPr lang="ru-RU" sz="2400" baseline="0" dirty="0" smtClean="0"/>
                        <a:t> вещества состоят тела </a:t>
                      </a:r>
                      <a:r>
                        <a:rPr lang="ru-RU" sz="2400" baseline="0" dirty="0" err="1" smtClean="0"/>
                        <a:t>мегамира</a:t>
                      </a:r>
                      <a:r>
                        <a:rPr lang="ru-RU" sz="2400" baseline="0" dirty="0" smtClean="0"/>
                        <a:t> и макромира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?</a:t>
                      </a:r>
                      <a:endParaRPr lang="ru-RU" sz="2400" dirty="0"/>
                    </a:p>
                  </a:txBody>
                  <a:tcPr/>
                </a:tc>
              </a:tr>
              <a:tr h="436343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Тела локализованы</a:t>
                      </a:r>
                      <a:br>
                        <a:rPr lang="ru-RU" sz="2400" dirty="0" smtClean="0"/>
                      </a:br>
                      <a:r>
                        <a:rPr lang="ru-RU" sz="2400" dirty="0" smtClean="0"/>
                        <a:t>в пространстве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Не локализовано в пространстве</a:t>
                      </a:r>
                      <a:endParaRPr lang="ru-RU" sz="2400" dirty="0"/>
                    </a:p>
                  </a:txBody>
                  <a:tcPr/>
                </a:tc>
              </a:tr>
              <a:tr h="436343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Оказывают воздействие на органы чувств человека и животных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Оказывает воздействие на человека на уровне клетки</a:t>
                      </a:r>
                      <a:endParaRPr lang="ru-RU" sz="2400" dirty="0"/>
                    </a:p>
                  </a:txBody>
                  <a:tcPr/>
                </a:tc>
              </a:tr>
              <a:tr h="436343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Могут регистрироваться приборами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Могут регистрироваться приборами</a:t>
                      </a:r>
                      <a:endParaRPr lang="ru-RU" sz="2400" dirty="0"/>
                    </a:p>
                  </a:txBody>
                  <a:tcPr/>
                </a:tc>
              </a:tr>
              <a:tr h="436343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Обладает энергией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Обладает энергией</a:t>
                      </a:r>
                      <a:endParaRPr lang="ru-RU" sz="2400" dirty="0"/>
                    </a:p>
                  </a:txBody>
                  <a:tcPr/>
                </a:tc>
              </a:tr>
              <a:tr h="5600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Двигается</a:t>
                      </a:r>
                      <a:r>
                        <a:rPr lang="ru-RU" sz="2400" baseline="0" dirty="0" smtClean="0"/>
                        <a:t> как целое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Распространяется</a:t>
                      </a:r>
                      <a:r>
                        <a:rPr lang="ru-RU" sz="2400" baseline="0" dirty="0" smtClean="0"/>
                        <a:t> в виде волн</a:t>
                      </a:r>
                      <a:endParaRPr lang="ru-RU" sz="2400" dirty="0"/>
                    </a:p>
                  </a:txBody>
                  <a:tcPr/>
                </a:tc>
              </a:tr>
              <a:tr h="436343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Скорости</a:t>
                      </a:r>
                      <a:r>
                        <a:rPr lang="ru-RU" sz="2400" baseline="0" dirty="0" smtClean="0"/>
                        <a:t> при движении значительно меньше скорости света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Скорость распространения</a:t>
                      </a:r>
                      <a:r>
                        <a:rPr lang="ru-RU" sz="2400" baseline="0" dirty="0" smtClean="0"/>
                        <a:t> равна скорости света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132856"/>
            <a:ext cx="8229600" cy="2304256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Виды материи</a:t>
            </a:r>
            <a:br>
              <a:rPr lang="ru-RU" sz="6000" dirty="0" smtClean="0">
                <a:solidFill>
                  <a:srgbClr val="FF0000"/>
                </a:solidFill>
              </a:rPr>
            </a:br>
            <a:r>
              <a:rPr lang="ru-RU" sz="3600" i="1" dirty="0" smtClean="0"/>
              <a:t>таблица  № 2</a:t>
            </a:r>
            <a:endParaRPr lang="ru-RU" sz="60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128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313433"/>
              </p:ext>
            </p:extLst>
          </p:nvPr>
        </p:nvGraphicFramePr>
        <p:xfrm>
          <a:off x="0" y="7810"/>
          <a:ext cx="9144000" cy="68667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0"/>
                <a:gridCol w="4572000"/>
              </a:tblGrid>
              <a:tr h="562548">
                <a:tc gridSpan="2"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Магнитное</a:t>
                      </a:r>
                      <a:r>
                        <a:rPr lang="ru-RU" sz="3200" baseline="0" dirty="0" smtClean="0"/>
                        <a:t> поле</a:t>
                      </a:r>
                      <a:endParaRPr lang="ru-RU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dirty="0" smtClean="0"/>
                    </a:p>
                  </a:txBody>
                  <a:tcPr/>
                </a:tc>
              </a:tr>
              <a:tr h="6287642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Опыт Эрстеда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Опыт Ампера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329984" y="1340768"/>
            <a:ext cx="4032448" cy="64807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ysClr val="windowText" lastClr="000000"/>
                </a:solidFill>
              </a:rPr>
              <a:t>Ток</a:t>
            </a:r>
            <a:r>
              <a:rPr lang="en-US" sz="3200" dirty="0" smtClean="0">
                <a:solidFill>
                  <a:sysClr val="windowText" lastClr="000000"/>
                </a:solidFill>
              </a:rPr>
              <a:t>, I</a:t>
            </a:r>
            <a:endParaRPr lang="ru-RU" sz="3200" dirty="0">
              <a:solidFill>
                <a:sysClr val="windowText" lastClr="0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8904" y="3325497"/>
            <a:ext cx="3996075" cy="8640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ysClr val="windowText" lastClr="000000"/>
                </a:solidFill>
              </a:rPr>
              <a:t>Магнитное поле, </a:t>
            </a:r>
            <a:r>
              <a:rPr lang="en-US" sz="3200" i="1" dirty="0" smtClean="0">
                <a:solidFill>
                  <a:sysClr val="windowText" lastClr="000000"/>
                </a:solidFill>
              </a:rPr>
              <a:t>B</a:t>
            </a:r>
            <a:endParaRPr lang="ru-RU" sz="3200" i="1" dirty="0">
              <a:solidFill>
                <a:sysClr val="windowText" lastClr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9579" y="3223001"/>
            <a:ext cx="6288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/>
                <a:cs typeface="Times New Roman"/>
              </a:rPr>
              <a:t>→</a:t>
            </a:r>
            <a:endParaRPr lang="ru-RU" sz="32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48904" y="5949280"/>
            <a:ext cx="3996075" cy="64807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ysClr val="windowText" lastClr="000000"/>
                </a:solidFill>
              </a:rPr>
              <a:t>Магнитная стрелка</a:t>
            </a:r>
            <a:endParaRPr lang="ru-RU" sz="3200" dirty="0">
              <a:solidFill>
                <a:sysClr val="windowText" lastClr="000000"/>
              </a:solidFill>
            </a:endParaRPr>
          </a:p>
        </p:txBody>
      </p:sp>
      <p:cxnSp>
        <p:nvCxnSpPr>
          <p:cNvPr id="12" name="Прямая со стрелкой 11"/>
          <p:cNvCxnSpPr>
            <a:stCxn id="5" idx="2"/>
            <a:endCxn id="6" idx="0"/>
          </p:cNvCxnSpPr>
          <p:nvPr/>
        </p:nvCxnSpPr>
        <p:spPr>
          <a:xfrm>
            <a:off x="2346208" y="1988840"/>
            <a:ext cx="734" cy="133665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50648" y="2364780"/>
            <a:ext cx="27363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создает</a:t>
            </a:r>
            <a:endParaRPr lang="ru-RU" sz="3200" dirty="0"/>
          </a:p>
        </p:txBody>
      </p:sp>
      <p:cxnSp>
        <p:nvCxnSpPr>
          <p:cNvPr id="20" name="Прямая со стрелкой 19"/>
          <p:cNvCxnSpPr>
            <a:stCxn id="6" idx="2"/>
            <a:endCxn id="8" idx="0"/>
          </p:cNvCxnSpPr>
          <p:nvPr/>
        </p:nvCxnSpPr>
        <p:spPr>
          <a:xfrm>
            <a:off x="2346942" y="4189593"/>
            <a:ext cx="0" cy="17596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978790" y="4663020"/>
            <a:ext cx="27363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dirty="0"/>
              <a:t>д</a:t>
            </a:r>
            <a:r>
              <a:rPr lang="ru-RU" sz="3200" dirty="0" smtClean="0"/>
              <a:t>ействует на</a:t>
            </a:r>
            <a:endParaRPr lang="ru-RU" sz="32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788024" y="1052736"/>
            <a:ext cx="4032448" cy="93610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ysClr val="windowText" lastClr="000000"/>
                </a:solidFill>
              </a:rPr>
              <a:t>Движущийся заряд (Ток</a:t>
            </a:r>
            <a:r>
              <a:rPr lang="en-US" sz="3200" dirty="0" smtClean="0">
                <a:solidFill>
                  <a:sysClr val="windowText" lastClr="000000"/>
                </a:solidFill>
              </a:rPr>
              <a:t>, I</a:t>
            </a:r>
            <a:r>
              <a:rPr lang="ru-RU" sz="3200" dirty="0" smtClean="0">
                <a:solidFill>
                  <a:sysClr val="windowText" lastClr="000000"/>
                </a:solidFill>
              </a:rPr>
              <a:t>)</a:t>
            </a:r>
            <a:endParaRPr lang="ru-RU" sz="3200" dirty="0">
              <a:solidFill>
                <a:sysClr val="windowText" lastClr="00000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806944" y="3325497"/>
            <a:ext cx="3996075" cy="8640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ysClr val="windowText" lastClr="000000"/>
                </a:solidFill>
              </a:rPr>
              <a:t>Магнитное поле, </a:t>
            </a:r>
            <a:r>
              <a:rPr lang="en-US" sz="3200" i="1" dirty="0" smtClean="0">
                <a:solidFill>
                  <a:sysClr val="windowText" lastClr="000000"/>
                </a:solidFill>
              </a:rPr>
              <a:t>B</a:t>
            </a:r>
            <a:endParaRPr lang="ru-RU" sz="3200" i="1" dirty="0">
              <a:solidFill>
                <a:sysClr val="windowText" lastClr="0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037619" y="3206637"/>
            <a:ext cx="6288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/>
                <a:cs typeface="Times New Roman"/>
              </a:rPr>
              <a:t>→</a:t>
            </a:r>
            <a:endParaRPr lang="ru-RU" sz="3200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806944" y="5818956"/>
            <a:ext cx="3996075" cy="90872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ysClr val="windowText" lastClr="000000"/>
                </a:solidFill>
              </a:rPr>
              <a:t>Другой движущийся заряд (Ток</a:t>
            </a:r>
            <a:r>
              <a:rPr lang="en-US" sz="3200" dirty="0" smtClean="0">
                <a:solidFill>
                  <a:sysClr val="windowText" lastClr="000000"/>
                </a:solidFill>
              </a:rPr>
              <a:t>, I</a:t>
            </a:r>
            <a:r>
              <a:rPr lang="ru-RU" sz="3200" dirty="0" smtClean="0">
                <a:solidFill>
                  <a:sysClr val="windowText" lastClr="000000"/>
                </a:solidFill>
              </a:rPr>
              <a:t>)</a:t>
            </a:r>
            <a:endParaRPr lang="ru-RU" sz="3200" dirty="0">
              <a:solidFill>
                <a:sysClr val="windowText" lastClr="000000"/>
              </a:solidFill>
            </a:endParaRPr>
          </a:p>
        </p:txBody>
      </p:sp>
      <p:cxnSp>
        <p:nvCxnSpPr>
          <p:cNvPr id="27" name="Прямая со стрелкой 26"/>
          <p:cNvCxnSpPr>
            <a:stCxn id="23" idx="2"/>
            <a:endCxn id="24" idx="0"/>
          </p:cNvCxnSpPr>
          <p:nvPr/>
        </p:nvCxnSpPr>
        <p:spPr>
          <a:xfrm>
            <a:off x="6804248" y="1988840"/>
            <a:ext cx="734" cy="133665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408688" y="2364780"/>
            <a:ext cx="27363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создает</a:t>
            </a:r>
            <a:endParaRPr lang="ru-RU" sz="3200" dirty="0"/>
          </a:p>
        </p:txBody>
      </p:sp>
      <p:cxnSp>
        <p:nvCxnSpPr>
          <p:cNvPr id="29" name="Прямая со стрелкой 28"/>
          <p:cNvCxnSpPr>
            <a:stCxn id="24" idx="2"/>
            <a:endCxn id="26" idx="0"/>
          </p:cNvCxnSpPr>
          <p:nvPr/>
        </p:nvCxnSpPr>
        <p:spPr>
          <a:xfrm>
            <a:off x="6804982" y="4189593"/>
            <a:ext cx="0" cy="162936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436830" y="4663020"/>
            <a:ext cx="27363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dirty="0"/>
              <a:t>д</a:t>
            </a:r>
            <a:r>
              <a:rPr lang="ru-RU" sz="3200" dirty="0" smtClean="0"/>
              <a:t>ействует на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99743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833</Words>
  <Application>Microsoft Office PowerPoint</Application>
  <PresentationFormat>Экран (4:3)</PresentationFormat>
  <Paragraphs>196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Электрические и магнитные поля</vt:lpstr>
      <vt:lpstr>Электростатическое поле таблица  № 1</vt:lpstr>
      <vt:lpstr>Теория дальнодействия</vt:lpstr>
      <vt:lpstr>Теория близкодействия</vt:lpstr>
      <vt:lpstr>Теория близкодействия</vt:lpstr>
      <vt:lpstr>Презентация PowerPoint</vt:lpstr>
      <vt:lpstr>Теория близкодействия</vt:lpstr>
      <vt:lpstr>Виды материи таблица  № 2</vt:lpstr>
      <vt:lpstr>Презентация PowerPoint</vt:lpstr>
      <vt:lpstr>Природа ЭДС источника тока и катушки таблица  № 3</vt:lpstr>
      <vt:lpstr>Презентация PowerPoint</vt:lpstr>
      <vt:lpstr>Презентация PowerPoint</vt:lpstr>
      <vt:lpstr>Электрическое вихревое поле таблица  № 4</vt:lpstr>
      <vt:lpstr>Свойство проводника. Индуктивность. таблица  № 5</vt:lpstr>
      <vt:lpstr>Презентация PowerPoint</vt:lpstr>
      <vt:lpstr>Презентация PowerPoint</vt:lpstr>
      <vt:lpstr>Запомни: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Электрические  и магнитные поля</dc:title>
  <dc:creator>Сусанна Айказовна</dc:creator>
  <cp:lastModifiedBy>Сусанна Айказовна</cp:lastModifiedBy>
  <cp:revision>17</cp:revision>
  <dcterms:created xsi:type="dcterms:W3CDTF">2012-10-21T13:45:45Z</dcterms:created>
  <dcterms:modified xsi:type="dcterms:W3CDTF">2012-10-21T16:28:18Z</dcterms:modified>
</cp:coreProperties>
</file>