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1"/>
  </p:notesMasterIdLst>
  <p:handoutMasterIdLst>
    <p:handoutMasterId r:id="rId22"/>
  </p:handoutMasterIdLst>
  <p:sldIdLst>
    <p:sldId id="533" r:id="rId3"/>
    <p:sldId id="775" r:id="rId4"/>
    <p:sldId id="799" r:id="rId5"/>
    <p:sldId id="792" r:id="rId6"/>
    <p:sldId id="793" r:id="rId7"/>
    <p:sldId id="794" r:id="rId8"/>
    <p:sldId id="795" r:id="rId9"/>
    <p:sldId id="796" r:id="rId10"/>
    <p:sldId id="797" r:id="rId11"/>
    <p:sldId id="784" r:id="rId12"/>
    <p:sldId id="785" r:id="rId13"/>
    <p:sldId id="800" r:id="rId14"/>
    <p:sldId id="787" r:id="rId15"/>
    <p:sldId id="788" r:id="rId16"/>
    <p:sldId id="789" r:id="rId17"/>
    <p:sldId id="790" r:id="rId18"/>
    <p:sldId id="791" r:id="rId19"/>
    <p:sldId id="798" r:id="rId20"/>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BE"/>
    <a:srgbClr val="0066B3"/>
    <a:srgbClr val="004274"/>
    <a:srgbClr val="FF9B9B"/>
    <a:srgbClr val="A80000"/>
    <a:srgbClr val="D1D1D1"/>
    <a:srgbClr val="FFC1C1"/>
    <a:srgbClr val="FFA3A3"/>
    <a:srgbClr val="8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5" autoAdjust="0"/>
    <p:restoredTop sz="91667" autoAdjust="0"/>
  </p:normalViewPr>
  <p:slideViewPr>
    <p:cSldViewPr snapToGrid="0">
      <p:cViewPr>
        <p:scale>
          <a:sx n="66" d="100"/>
          <a:sy n="66" d="100"/>
        </p:scale>
        <p:origin x="-1230" y="-24"/>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54"/>
    </p:cViewPr>
  </p:sorterViewPr>
  <p:notesViewPr>
    <p:cSldViewPr snapToGrid="0">
      <p:cViewPr varScale="1">
        <p:scale>
          <a:sx n="62" d="100"/>
          <a:sy n="62" d="100"/>
        </p:scale>
        <p:origin x="-266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B4F1A2-6D9B-486D-B8CB-3F918DFFE160}" type="datetimeFigureOut">
              <a:rPr lang="ru-RU" smtClean="0"/>
              <a:t>30.04.2014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E6A28C-3EB2-4F44-91D0-168C8452B168}" type="slidenum">
              <a:rPr lang="ru-RU" smtClean="0"/>
              <a:t>‹#›</a:t>
            </a:fld>
            <a:endParaRPr lang="ru-RU"/>
          </a:p>
        </p:txBody>
      </p:sp>
    </p:spTree>
    <p:extLst>
      <p:ext uri="{BB962C8B-B14F-4D97-AF65-F5344CB8AC3E}">
        <p14:creationId xmlns:p14="http://schemas.microsoft.com/office/powerpoint/2010/main" val="2371340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ru-RU"/>
          </a:p>
        </p:txBody>
      </p:sp>
      <p:sp>
        <p:nvSpPr>
          <p:cNvPr id="212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ru-RU"/>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12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ru-RU"/>
          </a:p>
        </p:txBody>
      </p:sp>
      <p:sp>
        <p:nvSpPr>
          <p:cNvPr id="212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9A98DDF3-B8AE-4476-B92C-D0AC533948ED}" type="slidenum">
              <a:rPr lang="ru-RU"/>
              <a:pPr>
                <a:defRPr/>
              </a:pPr>
              <a:t>‹#›</a:t>
            </a:fld>
            <a:endParaRPr lang="ru-RU"/>
          </a:p>
        </p:txBody>
      </p:sp>
    </p:spTree>
    <p:extLst>
      <p:ext uri="{BB962C8B-B14F-4D97-AF65-F5344CB8AC3E}">
        <p14:creationId xmlns:p14="http://schemas.microsoft.com/office/powerpoint/2010/main" val="2406453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7576DB2-E8CE-464C-B768-59E0833E466E}" type="slidenum">
              <a:rPr lang="ru-RU"/>
              <a:pPr>
                <a:defRPr/>
              </a:pPr>
              <a:t>‹#›</a:t>
            </a:fld>
            <a:endParaRPr lang="ru-RU"/>
          </a:p>
        </p:txBody>
      </p:sp>
    </p:spTree>
    <p:extLst>
      <p:ext uri="{BB962C8B-B14F-4D97-AF65-F5344CB8AC3E}">
        <p14:creationId xmlns:p14="http://schemas.microsoft.com/office/powerpoint/2010/main" val="3260687930"/>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34F967-40B8-47D8-AE36-B4DA223AE03B}" type="slidenum">
              <a:rPr lang="ru-RU"/>
              <a:pPr>
                <a:defRPr/>
              </a:pPr>
              <a:t>‹#›</a:t>
            </a:fld>
            <a:endParaRPr lang="ru-RU"/>
          </a:p>
        </p:txBody>
      </p:sp>
    </p:spTree>
    <p:extLst>
      <p:ext uri="{BB962C8B-B14F-4D97-AF65-F5344CB8AC3E}">
        <p14:creationId xmlns:p14="http://schemas.microsoft.com/office/powerpoint/2010/main" val="2714023275"/>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43688"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36FA1BD-2885-4639-9099-B84EE075E324}" type="slidenum">
              <a:rPr lang="ru-RU"/>
              <a:pPr>
                <a:defRPr/>
              </a:pPr>
              <a:t>‹#›</a:t>
            </a:fld>
            <a:endParaRPr lang="ru-RU"/>
          </a:p>
        </p:txBody>
      </p:sp>
    </p:spTree>
    <p:extLst>
      <p:ext uri="{BB962C8B-B14F-4D97-AF65-F5344CB8AC3E}">
        <p14:creationId xmlns:p14="http://schemas.microsoft.com/office/powerpoint/2010/main" val="2509064511"/>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8850" y="274638"/>
            <a:ext cx="645795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71488" y="1804988"/>
            <a:ext cx="4038600" cy="4321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62488" y="1804988"/>
            <a:ext cx="4038600" cy="4321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35EEF62-88A7-4AC1-A1D9-E20F87C64C2B}" type="slidenum">
              <a:rPr lang="ru-RU"/>
              <a:pPr>
                <a:defRPr/>
              </a:pPr>
              <a:t>‹#›</a:t>
            </a:fld>
            <a:endParaRPr lang="ru-RU"/>
          </a:p>
        </p:txBody>
      </p:sp>
    </p:spTree>
    <p:extLst>
      <p:ext uri="{BB962C8B-B14F-4D97-AF65-F5344CB8AC3E}">
        <p14:creationId xmlns:p14="http://schemas.microsoft.com/office/powerpoint/2010/main" val="1481349254"/>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8850" y="274638"/>
            <a:ext cx="645795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71488" y="1804988"/>
            <a:ext cx="8229600" cy="2084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1488" y="4041775"/>
            <a:ext cx="8229600" cy="20843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745F0FA-902D-406F-9882-8D36316F1A17}" type="slidenum">
              <a:rPr lang="ru-RU"/>
              <a:pPr>
                <a:defRPr/>
              </a:pPr>
              <a:t>‹#›</a:t>
            </a:fld>
            <a:endParaRPr lang="ru-RU"/>
          </a:p>
        </p:txBody>
      </p:sp>
    </p:spTree>
    <p:extLst>
      <p:ext uri="{BB962C8B-B14F-4D97-AF65-F5344CB8AC3E}">
        <p14:creationId xmlns:p14="http://schemas.microsoft.com/office/powerpoint/2010/main" val="2912949042"/>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71488"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FEFC431-00A9-4859-AB67-DB2B843B0DAE}" type="slidenum">
              <a:rPr lang="ru-RU"/>
              <a:pPr>
                <a:defRPr/>
              </a:pPr>
              <a:t>‹#›</a:t>
            </a:fld>
            <a:endParaRPr lang="ru-RU"/>
          </a:p>
        </p:txBody>
      </p:sp>
    </p:spTree>
    <p:extLst>
      <p:ext uri="{BB962C8B-B14F-4D97-AF65-F5344CB8AC3E}">
        <p14:creationId xmlns:p14="http://schemas.microsoft.com/office/powerpoint/2010/main" val="2997106947"/>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D17667B-3C09-4E82-AC01-469C800D0C13}" type="slidenum">
              <a:rPr lang="ru-RU"/>
              <a:pPr>
                <a:defRPr/>
              </a:pPr>
              <a:t>‹#›</a:t>
            </a:fld>
            <a:endParaRPr lang="ru-RU"/>
          </a:p>
        </p:txBody>
      </p:sp>
    </p:spTree>
    <p:extLst>
      <p:ext uri="{BB962C8B-B14F-4D97-AF65-F5344CB8AC3E}">
        <p14:creationId xmlns:p14="http://schemas.microsoft.com/office/powerpoint/2010/main" val="2415647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0B5E7FF-0C2E-439C-8078-1877C963EC6B}" type="slidenum">
              <a:rPr lang="ru-RU"/>
              <a:pPr>
                <a:defRPr/>
              </a:pPr>
              <a:t>‹#›</a:t>
            </a:fld>
            <a:endParaRPr lang="ru-RU"/>
          </a:p>
        </p:txBody>
      </p:sp>
    </p:spTree>
    <p:extLst>
      <p:ext uri="{BB962C8B-B14F-4D97-AF65-F5344CB8AC3E}">
        <p14:creationId xmlns:p14="http://schemas.microsoft.com/office/powerpoint/2010/main" val="2992882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72A31A3-CB60-47C3-A844-19F08E28C345}" type="slidenum">
              <a:rPr lang="ru-RU"/>
              <a:pPr>
                <a:defRPr/>
              </a:pPr>
              <a:t>‹#›</a:t>
            </a:fld>
            <a:endParaRPr lang="ru-RU"/>
          </a:p>
        </p:txBody>
      </p:sp>
    </p:spTree>
    <p:extLst>
      <p:ext uri="{BB962C8B-B14F-4D97-AF65-F5344CB8AC3E}">
        <p14:creationId xmlns:p14="http://schemas.microsoft.com/office/powerpoint/2010/main" val="20165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60CCDF6-6F52-440D-9C17-C0461B867FBB}" type="slidenum">
              <a:rPr lang="ru-RU"/>
              <a:pPr>
                <a:defRPr/>
              </a:pPr>
              <a:t>‹#›</a:t>
            </a:fld>
            <a:endParaRPr lang="ru-RU"/>
          </a:p>
        </p:txBody>
      </p:sp>
    </p:spTree>
    <p:extLst>
      <p:ext uri="{BB962C8B-B14F-4D97-AF65-F5344CB8AC3E}">
        <p14:creationId xmlns:p14="http://schemas.microsoft.com/office/powerpoint/2010/main" val="397445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579DC6C-C1EC-4298-9B3F-1C31B5EB9697}" type="slidenum">
              <a:rPr lang="ru-RU"/>
              <a:pPr>
                <a:defRPr/>
              </a:pPr>
              <a:t>‹#›</a:t>
            </a:fld>
            <a:endParaRPr lang="ru-RU"/>
          </a:p>
        </p:txBody>
      </p:sp>
    </p:spTree>
    <p:extLst>
      <p:ext uri="{BB962C8B-B14F-4D97-AF65-F5344CB8AC3E}">
        <p14:creationId xmlns:p14="http://schemas.microsoft.com/office/powerpoint/2010/main" val="260832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DFDBFC-9A58-49E2-BC07-FB47E22880CB}" type="slidenum">
              <a:rPr lang="ru-RU"/>
              <a:pPr>
                <a:defRPr/>
              </a:pPr>
              <a:t>‹#›</a:t>
            </a:fld>
            <a:endParaRPr lang="ru-RU"/>
          </a:p>
        </p:txBody>
      </p:sp>
    </p:spTree>
    <p:extLst>
      <p:ext uri="{BB962C8B-B14F-4D97-AF65-F5344CB8AC3E}">
        <p14:creationId xmlns:p14="http://schemas.microsoft.com/office/powerpoint/2010/main" val="216772985"/>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AC05BB1-BBFF-40C4-AE54-44A5E46A149B}" type="slidenum">
              <a:rPr lang="ru-RU"/>
              <a:pPr>
                <a:defRPr/>
              </a:pPr>
              <a:t>‹#›</a:t>
            </a:fld>
            <a:endParaRPr lang="ru-RU"/>
          </a:p>
        </p:txBody>
      </p:sp>
    </p:spTree>
    <p:extLst>
      <p:ext uri="{BB962C8B-B14F-4D97-AF65-F5344CB8AC3E}">
        <p14:creationId xmlns:p14="http://schemas.microsoft.com/office/powerpoint/2010/main" val="348582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D9366FB-31F5-405E-8870-E78F4F48D9A6}" type="slidenum">
              <a:rPr lang="ru-RU"/>
              <a:pPr>
                <a:defRPr/>
              </a:pPr>
              <a:t>‹#›</a:t>
            </a:fld>
            <a:endParaRPr lang="ru-RU"/>
          </a:p>
        </p:txBody>
      </p:sp>
    </p:spTree>
    <p:extLst>
      <p:ext uri="{BB962C8B-B14F-4D97-AF65-F5344CB8AC3E}">
        <p14:creationId xmlns:p14="http://schemas.microsoft.com/office/powerpoint/2010/main" val="142820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9CFF000-BFE4-4770-B120-0BE6801CD668}" type="slidenum">
              <a:rPr lang="ru-RU"/>
              <a:pPr>
                <a:defRPr/>
              </a:pPr>
              <a:t>‹#›</a:t>
            </a:fld>
            <a:endParaRPr lang="ru-RU"/>
          </a:p>
        </p:txBody>
      </p:sp>
    </p:spTree>
    <p:extLst>
      <p:ext uri="{BB962C8B-B14F-4D97-AF65-F5344CB8AC3E}">
        <p14:creationId xmlns:p14="http://schemas.microsoft.com/office/powerpoint/2010/main" val="3995031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D4D6DB5-272F-4FEF-90F5-95F91C921E56}" type="slidenum">
              <a:rPr lang="ru-RU"/>
              <a:pPr>
                <a:defRPr/>
              </a:pPr>
              <a:t>‹#›</a:t>
            </a:fld>
            <a:endParaRPr lang="ru-RU"/>
          </a:p>
        </p:txBody>
      </p:sp>
    </p:spTree>
    <p:extLst>
      <p:ext uri="{BB962C8B-B14F-4D97-AF65-F5344CB8AC3E}">
        <p14:creationId xmlns:p14="http://schemas.microsoft.com/office/powerpoint/2010/main" val="2014235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8F38C1D-1F4B-4074-82A4-18953FCFC837}" type="slidenum">
              <a:rPr lang="ru-RU"/>
              <a:pPr>
                <a:defRPr/>
              </a:pPr>
              <a:t>‹#›</a:t>
            </a:fld>
            <a:endParaRPr lang="ru-RU"/>
          </a:p>
        </p:txBody>
      </p:sp>
    </p:spTree>
    <p:extLst>
      <p:ext uri="{BB962C8B-B14F-4D97-AF65-F5344CB8AC3E}">
        <p14:creationId xmlns:p14="http://schemas.microsoft.com/office/powerpoint/2010/main" val="71768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7BDA88C-0C49-49A3-A7C1-A5E6FF06E235}" type="slidenum">
              <a:rPr lang="ru-RU"/>
              <a:pPr>
                <a:defRPr/>
              </a:pPr>
              <a:t>‹#›</a:t>
            </a:fld>
            <a:endParaRPr lang="ru-RU"/>
          </a:p>
        </p:txBody>
      </p:sp>
    </p:spTree>
    <p:extLst>
      <p:ext uri="{BB962C8B-B14F-4D97-AF65-F5344CB8AC3E}">
        <p14:creationId xmlns:p14="http://schemas.microsoft.com/office/powerpoint/2010/main" val="193299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BCABC95-D517-41BC-A81C-5A286DD92335}" type="slidenum">
              <a:rPr lang="ru-RU"/>
              <a:pPr>
                <a:defRPr/>
              </a:pPr>
              <a:t>‹#›</a:t>
            </a:fld>
            <a:endParaRPr lang="ru-RU"/>
          </a:p>
        </p:txBody>
      </p:sp>
    </p:spTree>
    <p:extLst>
      <p:ext uri="{BB962C8B-B14F-4D97-AF65-F5344CB8AC3E}">
        <p14:creationId xmlns:p14="http://schemas.microsoft.com/office/powerpoint/2010/main" val="419855906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71488" y="1804988"/>
            <a:ext cx="40386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62488" y="1804988"/>
            <a:ext cx="40386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998ECEE-2FC8-4544-B3A6-C1CFD30D2795}" type="slidenum">
              <a:rPr lang="ru-RU"/>
              <a:pPr>
                <a:defRPr/>
              </a:pPr>
              <a:t>‹#›</a:t>
            </a:fld>
            <a:endParaRPr lang="ru-RU"/>
          </a:p>
        </p:txBody>
      </p:sp>
    </p:spTree>
    <p:extLst>
      <p:ext uri="{BB962C8B-B14F-4D97-AF65-F5344CB8AC3E}">
        <p14:creationId xmlns:p14="http://schemas.microsoft.com/office/powerpoint/2010/main" val="2972930700"/>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EBB7E0D-D814-4AFA-9CAF-C2B6456234C9}" type="slidenum">
              <a:rPr lang="ru-RU"/>
              <a:pPr>
                <a:defRPr/>
              </a:pPr>
              <a:t>‹#›</a:t>
            </a:fld>
            <a:endParaRPr lang="ru-RU"/>
          </a:p>
        </p:txBody>
      </p:sp>
    </p:spTree>
    <p:extLst>
      <p:ext uri="{BB962C8B-B14F-4D97-AF65-F5344CB8AC3E}">
        <p14:creationId xmlns:p14="http://schemas.microsoft.com/office/powerpoint/2010/main" val="134700526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4CC1A0C-E233-40AB-9107-D577A7C119ED}" type="slidenum">
              <a:rPr lang="ru-RU"/>
              <a:pPr>
                <a:defRPr/>
              </a:pPr>
              <a:t>‹#›</a:t>
            </a:fld>
            <a:endParaRPr lang="ru-RU"/>
          </a:p>
        </p:txBody>
      </p:sp>
    </p:spTree>
    <p:extLst>
      <p:ext uri="{BB962C8B-B14F-4D97-AF65-F5344CB8AC3E}">
        <p14:creationId xmlns:p14="http://schemas.microsoft.com/office/powerpoint/2010/main" val="1018329262"/>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DAF5087-0FBC-4B19-97D8-922B0C12C4DA}" type="slidenum">
              <a:rPr lang="ru-RU"/>
              <a:pPr>
                <a:defRPr/>
              </a:pPr>
              <a:t>‹#›</a:t>
            </a:fld>
            <a:endParaRPr lang="ru-RU"/>
          </a:p>
        </p:txBody>
      </p:sp>
    </p:spTree>
    <p:extLst>
      <p:ext uri="{BB962C8B-B14F-4D97-AF65-F5344CB8AC3E}">
        <p14:creationId xmlns:p14="http://schemas.microsoft.com/office/powerpoint/2010/main" val="290144691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323F3F4-412C-4777-97B0-2E720597B4DA}" type="slidenum">
              <a:rPr lang="ru-RU"/>
              <a:pPr>
                <a:defRPr/>
              </a:pPr>
              <a:t>‹#›</a:t>
            </a:fld>
            <a:endParaRPr lang="ru-RU"/>
          </a:p>
        </p:txBody>
      </p:sp>
    </p:spTree>
    <p:extLst>
      <p:ext uri="{BB962C8B-B14F-4D97-AF65-F5344CB8AC3E}">
        <p14:creationId xmlns:p14="http://schemas.microsoft.com/office/powerpoint/2010/main" val="368078520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B088411-98CC-4A55-AB7E-0CF33D9C1CC7}" type="slidenum">
              <a:rPr lang="ru-RU"/>
              <a:pPr>
                <a:defRPr/>
              </a:pPr>
              <a:t>‹#›</a:t>
            </a:fld>
            <a:endParaRPr lang="ru-RU"/>
          </a:p>
        </p:txBody>
      </p:sp>
    </p:spTree>
    <p:extLst>
      <p:ext uri="{BB962C8B-B14F-4D97-AF65-F5344CB8AC3E}">
        <p14:creationId xmlns:p14="http://schemas.microsoft.com/office/powerpoint/2010/main" val="286158935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28850" y="274638"/>
            <a:ext cx="6457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71488" y="1804988"/>
            <a:ext cx="8229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E3CBEB48-B43C-4CDF-9A88-88AF4A36284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Georgia" pitchFamily="18" charset="0"/>
        </a:defRPr>
      </a:lvl2pPr>
      <a:lvl3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Georgia" pitchFamily="18" charset="0"/>
        </a:defRPr>
      </a:lvl3pPr>
      <a:lvl4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Georgia" pitchFamily="18" charset="0"/>
        </a:defRPr>
      </a:lvl4pPr>
      <a:lvl5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Georgia" pitchFamily="18" charset="0"/>
        </a:defRPr>
      </a:lvl5pPr>
      <a:lvl6pPr marL="457200" algn="ctr" rtl="0" fontAlgn="base">
        <a:spcBef>
          <a:spcPct val="0"/>
        </a:spcBef>
        <a:spcAft>
          <a:spcPct val="0"/>
        </a:spcAft>
        <a:defRPr sz="4000" b="1">
          <a:solidFill>
            <a:schemeClr val="hlink"/>
          </a:solidFill>
          <a:effectLst>
            <a:outerShdw blurRad="38100" dist="38100" dir="2700000" algn="tl">
              <a:srgbClr val="C0C0C0"/>
            </a:outerShdw>
          </a:effectLst>
          <a:latin typeface="Georgia" pitchFamily="18" charset="0"/>
        </a:defRPr>
      </a:lvl6pPr>
      <a:lvl7pPr marL="914400" algn="ctr" rtl="0" fontAlgn="base">
        <a:spcBef>
          <a:spcPct val="0"/>
        </a:spcBef>
        <a:spcAft>
          <a:spcPct val="0"/>
        </a:spcAft>
        <a:defRPr sz="4000" b="1">
          <a:solidFill>
            <a:schemeClr val="hlink"/>
          </a:solidFill>
          <a:effectLst>
            <a:outerShdw blurRad="38100" dist="38100" dir="2700000" algn="tl">
              <a:srgbClr val="C0C0C0"/>
            </a:outerShdw>
          </a:effectLst>
          <a:latin typeface="Georgia" pitchFamily="18" charset="0"/>
        </a:defRPr>
      </a:lvl7pPr>
      <a:lvl8pPr marL="1371600" algn="ctr" rtl="0" fontAlgn="base">
        <a:spcBef>
          <a:spcPct val="0"/>
        </a:spcBef>
        <a:spcAft>
          <a:spcPct val="0"/>
        </a:spcAft>
        <a:defRPr sz="4000" b="1">
          <a:solidFill>
            <a:schemeClr val="hlink"/>
          </a:solidFill>
          <a:effectLst>
            <a:outerShdw blurRad="38100" dist="38100" dir="2700000" algn="tl">
              <a:srgbClr val="C0C0C0"/>
            </a:outerShdw>
          </a:effectLst>
          <a:latin typeface="Georgia" pitchFamily="18" charset="0"/>
        </a:defRPr>
      </a:lvl8pPr>
      <a:lvl9pPr marL="1828800" algn="ctr" rtl="0" fontAlgn="base">
        <a:spcBef>
          <a:spcPct val="0"/>
        </a:spcBef>
        <a:spcAft>
          <a:spcPct val="0"/>
        </a:spcAft>
        <a:defRPr sz="4000" b="1">
          <a:solidFill>
            <a:schemeClr val="hlink"/>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88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ru-RU"/>
          </a:p>
        </p:txBody>
      </p:sp>
      <p:sp>
        <p:nvSpPr>
          <p:cNvPr id="388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ru-RU"/>
          </a:p>
        </p:txBody>
      </p:sp>
      <p:sp>
        <p:nvSpPr>
          <p:cNvPr id="388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7882B793-E945-459C-9F93-F47CE519696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1.xml"/><Relationship Id="rId4" Type="http://schemas.openxmlformats.org/officeDocument/2006/relationships/image" Target="../media/image30.gi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1.xml"/><Relationship Id="rId5" Type="http://schemas.openxmlformats.org/officeDocument/2006/relationships/image" Target="../media/image33.gi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1.xml"/><Relationship Id="rId4" Type="http://schemas.openxmlformats.org/officeDocument/2006/relationships/image" Target="../media/image40.gif"/></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1.xml"/><Relationship Id="rId4" Type="http://schemas.openxmlformats.org/officeDocument/2006/relationships/image" Target="../media/image43.gif"/></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gif"/><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gif"/><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1.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4855" y="2731874"/>
            <a:ext cx="8355724" cy="1325445"/>
          </a:xfrm>
        </p:spPr>
        <p:txBody>
          <a:bodyPr/>
          <a:lstStyle/>
          <a:p>
            <a:pPr eaLnBrk="1" fontAlgn="auto" hangingPunct="1">
              <a:spcAft>
                <a:spcPts val="0"/>
              </a:spcAft>
              <a:defRPr/>
            </a:pPr>
            <a:r>
              <a:rPr lang="ru-RU" sz="3200" dirty="0">
                <a:solidFill>
                  <a:srgbClr val="FF0000"/>
                </a:solidFill>
              </a:rPr>
              <a:t>Тема 8.3 Морские узлы, </a:t>
            </a:r>
            <a:r>
              <a:rPr lang="ru-RU" sz="3200" dirty="0" smtClean="0">
                <a:solidFill>
                  <a:srgbClr val="FF0000"/>
                </a:solidFill>
              </a:rPr>
              <a:t>применяемые </a:t>
            </a:r>
            <a:r>
              <a:rPr lang="ru-RU" sz="3200" dirty="0">
                <a:solidFill>
                  <a:srgbClr val="FF0000"/>
                </a:solidFill>
              </a:rPr>
              <a:t>на шлюпках. Вязание прямого, рифового </a:t>
            </a:r>
            <a:r>
              <a:rPr lang="ru-RU" sz="3200" dirty="0" smtClean="0">
                <a:solidFill>
                  <a:srgbClr val="FF0000"/>
                </a:solidFill>
              </a:rPr>
              <a:t>узлов</a:t>
            </a:r>
            <a:endParaRPr lang="ru-RU" sz="3200" dirty="0">
              <a:solidFill>
                <a:srgbClr val="FF0000"/>
              </a:solidFill>
            </a:endParaRPr>
          </a:p>
        </p:txBody>
      </p:sp>
      <p:sp>
        <p:nvSpPr>
          <p:cNvPr id="3" name="Прямоугольник 2"/>
          <p:cNvSpPr/>
          <p:nvPr/>
        </p:nvSpPr>
        <p:spPr>
          <a:xfrm>
            <a:off x="2459421" y="637429"/>
            <a:ext cx="6511158" cy="430887"/>
          </a:xfrm>
          <a:prstGeom prst="rect">
            <a:avLst/>
          </a:prstGeom>
        </p:spPr>
        <p:txBody>
          <a:bodyPr wrap="square">
            <a:spAutoFit/>
          </a:bodyPr>
          <a:lstStyle/>
          <a:p>
            <a:r>
              <a:rPr lang="ru-RU" sz="2200" dirty="0" smtClean="0"/>
              <a:t>ОСНОВЫ ВОЕННО-МОРСКОЙ ПОДГОТОВКИ</a:t>
            </a:r>
            <a:endParaRPr lang="ru-RU" sz="2200" dirty="0"/>
          </a:p>
        </p:txBody>
      </p:sp>
      <p:sp>
        <p:nvSpPr>
          <p:cNvPr id="4" name="Прямоугольник 3"/>
          <p:cNvSpPr/>
          <p:nvPr/>
        </p:nvSpPr>
        <p:spPr>
          <a:xfrm>
            <a:off x="878775" y="3595654"/>
            <a:ext cx="8091804" cy="461665"/>
          </a:xfrm>
          <a:prstGeom prst="rect">
            <a:avLst/>
          </a:prstGeom>
        </p:spPr>
        <p:txBody>
          <a:bodyPr wrap="square">
            <a:spAutoFit/>
          </a:bodyPr>
          <a:lstStyle/>
          <a:p>
            <a:r>
              <a:rPr lang="ru-RU" sz="2400" dirty="0" smtClean="0">
                <a:solidFill>
                  <a:srgbClr val="FF0000"/>
                </a:solidFill>
                <a:latin typeface="+mj-lt"/>
              </a:rPr>
              <a:t> </a:t>
            </a:r>
          </a:p>
        </p:txBody>
      </p:sp>
      <p:sp>
        <p:nvSpPr>
          <p:cNvPr id="5" name="Прямоугольник 4"/>
          <p:cNvSpPr/>
          <p:nvPr/>
        </p:nvSpPr>
        <p:spPr>
          <a:xfrm>
            <a:off x="2208810" y="1277035"/>
            <a:ext cx="6567055" cy="523220"/>
          </a:xfrm>
          <a:prstGeom prst="rect">
            <a:avLst/>
          </a:prstGeom>
        </p:spPr>
        <p:txBody>
          <a:bodyPr wrap="square">
            <a:spAutoFit/>
          </a:bodyPr>
          <a:lstStyle/>
          <a:p>
            <a:pPr algn="ctr"/>
            <a:r>
              <a:rPr lang="ru-RU" sz="2800" dirty="0">
                <a:solidFill>
                  <a:srgbClr val="FF0000"/>
                </a:solidFill>
                <a:latin typeface="+mj-lt"/>
              </a:rPr>
              <a:t>Раздел </a:t>
            </a:r>
            <a:r>
              <a:rPr lang="ru-RU" sz="2800" dirty="0" smtClean="0">
                <a:solidFill>
                  <a:srgbClr val="FF0000"/>
                </a:solidFill>
                <a:latin typeface="+mj-lt"/>
              </a:rPr>
              <a:t>8</a:t>
            </a:r>
            <a:r>
              <a:rPr lang="ru-RU" sz="2800" dirty="0">
                <a:solidFill>
                  <a:srgbClr val="FF0000"/>
                </a:solidFill>
                <a:latin typeface="+mj-lt"/>
              </a:rPr>
              <a:t>. Такелажные работы</a:t>
            </a:r>
          </a:p>
        </p:txBody>
      </p:sp>
    </p:spTree>
    <p:extLst>
      <p:ext uri="{BB962C8B-B14F-4D97-AF65-F5344CB8AC3E}">
        <p14:creationId xmlns:p14="http://schemas.microsoft.com/office/powerpoint/2010/main" val="3407598248"/>
      </p:ext>
    </p:extLst>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5086" y="445822"/>
            <a:ext cx="5733142" cy="6278642"/>
          </a:xfrm>
          <a:prstGeom prst="rect">
            <a:avLst/>
          </a:prstGeom>
        </p:spPr>
        <p:txBody>
          <a:bodyPr wrap="square">
            <a:spAutoFit/>
          </a:bodyPr>
          <a:lstStyle/>
          <a:p>
            <a:pPr algn="ctr"/>
            <a:r>
              <a:rPr lang="ru-RU" sz="3200" dirty="0"/>
              <a:t>Прямой </a:t>
            </a:r>
            <a:r>
              <a:rPr lang="ru-RU" sz="3200" dirty="0" smtClean="0"/>
              <a:t>узел</a:t>
            </a:r>
          </a:p>
          <a:p>
            <a:endParaRPr lang="ru-RU" sz="3200" dirty="0"/>
          </a:p>
          <a:p>
            <a:endParaRPr lang="ru-RU" sz="3200" dirty="0" smtClean="0"/>
          </a:p>
          <a:p>
            <a:endParaRPr lang="ru-RU" sz="3200" dirty="0"/>
          </a:p>
          <a:p>
            <a:r>
              <a:rPr lang="ru-RU" dirty="0" smtClean="0"/>
              <a:t> </a:t>
            </a:r>
            <a:endParaRPr lang="ru-RU" dirty="0"/>
          </a:p>
          <a:p>
            <a:endParaRPr lang="ru-RU" sz="1600" dirty="0" smtClean="0"/>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a:p>
            <a:pPr indent="363538" algn="just"/>
            <a:r>
              <a:rPr lang="ru-RU" sz="1600" i="1" dirty="0" smtClean="0">
                <a:latin typeface="Times New Roman" pitchFamily="18" charset="0"/>
                <a:cs typeface="Times New Roman" pitchFamily="18" charset="0"/>
              </a:rPr>
              <a:t>Прямой </a:t>
            </a:r>
            <a:r>
              <a:rPr lang="ru-RU" sz="1600" i="1" dirty="0">
                <a:latin typeface="Times New Roman" pitchFamily="18" charset="0"/>
                <a:cs typeface="Times New Roman" pitchFamily="18" charset="0"/>
              </a:rPr>
              <a:t>узел — это узел, состоящий из двух последовательно завязанных </a:t>
            </a:r>
            <a:r>
              <a:rPr lang="ru-RU" sz="1600" i="1" dirty="0" err="1">
                <a:latin typeface="Times New Roman" pitchFamily="18" charset="0"/>
                <a:cs typeface="Times New Roman" pitchFamily="18" charset="0"/>
              </a:rPr>
              <a:t>полуузлов</a:t>
            </a:r>
            <a:r>
              <a:rPr lang="ru-RU" sz="1600" i="1" dirty="0">
                <a:latin typeface="Times New Roman" pitchFamily="18" charset="0"/>
                <a:cs typeface="Times New Roman" pitchFamily="18" charset="0"/>
              </a:rPr>
              <a:t>. Во времена парусного флота он применялся в первую очередь для взятия рифов. Может использоваться для связывания тросов одинаковой толщины. </a:t>
            </a:r>
            <a:r>
              <a:rPr lang="ru-RU" sz="1600" i="1" dirty="0" smtClean="0">
                <a:latin typeface="Times New Roman" pitchFamily="18" charset="0"/>
                <a:cs typeface="Times New Roman" pitchFamily="18" charset="0"/>
              </a:rPr>
              <a:t>Прежде </a:t>
            </a:r>
            <a:r>
              <a:rPr lang="ru-RU" sz="1600" i="1" dirty="0">
                <a:latin typeface="Times New Roman" pitchFamily="18" charset="0"/>
                <a:cs typeface="Times New Roman" pitchFamily="18" charset="0"/>
              </a:rPr>
              <a:t>моряки никогда не применяли его для связывания двух канатов, если последние были разной толщины или выделки. Им нельзя пользоваться для соединения двух тросов, которые будут подвержены сильной тяге. Этот узел ползет и опасен, когда намокнет.</a:t>
            </a:r>
          </a:p>
          <a:p>
            <a:pPr indent="363538" algn="just"/>
            <a:r>
              <a:rPr lang="ru-RU" sz="1600" i="1" dirty="0" smtClean="0">
                <a:latin typeface="Times New Roman" pitchFamily="18" charset="0"/>
                <a:cs typeface="Times New Roman" pitchFamily="18" charset="0"/>
              </a:rPr>
              <a:t>«</a:t>
            </a:r>
            <a:r>
              <a:rPr lang="ru-RU" sz="1600" i="1" dirty="0">
                <a:latin typeface="Times New Roman" pitchFamily="18" charset="0"/>
                <a:cs typeface="Times New Roman" pitchFamily="18" charset="0"/>
              </a:rPr>
              <a:t>Этот узел, примененный для связывания двух тросов, унес больше человеческих жизней, нежели дюжина других узлов, вместе взятых» («Книга узлов </a:t>
            </a:r>
            <a:r>
              <a:rPr lang="ru-RU" sz="1600" i="1" dirty="0" err="1">
                <a:latin typeface="Times New Roman" pitchFamily="18" charset="0"/>
                <a:cs typeface="Times New Roman" pitchFamily="18" charset="0"/>
              </a:rPr>
              <a:t>Ашлея</a:t>
            </a:r>
            <a:r>
              <a:rPr lang="ru-RU" sz="1600" i="1" dirty="0">
                <a:latin typeface="Times New Roman" pitchFamily="18" charset="0"/>
                <a:cs typeface="Times New Roman" pitchFamily="18" charset="0"/>
              </a:rPr>
              <a:t>», Нью-Йорк, 1977).</a:t>
            </a:r>
          </a:p>
        </p:txBody>
      </p:sp>
      <p:pic>
        <p:nvPicPr>
          <p:cNvPr id="1026" name="Picture 2" descr="Прямой узе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73704"/>
            <a:ext cx="28575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рямой узе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251" y="1032329"/>
            <a:ext cx="3234811" cy="24297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рямой узе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180179"/>
            <a:ext cx="2857500" cy="357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56000" y="516853"/>
            <a:ext cx="5217886" cy="6247864"/>
          </a:xfrm>
          <a:prstGeom prst="rect">
            <a:avLst/>
          </a:prstGeom>
        </p:spPr>
        <p:txBody>
          <a:bodyPr wrap="square">
            <a:spAutoFit/>
          </a:bodyPr>
          <a:lstStyle/>
          <a:p>
            <a:pPr algn="ctr"/>
            <a:r>
              <a:rPr lang="ru-RU" sz="3200" dirty="0"/>
              <a:t>Рифовый </a:t>
            </a:r>
            <a:r>
              <a:rPr lang="ru-RU" sz="3200" dirty="0" smtClean="0"/>
              <a:t>узел</a:t>
            </a:r>
            <a:endParaRPr lang="ru-RU" sz="3200" dirty="0"/>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a:p>
            <a:pPr indent="363538"/>
            <a:endParaRPr lang="ru-RU" sz="1600" i="1" dirty="0" smtClean="0">
              <a:latin typeface="Times New Roman" pitchFamily="18" charset="0"/>
              <a:cs typeface="Times New Roman" pitchFamily="18" charset="0"/>
            </a:endParaRPr>
          </a:p>
          <a:p>
            <a:pPr indent="363538"/>
            <a:endParaRPr lang="ru-RU" sz="1600" i="1" dirty="0">
              <a:latin typeface="Times New Roman" pitchFamily="18" charset="0"/>
              <a:cs typeface="Times New Roman" pitchFamily="18" charset="0"/>
            </a:endParaRPr>
          </a:p>
          <a:p>
            <a:pPr indent="363538"/>
            <a:endParaRPr lang="ru-RU" sz="1600" i="1" dirty="0" smtClean="0">
              <a:latin typeface="Times New Roman" pitchFamily="18" charset="0"/>
              <a:cs typeface="Times New Roman" pitchFamily="18" charset="0"/>
            </a:endParaRPr>
          </a:p>
          <a:p>
            <a:pPr indent="363538" algn="just"/>
            <a:r>
              <a:rPr lang="ru-RU" sz="1600" i="1" dirty="0" smtClean="0">
                <a:latin typeface="Times New Roman" pitchFamily="18" charset="0"/>
                <a:cs typeface="Times New Roman" pitchFamily="18" charset="0"/>
              </a:rPr>
              <a:t>Свое </a:t>
            </a:r>
            <a:r>
              <a:rPr lang="ru-RU" sz="1600" i="1" dirty="0">
                <a:latin typeface="Times New Roman" pitchFamily="18" charset="0"/>
                <a:cs typeface="Times New Roman" pitchFamily="18" charset="0"/>
              </a:rPr>
              <a:t>название он получил от слова «риф-</a:t>
            </a:r>
            <a:r>
              <a:rPr lang="ru-RU" sz="1600" i="1" dirty="0" err="1">
                <a:latin typeface="Times New Roman" pitchFamily="18" charset="0"/>
                <a:cs typeface="Times New Roman" pitchFamily="18" charset="0"/>
              </a:rPr>
              <a:t>штерт</a:t>
            </a:r>
            <a:r>
              <a:rPr lang="ru-RU" sz="1600" i="1" dirty="0">
                <a:latin typeface="Times New Roman" pitchFamily="18" charset="0"/>
                <a:cs typeface="Times New Roman" pitchFamily="18" charset="0"/>
              </a:rPr>
              <a:t>» — небольшой, ввязанный в полотнище паруса конец троса, которым «берут рифы», т.е. связывают подобранную к нижней шкаторине часть паруса, чтобы уменьшить его площадь при сильном ветре.</a:t>
            </a:r>
          </a:p>
          <a:p>
            <a:pPr indent="363538" algn="just"/>
            <a:r>
              <a:rPr lang="ru-RU" sz="1600" i="1" dirty="0">
                <a:latin typeface="Times New Roman" pitchFamily="18" charset="0"/>
                <a:cs typeface="Times New Roman" pitchFamily="18" charset="0"/>
              </a:rPr>
              <a:t>Риф-</a:t>
            </a:r>
            <a:r>
              <a:rPr lang="ru-RU" sz="1600" i="1" dirty="0" err="1">
                <a:latin typeface="Times New Roman" pitchFamily="18" charset="0"/>
                <a:cs typeface="Times New Roman" pitchFamily="18" charset="0"/>
              </a:rPr>
              <a:t>штерты</a:t>
            </a:r>
            <a:r>
              <a:rPr lang="ru-RU" sz="1600" i="1" dirty="0">
                <a:latin typeface="Times New Roman" pitchFamily="18" charset="0"/>
                <a:cs typeface="Times New Roman" pitchFamily="18" charset="0"/>
              </a:rPr>
              <a:t> связываются с таким расчетом, чтобы в любую минуту в случае необходимости можно было их развязать («раздернуть»).</a:t>
            </a:r>
          </a:p>
          <a:p>
            <a:pPr indent="363538" algn="just"/>
            <a:r>
              <a:rPr lang="ru-RU" sz="1600" i="1" dirty="0">
                <a:latin typeface="Times New Roman" pitchFamily="18" charset="0"/>
                <a:cs typeface="Times New Roman" pitchFamily="18" charset="0"/>
              </a:rPr>
              <a:t>Он очень схож с прямым узлом, за исключением того, что при вязке второго </a:t>
            </a:r>
            <a:r>
              <a:rPr lang="ru-RU" sz="1600" i="1" dirty="0" err="1">
                <a:latin typeface="Times New Roman" pitchFamily="18" charset="0"/>
                <a:cs typeface="Times New Roman" pitchFamily="18" charset="0"/>
              </a:rPr>
              <a:t>полуузла</a:t>
            </a:r>
            <a:r>
              <a:rPr lang="ru-RU" sz="1600" i="1" dirty="0">
                <a:latin typeface="Times New Roman" pitchFamily="18" charset="0"/>
                <a:cs typeface="Times New Roman" pitchFamily="18" charset="0"/>
              </a:rPr>
              <a:t> его ходовой конец продевают в петлю сложенным вдвое. При рывке за ходовой конец узел мгновенно развязывается.</a:t>
            </a:r>
          </a:p>
        </p:txBody>
      </p:sp>
      <p:pic>
        <p:nvPicPr>
          <p:cNvPr id="2050" name="Picture 2" descr="Рифовый узе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47" y="2031318"/>
            <a:ext cx="3806696" cy="13069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Рифовый узел"/>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7000"/>
                    </a14:imgEffect>
                    <a14:imgEffect>
                      <a14:brightnessContrast bright="27000" contrast="-32000"/>
                    </a14:imgEffect>
                  </a14:imgLayer>
                </a14:imgProps>
              </a:ext>
              <a:ext uri="{28A0092B-C50C-407E-A947-70E740481C1C}">
                <a14:useLocalDpi xmlns:a14="http://schemas.microsoft.com/office/drawing/2010/main" val="0"/>
              </a:ext>
            </a:extLst>
          </a:blip>
          <a:srcRect/>
          <a:stretch>
            <a:fillRect/>
          </a:stretch>
        </p:blipFill>
        <p:spPr bwMode="auto">
          <a:xfrm>
            <a:off x="4451213" y="1066381"/>
            <a:ext cx="3427460" cy="25744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Рифовый узел"/>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57892"/>
            <a:ext cx="3657600" cy="186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856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02" y="349133"/>
            <a:ext cx="4818743" cy="6247864"/>
          </a:xfrm>
          <a:prstGeom prst="rect">
            <a:avLst/>
          </a:prstGeom>
        </p:spPr>
        <p:txBody>
          <a:bodyPr wrap="square">
            <a:spAutoFit/>
          </a:bodyPr>
          <a:lstStyle/>
          <a:p>
            <a:pPr algn="ctr"/>
            <a:r>
              <a:rPr lang="ru-RU" sz="3200" dirty="0"/>
              <a:t>Шкотовый </a:t>
            </a:r>
            <a:r>
              <a:rPr lang="ru-RU" sz="3200" dirty="0" smtClean="0"/>
              <a:t>узел</a:t>
            </a:r>
            <a:endParaRPr lang="ru-RU" sz="3200" dirty="0"/>
          </a:p>
          <a:p>
            <a:pPr indent="363538" algn="just"/>
            <a:endParaRPr lang="ru-RU" sz="1600" i="1" dirty="0" smtClean="0">
              <a:latin typeface="Times New Roman" pitchFamily="18" charset="0"/>
              <a:cs typeface="Times New Roman" pitchFamily="18" charset="0"/>
            </a:endParaRPr>
          </a:p>
          <a:p>
            <a:pPr indent="363538" algn="just"/>
            <a:endParaRPr lang="ru-RU" sz="1600" i="1" dirty="0">
              <a:latin typeface="Times New Roman" pitchFamily="18" charset="0"/>
              <a:cs typeface="Times New Roman" pitchFamily="18" charset="0"/>
            </a:endParaRPr>
          </a:p>
          <a:p>
            <a:pPr indent="363538" algn="just"/>
            <a:endParaRPr lang="ru-RU" sz="1600" i="1" dirty="0" smtClean="0">
              <a:latin typeface="Times New Roman" pitchFamily="18" charset="0"/>
              <a:cs typeface="Times New Roman" pitchFamily="18" charset="0"/>
            </a:endParaRPr>
          </a:p>
          <a:p>
            <a:pPr indent="363538" algn="just"/>
            <a:endParaRPr lang="ru-RU" sz="1600" i="1" dirty="0">
              <a:latin typeface="Times New Roman" pitchFamily="18" charset="0"/>
              <a:cs typeface="Times New Roman" pitchFamily="18" charset="0"/>
            </a:endParaRPr>
          </a:p>
          <a:p>
            <a:pPr indent="363538" algn="just"/>
            <a:endParaRPr lang="ru-RU" sz="1600" i="1" dirty="0">
              <a:latin typeface="Times New Roman" pitchFamily="18" charset="0"/>
              <a:cs typeface="Times New Roman" pitchFamily="18" charset="0"/>
            </a:endParaRPr>
          </a:p>
          <a:p>
            <a:pPr indent="363538" algn="just"/>
            <a:endParaRPr lang="ru-RU" sz="1600" i="1" dirty="0" smtClean="0">
              <a:latin typeface="Times New Roman" pitchFamily="18" charset="0"/>
              <a:cs typeface="Times New Roman" pitchFamily="18" charset="0"/>
            </a:endParaRPr>
          </a:p>
          <a:p>
            <a:pPr indent="363538" algn="just"/>
            <a:r>
              <a:rPr lang="ru-RU" sz="1600" i="1" dirty="0" smtClean="0">
                <a:latin typeface="Times New Roman" pitchFamily="18" charset="0"/>
                <a:cs typeface="Times New Roman" pitchFamily="18" charset="0"/>
              </a:rPr>
              <a:t>Свое </a:t>
            </a:r>
            <a:r>
              <a:rPr lang="ru-RU" sz="1600" i="1" dirty="0">
                <a:latin typeface="Times New Roman" pitchFamily="18" charset="0"/>
                <a:cs typeface="Times New Roman" pitchFamily="18" charset="0"/>
              </a:rPr>
              <a:t>название он получил от слова «шкот» — снасть, которой управляют парусом, растягивая его один нижний </a:t>
            </a:r>
            <a:r>
              <a:rPr lang="ru-RU" sz="1600" i="1" dirty="0" smtClean="0">
                <a:latin typeface="Times New Roman" pitchFamily="18" charset="0"/>
                <a:cs typeface="Times New Roman" pitchFamily="18" charset="0"/>
              </a:rPr>
              <a:t>угол.</a:t>
            </a:r>
            <a:endParaRPr lang="ru-RU" sz="1600" i="1" dirty="0">
              <a:latin typeface="Times New Roman" pitchFamily="18" charset="0"/>
              <a:cs typeface="Times New Roman" pitchFamily="18" charset="0"/>
            </a:endParaRPr>
          </a:p>
          <a:p>
            <a:pPr indent="363538" algn="just"/>
            <a:r>
              <a:rPr lang="ru-RU" sz="1600" i="1" dirty="0">
                <a:latin typeface="Times New Roman" pitchFamily="18" charset="0"/>
                <a:cs typeface="Times New Roman" pitchFamily="18" charset="0"/>
              </a:rPr>
              <a:t>Шкотовый узел прост и очень легко развязывается, но вполне оправдывает свое назначение —- надежно держит шкот в кренгельсе паруса. Сильно затягиваясь, он не портит троса. Принцип этого узла заключается в том, что тонкий ходовой конец проходит под коренным и при тяге прижимается им в петле, образованной более толстым тросом. Применяя шкотовый узел, всегда следует помнить о том, что он надежно держит только тогда, когда на трос приложена тяга.</a:t>
            </a:r>
          </a:p>
          <a:p>
            <a:pPr indent="363538" algn="just"/>
            <a:r>
              <a:rPr lang="ru-RU" sz="1600" i="1" dirty="0">
                <a:latin typeface="Times New Roman" pitchFamily="18" charset="0"/>
                <a:cs typeface="Times New Roman" pitchFamily="18" charset="0"/>
              </a:rPr>
              <a:t>Применять шкотовый узел на синтетическом тросе не рекомендуется, так как он скользит и может </a:t>
            </a:r>
            <a:r>
              <a:rPr lang="ru-RU" sz="1600" i="1" dirty="0" err="1">
                <a:latin typeface="Times New Roman" pitchFamily="18" charset="0"/>
                <a:cs typeface="Times New Roman" pitchFamily="18" charset="0"/>
              </a:rPr>
              <a:t>выхлестнуться</a:t>
            </a:r>
            <a:r>
              <a:rPr lang="ru-RU" sz="1600" i="1" dirty="0">
                <a:latin typeface="Times New Roman" pitchFamily="18" charset="0"/>
                <a:cs typeface="Times New Roman" pitchFamily="18" charset="0"/>
              </a:rPr>
              <a:t> из </a:t>
            </a:r>
            <a:r>
              <a:rPr lang="ru-RU" sz="1600" i="1" dirty="0" smtClean="0">
                <a:latin typeface="Times New Roman" pitchFamily="18" charset="0"/>
                <a:cs typeface="Times New Roman" pitchFamily="18" charset="0"/>
              </a:rPr>
              <a:t>петли</a:t>
            </a:r>
            <a:r>
              <a:rPr lang="ru-RU" sz="1600" i="1" dirty="0">
                <a:latin typeface="Times New Roman" pitchFamily="18" charset="0"/>
                <a:cs typeface="Times New Roman" pitchFamily="18" charset="0"/>
              </a:rPr>
              <a:t>.</a:t>
            </a:r>
            <a:r>
              <a:rPr lang="ru-RU" sz="1600" i="1" dirty="0" smtClean="0">
                <a:latin typeface="Times New Roman" pitchFamily="18" charset="0"/>
                <a:cs typeface="Times New Roman" pitchFamily="18" charset="0"/>
              </a:rPr>
              <a:t> </a:t>
            </a:r>
            <a:endParaRPr lang="ru-RU" sz="1600" i="1" dirty="0">
              <a:latin typeface="Times New Roman" pitchFamily="18" charset="0"/>
              <a:cs typeface="Times New Roman" pitchFamily="18" charset="0"/>
            </a:endParaRPr>
          </a:p>
        </p:txBody>
      </p:sp>
      <p:pic>
        <p:nvPicPr>
          <p:cNvPr id="3074" name="Picture 2" descr="Шкотовый узе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644" y="1016000"/>
            <a:ext cx="4253057" cy="12617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Шкотовый узе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64" y="2277740"/>
            <a:ext cx="3607939" cy="270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161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65600" y="706573"/>
            <a:ext cx="4724400" cy="5924699"/>
          </a:xfrm>
          <a:prstGeom prst="rect">
            <a:avLst/>
          </a:prstGeom>
        </p:spPr>
        <p:txBody>
          <a:bodyPr wrap="square">
            <a:spAutoFit/>
          </a:bodyPr>
          <a:lstStyle/>
          <a:p>
            <a:pPr algn="ctr"/>
            <a:r>
              <a:rPr lang="ru-RU" sz="3200" dirty="0" err="1"/>
              <a:t>Брамшкотовый</a:t>
            </a:r>
            <a:r>
              <a:rPr lang="ru-RU" sz="3200" dirty="0"/>
              <a:t> узел </a:t>
            </a:r>
          </a:p>
          <a:p>
            <a:pPr indent="363538" algn="just"/>
            <a:endParaRPr lang="ru-RU" sz="1600" i="1" dirty="0" smtClean="0">
              <a:latin typeface="Times New Roman" pitchFamily="18" charset="0"/>
              <a:cs typeface="Times New Roman" pitchFamily="18" charset="0"/>
            </a:endParaRPr>
          </a:p>
          <a:p>
            <a:pPr indent="363538" algn="just"/>
            <a:endParaRPr lang="ru-RU" sz="1600" i="1" dirty="0">
              <a:latin typeface="Times New Roman" pitchFamily="18" charset="0"/>
              <a:cs typeface="Times New Roman" pitchFamily="18" charset="0"/>
            </a:endParaRPr>
          </a:p>
          <a:p>
            <a:pPr indent="363538" algn="just"/>
            <a:endParaRPr lang="ru-RU" sz="1600" i="1" dirty="0" smtClean="0">
              <a:latin typeface="Times New Roman" pitchFamily="18" charset="0"/>
              <a:cs typeface="Times New Roman" pitchFamily="18" charset="0"/>
            </a:endParaRPr>
          </a:p>
          <a:p>
            <a:pPr indent="363538" algn="just"/>
            <a:endParaRPr lang="ru-RU" sz="1100" i="1" dirty="0">
              <a:latin typeface="Times New Roman" pitchFamily="18" charset="0"/>
              <a:cs typeface="Times New Roman" pitchFamily="18" charset="0"/>
            </a:endParaRPr>
          </a:p>
          <a:p>
            <a:pPr indent="363538" algn="just"/>
            <a:endParaRPr lang="ru-RU" sz="1600" i="1" dirty="0" smtClean="0">
              <a:latin typeface="Times New Roman" pitchFamily="18" charset="0"/>
              <a:cs typeface="Times New Roman" pitchFamily="18" charset="0"/>
            </a:endParaRPr>
          </a:p>
          <a:p>
            <a:pPr indent="363538" algn="just"/>
            <a:endParaRPr lang="ru-RU" sz="1600" i="1" dirty="0">
              <a:latin typeface="Times New Roman" pitchFamily="18" charset="0"/>
              <a:cs typeface="Times New Roman" pitchFamily="18" charset="0"/>
            </a:endParaRPr>
          </a:p>
          <a:p>
            <a:pPr indent="363538" algn="just"/>
            <a:endParaRPr lang="ru-RU" sz="1600" i="1" dirty="0">
              <a:latin typeface="Times New Roman" pitchFamily="18" charset="0"/>
              <a:cs typeface="Times New Roman" pitchFamily="18" charset="0"/>
            </a:endParaRPr>
          </a:p>
          <a:p>
            <a:pPr indent="363538" algn="just"/>
            <a:r>
              <a:rPr lang="ru-RU" sz="1600" i="1" dirty="0" err="1" smtClean="0">
                <a:latin typeface="Times New Roman" pitchFamily="18" charset="0"/>
                <a:cs typeface="Times New Roman" pitchFamily="18" charset="0"/>
              </a:rPr>
              <a:t>Cвое</a:t>
            </a:r>
            <a:r>
              <a:rPr lang="ru-RU" sz="1600" i="1" dirty="0" smtClean="0">
                <a:latin typeface="Times New Roman" pitchFamily="18" charset="0"/>
                <a:cs typeface="Times New Roman" pitchFamily="18" charset="0"/>
              </a:rPr>
              <a:t> </a:t>
            </a:r>
            <a:r>
              <a:rPr lang="ru-RU" sz="1600" i="1" dirty="0">
                <a:latin typeface="Times New Roman" pitchFamily="18" charset="0"/>
                <a:cs typeface="Times New Roman" pitchFamily="18" charset="0"/>
              </a:rPr>
              <a:t>название он получил от наименования снасти — </a:t>
            </a:r>
            <a:r>
              <a:rPr lang="ru-RU" sz="1600" i="1" dirty="0" err="1">
                <a:latin typeface="Times New Roman" pitchFamily="18" charset="0"/>
                <a:cs typeface="Times New Roman" pitchFamily="18" charset="0"/>
              </a:rPr>
              <a:t>брамшкот</a:t>
            </a:r>
            <a:r>
              <a:rPr lang="ru-RU" sz="1600" i="1" dirty="0">
                <a:latin typeface="Times New Roman" pitchFamily="18" charset="0"/>
                <a:cs typeface="Times New Roman" pitchFamily="18" charset="0"/>
              </a:rPr>
              <a:t>, которой на старинных парусных кораблях растягивали шкотовые узлы нижней кромки прямого паруса при постановке брамселей.</a:t>
            </a:r>
          </a:p>
          <a:p>
            <a:pPr indent="363538" algn="just"/>
            <a:r>
              <a:rPr lang="ru-RU" sz="1600" i="1" dirty="0" err="1">
                <a:latin typeface="Times New Roman" pitchFamily="18" charset="0"/>
                <a:cs typeface="Times New Roman" pitchFamily="18" charset="0"/>
              </a:rPr>
              <a:t>Брамшкотовый</a:t>
            </a:r>
            <a:r>
              <a:rPr lang="ru-RU" sz="1600" i="1" dirty="0">
                <a:latin typeface="Times New Roman" pitchFamily="18" charset="0"/>
                <a:cs typeface="Times New Roman" pitchFamily="18" charset="0"/>
              </a:rPr>
              <a:t> узел надежнее шкотового, потому что не сразу развязывается, когда прекращается тяга на трос. От шкотового узла он отличается тем, что петлю (или кренгельс) обносят ходовым концом не один, а два раза и под коренной конец пропускают также дважды.</a:t>
            </a:r>
          </a:p>
          <a:p>
            <a:pPr indent="363538" algn="just"/>
            <a:r>
              <a:rPr lang="ru-RU" sz="1600" i="1" dirty="0" err="1">
                <a:latin typeface="Times New Roman" pitchFamily="18" charset="0"/>
                <a:cs typeface="Times New Roman" pitchFamily="18" charset="0"/>
              </a:rPr>
              <a:t>Брамшкотовый</a:t>
            </a:r>
            <a:r>
              <a:rPr lang="ru-RU" sz="1600" i="1" dirty="0">
                <a:latin typeface="Times New Roman" pitchFamily="18" charset="0"/>
                <a:cs typeface="Times New Roman" pitchFamily="18" charset="0"/>
              </a:rPr>
              <a:t> узел надежен также для связывания двух тросов разной толщины. Он хорошо держит на синтетических тросах равной толщины.</a:t>
            </a:r>
          </a:p>
        </p:txBody>
      </p:sp>
      <p:pic>
        <p:nvPicPr>
          <p:cNvPr id="4098" name="Picture 2" descr="Брамшкотовый узе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879" y="1484766"/>
            <a:ext cx="4657121" cy="12729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Брамкотовый узе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366056"/>
            <a:ext cx="3903094" cy="293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11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28572" y="320348"/>
            <a:ext cx="5210627" cy="6494085"/>
          </a:xfrm>
          <a:prstGeom prst="rect">
            <a:avLst/>
          </a:prstGeom>
        </p:spPr>
        <p:txBody>
          <a:bodyPr wrap="square">
            <a:spAutoFit/>
          </a:bodyPr>
          <a:lstStyle/>
          <a:p>
            <a:pPr algn="ctr"/>
            <a:r>
              <a:rPr lang="ru-RU" sz="3200" dirty="0"/>
              <a:t>Простой </a:t>
            </a:r>
            <a:r>
              <a:rPr lang="ru-RU" sz="3200" dirty="0" smtClean="0"/>
              <a:t>штык</a:t>
            </a:r>
            <a:endParaRPr lang="ru-RU" sz="3200" dirty="0"/>
          </a:p>
          <a:p>
            <a:endParaRPr lang="ru-RU" sz="1600" i="1" dirty="0" smtClean="0"/>
          </a:p>
          <a:p>
            <a:endParaRPr lang="ru-RU" sz="1600" i="1" dirty="0"/>
          </a:p>
          <a:p>
            <a:endParaRPr lang="ru-RU" sz="1600" i="1" dirty="0" smtClean="0"/>
          </a:p>
          <a:p>
            <a:endParaRPr lang="ru-RU" sz="1600" i="1" dirty="0"/>
          </a:p>
          <a:p>
            <a:endParaRPr lang="ru-RU" sz="1600" i="1" dirty="0" smtClean="0"/>
          </a:p>
          <a:p>
            <a:endParaRPr lang="ru-RU" sz="1600" i="1" dirty="0"/>
          </a:p>
          <a:p>
            <a:endParaRPr lang="ru-RU" sz="1600" i="1" dirty="0" smtClean="0"/>
          </a:p>
          <a:p>
            <a:endParaRPr lang="ru-RU" sz="1600" i="1" dirty="0"/>
          </a:p>
          <a:p>
            <a:endParaRPr lang="ru-RU" sz="1600" i="1" dirty="0" smtClean="0"/>
          </a:p>
          <a:p>
            <a:endParaRPr lang="ru-RU" sz="1600" i="1" dirty="0"/>
          </a:p>
          <a:p>
            <a:pPr indent="363538" algn="just"/>
            <a:endParaRPr lang="ru-RU" sz="1600" i="1" dirty="0" smtClean="0"/>
          </a:p>
          <a:p>
            <a:pPr indent="363538" algn="just"/>
            <a:r>
              <a:rPr lang="ru-RU" sz="1600" i="1" dirty="0" smtClean="0"/>
              <a:t>Два </a:t>
            </a:r>
            <a:r>
              <a:rPr lang="ru-RU" sz="1600" i="1" dirty="0"/>
              <a:t>одинаковых полуштыка составляют узел, который моряки называют простым штыком. </a:t>
            </a:r>
            <a:r>
              <a:rPr lang="ru-RU" sz="1600" i="1" dirty="0" smtClean="0"/>
              <a:t>Основное </a:t>
            </a:r>
            <a:r>
              <a:rPr lang="ru-RU" sz="1600" i="1" dirty="0"/>
              <a:t>применение простого штыка — это закрепление швартовных концов за причальные приспособления, крепления лопарей оттяжек грузовых стрел за обухи и рымы, крепление грузового шкентеля к поднимаемому грузу. </a:t>
            </a:r>
            <a:endParaRPr lang="ru-RU" sz="1600" i="1" dirty="0" smtClean="0"/>
          </a:p>
          <a:p>
            <a:pPr indent="363538" algn="just"/>
            <a:r>
              <a:rPr lang="ru-RU" sz="1600" i="1" dirty="0" smtClean="0"/>
              <a:t>Максимальное </a:t>
            </a:r>
            <a:r>
              <a:rPr lang="ru-RU" sz="1600" i="1" dirty="0"/>
              <a:t>количество полуштыков в подобном узле не должно превышать трех, так как этого вполне достаточно и прочность узла в целом при большем числе полуштыков не повысится. </a:t>
            </a:r>
          </a:p>
        </p:txBody>
      </p:sp>
      <p:pic>
        <p:nvPicPr>
          <p:cNvPr id="5122" name="Picture 2" descr="Простой шты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61" y="2654838"/>
            <a:ext cx="3031671" cy="40362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Простой шты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61" y="2018705"/>
            <a:ext cx="2857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Простой шты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803" y="796329"/>
            <a:ext cx="3267075"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60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4686" y="363915"/>
            <a:ext cx="5159828" cy="6494085"/>
          </a:xfrm>
          <a:prstGeom prst="rect">
            <a:avLst/>
          </a:prstGeom>
        </p:spPr>
        <p:txBody>
          <a:bodyPr wrap="square">
            <a:spAutoFit/>
          </a:bodyPr>
          <a:lstStyle/>
          <a:p>
            <a:pPr algn="ctr"/>
            <a:r>
              <a:rPr lang="ru-RU" sz="3200" dirty="0"/>
              <a:t>Шлюпочный </a:t>
            </a:r>
            <a:r>
              <a:rPr lang="ru-RU" sz="3200" dirty="0" smtClean="0"/>
              <a:t>узел</a:t>
            </a:r>
            <a:endParaRPr lang="ru-RU" sz="3200" dirty="0"/>
          </a:p>
          <a:p>
            <a:pPr indent="363538" algn="just"/>
            <a:endParaRPr lang="ru-RU" sz="1600" i="1" dirty="0" smtClean="0"/>
          </a:p>
          <a:p>
            <a:pPr indent="363538" algn="just"/>
            <a:endParaRPr lang="ru-RU" sz="1600" i="1" dirty="0"/>
          </a:p>
          <a:p>
            <a:pPr indent="363538" algn="just"/>
            <a:endParaRPr lang="ru-RU" sz="1600" i="1" dirty="0" smtClean="0"/>
          </a:p>
          <a:p>
            <a:pPr indent="363538" algn="just"/>
            <a:endParaRPr lang="ru-RU" sz="1600" i="1" dirty="0"/>
          </a:p>
          <a:p>
            <a:pPr indent="363538" algn="just"/>
            <a:endParaRPr lang="ru-RU" sz="1600" i="1" dirty="0" smtClean="0"/>
          </a:p>
          <a:p>
            <a:pPr indent="363538" algn="just"/>
            <a:endParaRPr lang="ru-RU" sz="1600" i="1" dirty="0"/>
          </a:p>
          <a:p>
            <a:pPr indent="363538" algn="just"/>
            <a:endParaRPr lang="ru-RU" sz="1600" i="1" dirty="0" smtClean="0"/>
          </a:p>
          <a:p>
            <a:pPr indent="363538" algn="just"/>
            <a:endParaRPr lang="ru-RU" sz="1600" i="1" dirty="0" smtClean="0"/>
          </a:p>
          <a:p>
            <a:pPr indent="363538" algn="just"/>
            <a:endParaRPr lang="ru-RU" sz="1600" i="1" dirty="0"/>
          </a:p>
          <a:p>
            <a:pPr indent="363538" algn="just"/>
            <a:endParaRPr lang="ru-RU" sz="1600" i="1" dirty="0" smtClean="0"/>
          </a:p>
          <a:p>
            <a:pPr indent="363538" algn="just"/>
            <a:r>
              <a:rPr lang="ru-RU" sz="1600" i="1" dirty="0" smtClean="0"/>
              <a:t>Применяется </a:t>
            </a:r>
            <a:r>
              <a:rPr lang="ru-RU" sz="1600" i="1" dirty="0"/>
              <a:t>при буксировке шлюпок и во время их стоянки под выстрелом у борта корабля только в тех случаях, когда в них находятся люди.</a:t>
            </a:r>
          </a:p>
          <a:p>
            <a:pPr indent="363538" algn="just"/>
            <a:r>
              <a:rPr lang="ru-RU" sz="1600" i="1" dirty="0"/>
              <a:t>Сначала ходовой конец фалиня пропускают в носовой шлюпочный рым, потом — под первую банку, далее обносят сверху вокруг второй банки, выводят конец над тросом и вновь ведут под банкой, затем конец фалиня складывают в виде петли и заводят под шлаг, сделанный сверху банки.</a:t>
            </a:r>
          </a:p>
          <a:p>
            <a:pPr indent="363538" algn="just"/>
            <a:r>
              <a:rPr lang="ru-RU" sz="1600" i="1" dirty="0"/>
              <a:t>Шлюпочный узел легко развязывается, если потянуть за ходовой конец фалиня, лежащий на банке.</a:t>
            </a:r>
          </a:p>
        </p:txBody>
      </p:sp>
      <p:pic>
        <p:nvPicPr>
          <p:cNvPr id="6146" name="Picture 2" descr="Шлюпочный узе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12484"/>
            <a:ext cx="3464685" cy="19192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Шлюпочный узе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400" y="928913"/>
            <a:ext cx="3225486" cy="24226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Шлюпочный узе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37" y="4405243"/>
            <a:ext cx="3477649" cy="15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376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52800" y="546194"/>
            <a:ext cx="5602514" cy="6247864"/>
          </a:xfrm>
          <a:prstGeom prst="rect">
            <a:avLst/>
          </a:prstGeom>
        </p:spPr>
        <p:txBody>
          <a:bodyPr wrap="square">
            <a:spAutoFit/>
          </a:bodyPr>
          <a:lstStyle/>
          <a:p>
            <a:pPr algn="ctr">
              <a:spcAft>
                <a:spcPts val="0"/>
              </a:spcAft>
            </a:pPr>
            <a:r>
              <a:rPr lang="ru-RU" sz="3200" dirty="0">
                <a:solidFill>
                  <a:srgbClr val="000000"/>
                </a:solidFill>
                <a:latin typeface="+mj-lt"/>
              </a:rPr>
              <a:t>Беседочный узел</a:t>
            </a:r>
            <a:r>
              <a:rPr lang="ru-RU" dirty="0">
                <a:solidFill>
                  <a:srgbClr val="000000"/>
                </a:solidFill>
                <a:latin typeface="Verdana"/>
              </a:rPr>
              <a:t> </a:t>
            </a:r>
          </a:p>
          <a:p>
            <a:pPr indent="363538" algn="just"/>
            <a:endParaRPr lang="ru-RU" sz="1600" i="1" dirty="0" smtClean="0">
              <a:solidFill>
                <a:srgbClr val="000000"/>
              </a:solidFill>
              <a:latin typeface="+mj-lt"/>
              <a:cs typeface="Times New Roman" pitchFamily="18" charset="0"/>
            </a:endParaRPr>
          </a:p>
          <a:p>
            <a:pPr indent="363538" algn="just"/>
            <a:r>
              <a:rPr lang="ru-RU" sz="1600" i="1" dirty="0" smtClean="0">
                <a:solidFill>
                  <a:srgbClr val="000000"/>
                </a:solidFill>
                <a:latin typeface="+mj-lt"/>
                <a:cs typeface="Times New Roman" pitchFamily="18" charset="0"/>
              </a:rPr>
              <a:t>Этим </a:t>
            </a:r>
            <a:r>
              <a:rPr lang="ru-RU" sz="1600" i="1" dirty="0">
                <a:solidFill>
                  <a:srgbClr val="000000"/>
                </a:solidFill>
                <a:latin typeface="+mj-lt"/>
                <a:cs typeface="Times New Roman" pitchFamily="18" charset="0"/>
              </a:rPr>
              <a:t>узлом крепится к подъемному тросу «беседка» — небольшая деревянная доска-платформа, </a:t>
            </a:r>
            <a:r>
              <a:rPr lang="ru-RU" sz="1600" i="1" dirty="0" smtClean="0">
                <a:solidFill>
                  <a:srgbClr val="000000"/>
                </a:solidFill>
                <a:latin typeface="+mj-lt"/>
                <a:cs typeface="Times New Roman" pitchFamily="18" charset="0"/>
              </a:rPr>
              <a:t>служащая </a:t>
            </a:r>
            <a:r>
              <a:rPr lang="ru-RU" sz="1600" i="1" dirty="0">
                <a:solidFill>
                  <a:srgbClr val="000000"/>
                </a:solidFill>
                <a:latin typeface="+mj-lt"/>
                <a:cs typeface="Times New Roman" pitchFamily="18" charset="0"/>
              </a:rPr>
              <a:t>для подъема человека на мачту или опускания за борт судна при покрасочных или иных работах. Он никогда не затягивается «намертво», даже при сильной тяге, не портит трос, никогда не скользит вдоль троса, сам не развязывается, но его легко развязать, когда это нужно.</a:t>
            </a:r>
          </a:p>
          <a:p>
            <a:pPr indent="363538" algn="just"/>
            <a:r>
              <a:rPr lang="ru-RU" sz="1600" i="1" dirty="0">
                <a:solidFill>
                  <a:srgbClr val="000000"/>
                </a:solidFill>
                <a:latin typeface="+mj-lt"/>
                <a:cs typeface="Times New Roman" pitchFamily="18" charset="0"/>
              </a:rPr>
              <a:t>Основное назначение беседочного узла — это обвязка человека тросом под мышками как средство страховки при подъеме на высоту, опускании за борт или в задымленном помещении во время пожара на борту судна. </a:t>
            </a:r>
            <a:r>
              <a:rPr lang="ru-RU" sz="1600" i="1" dirty="0" smtClean="0">
                <a:solidFill>
                  <a:srgbClr val="000000"/>
                </a:solidFill>
                <a:latin typeface="+mj-lt"/>
                <a:cs typeface="Times New Roman" pitchFamily="18" charset="0"/>
              </a:rPr>
              <a:t>Связывание </a:t>
            </a:r>
            <a:r>
              <a:rPr lang="ru-RU" sz="1600" i="1" dirty="0">
                <a:solidFill>
                  <a:srgbClr val="000000"/>
                </a:solidFill>
                <a:latin typeface="+mj-lt"/>
                <a:cs typeface="Times New Roman" pitchFamily="18" charset="0"/>
              </a:rPr>
              <a:t>с помощью двух беседочных узлов петлями будет самым надежным методом соединения двух тросов из различного материала</a:t>
            </a:r>
          </a:p>
          <a:p>
            <a:pPr indent="363538" algn="just"/>
            <a:r>
              <a:rPr lang="ru-RU" sz="1600" i="1" dirty="0" smtClean="0">
                <a:solidFill>
                  <a:srgbClr val="000000"/>
                </a:solidFill>
                <a:latin typeface="+mj-lt"/>
                <a:cs typeface="Times New Roman" pitchFamily="18" charset="0"/>
              </a:rPr>
              <a:t>Кадету </a:t>
            </a:r>
            <a:r>
              <a:rPr lang="ru-RU" sz="1600" i="1" dirty="0">
                <a:solidFill>
                  <a:srgbClr val="000000"/>
                </a:solidFill>
                <a:latin typeface="+mj-lt"/>
                <a:cs typeface="Times New Roman" pitchFamily="18" charset="0"/>
              </a:rPr>
              <a:t>нужно уметь завязывать беседочный узел одной рукой одним непрерывным движением кисти, в темноте, за </a:t>
            </a:r>
            <a:r>
              <a:rPr lang="ru-RU" sz="1600" i="1" dirty="0" smtClean="0">
                <a:solidFill>
                  <a:srgbClr val="000000"/>
                </a:solidFill>
                <a:latin typeface="+mj-lt"/>
                <a:cs typeface="Times New Roman" pitchFamily="18" charset="0"/>
              </a:rPr>
              <a:t>2-3 </a:t>
            </a:r>
            <a:r>
              <a:rPr lang="ru-RU" sz="1600" i="1" dirty="0">
                <a:solidFill>
                  <a:srgbClr val="000000"/>
                </a:solidFill>
                <a:latin typeface="+mj-lt"/>
                <a:cs typeface="Times New Roman" pitchFamily="18" charset="0"/>
              </a:rPr>
              <a:t>секунды. Это спасет вам жизнь, если вы окажетесь за бортом в воде и вам бросили конец.</a:t>
            </a:r>
          </a:p>
        </p:txBody>
      </p:sp>
      <p:pic>
        <p:nvPicPr>
          <p:cNvPr id="7170" name="Picture 2" descr="Беседочный узе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37290"/>
            <a:ext cx="3159923" cy="23734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Беседочный узе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378589"/>
            <a:ext cx="3197225" cy="240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33486" y="583293"/>
            <a:ext cx="5907314" cy="6001643"/>
          </a:xfrm>
          <a:prstGeom prst="rect">
            <a:avLst/>
          </a:prstGeom>
        </p:spPr>
        <p:txBody>
          <a:bodyPr wrap="square">
            <a:spAutoFit/>
          </a:bodyPr>
          <a:lstStyle/>
          <a:p>
            <a:pPr algn="ctr"/>
            <a:r>
              <a:rPr lang="ru-RU" sz="3200" dirty="0"/>
              <a:t>Способ </a:t>
            </a:r>
            <a:r>
              <a:rPr lang="ru-RU" sz="3200" dirty="0" smtClean="0"/>
              <a:t>вязки </a:t>
            </a:r>
          </a:p>
          <a:p>
            <a:pPr algn="ctr"/>
            <a:r>
              <a:rPr lang="ru-RU" sz="3200" dirty="0" smtClean="0"/>
              <a:t>беседочного узла</a:t>
            </a:r>
          </a:p>
          <a:p>
            <a:pPr indent="363538" algn="just"/>
            <a:endParaRPr lang="ru-RU" sz="1600" i="1" dirty="0" smtClean="0"/>
          </a:p>
          <a:p>
            <a:pPr indent="363538" algn="just"/>
            <a:r>
              <a:rPr lang="ru-RU" sz="1600" i="1" dirty="0" smtClean="0"/>
              <a:t>Возьмите </a:t>
            </a:r>
            <a:r>
              <a:rPr lang="ru-RU" sz="1600" i="1" dirty="0"/>
              <a:t>коренной конец троса в левую руку, правой обнесите ходовой конец сзади себя вокруг своей талии. В правую кисть возьмите ходовой конец и, отступя от его края примерно 10 сантиметров, зажмите его в кулаке. В левую кисть возьмите коренной конец и вытяните левую руку вперед. </a:t>
            </a:r>
            <a:endParaRPr lang="ru-RU" sz="1600" i="1" dirty="0" smtClean="0"/>
          </a:p>
          <a:p>
            <a:pPr indent="363538" algn="just"/>
            <a:r>
              <a:rPr lang="ru-RU" sz="1600" i="1" dirty="0" smtClean="0"/>
              <a:t>Теперь</a:t>
            </a:r>
            <a:r>
              <a:rPr lang="ru-RU" sz="1600" i="1" dirty="0"/>
              <a:t>, имея коренной конец троса слегка натянутым, правой кистью с зажатым в ней ходовым концом обогните коренной конец троса сверху вниз на себя и вверх от себя. Старайтесь сделать такое движение кистью, чтобы она целиком не попала в петлю. </a:t>
            </a:r>
            <a:endParaRPr lang="ru-RU" sz="1600" i="1" dirty="0" smtClean="0"/>
          </a:p>
          <a:p>
            <a:pPr indent="363538" algn="just"/>
            <a:r>
              <a:rPr lang="ru-RU" sz="1600" i="1" dirty="0" smtClean="0"/>
              <a:t>Далее </a:t>
            </a:r>
            <a:r>
              <a:rPr lang="ru-RU" sz="1600" i="1" dirty="0"/>
              <a:t>ходовой конец обнесите вокруг натянутого коренного конца влево и перехватите его большим и указательным пальцами правой руки. Вытаскивая правую кисть из петли, одновременно просовывайте ходовой конец в малую петлю. Держа правой кистью ходовой конец, левой потяните за коренной конец.</a:t>
            </a:r>
          </a:p>
        </p:txBody>
      </p:sp>
      <p:pic>
        <p:nvPicPr>
          <p:cNvPr id="8194" name="Picture 2" descr="Беседочный узе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2" y="2381250"/>
            <a:ext cx="2790825"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42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8228" y="725714"/>
            <a:ext cx="2071849" cy="584775"/>
          </a:xfrm>
          <a:prstGeom prst="rect">
            <a:avLst/>
          </a:prstGeom>
          <a:noFill/>
        </p:spPr>
        <p:txBody>
          <a:bodyPr wrap="none" rtlCol="0">
            <a:spAutoFit/>
          </a:bodyPr>
          <a:lstStyle/>
          <a:p>
            <a:r>
              <a:rPr lang="ru-RU" sz="3200" dirty="0" smtClean="0">
                <a:solidFill>
                  <a:srgbClr val="FF0000"/>
                </a:solidFill>
              </a:rPr>
              <a:t>Выводы:</a:t>
            </a:r>
            <a:endParaRPr lang="ru-RU" sz="3200" dirty="0">
              <a:solidFill>
                <a:srgbClr val="FF0000"/>
              </a:solidFill>
            </a:endParaRPr>
          </a:p>
        </p:txBody>
      </p:sp>
      <p:sp>
        <p:nvSpPr>
          <p:cNvPr id="4" name="Прямоугольник 3"/>
          <p:cNvSpPr/>
          <p:nvPr/>
        </p:nvSpPr>
        <p:spPr>
          <a:xfrm>
            <a:off x="2387600" y="1322326"/>
            <a:ext cx="6451600" cy="1200329"/>
          </a:xfrm>
          <a:prstGeom prst="rect">
            <a:avLst/>
          </a:prstGeom>
        </p:spPr>
        <p:txBody>
          <a:bodyPr wrap="square">
            <a:spAutoFit/>
          </a:bodyPr>
          <a:lstStyle/>
          <a:p>
            <a:pPr algn="just"/>
            <a:r>
              <a:rPr lang="ru-RU" dirty="0" smtClean="0"/>
              <a:t>1. Завязывание </a:t>
            </a:r>
            <a:r>
              <a:rPr lang="ru-RU" dirty="0"/>
              <a:t>узлов на веревке для ее практического ис­пользования в различных профессиональных целях и в быту относится к числу древнейших изобретений челове­чества. </a:t>
            </a:r>
          </a:p>
        </p:txBody>
      </p:sp>
      <p:sp>
        <p:nvSpPr>
          <p:cNvPr id="5" name="Прямоугольник 4"/>
          <p:cNvSpPr/>
          <p:nvPr/>
        </p:nvSpPr>
        <p:spPr>
          <a:xfrm>
            <a:off x="2387600" y="2690336"/>
            <a:ext cx="6451600" cy="1200329"/>
          </a:xfrm>
          <a:prstGeom prst="rect">
            <a:avLst/>
          </a:prstGeom>
        </p:spPr>
        <p:txBody>
          <a:bodyPr wrap="square">
            <a:spAutoFit/>
          </a:bodyPr>
          <a:lstStyle/>
          <a:p>
            <a:pPr algn="just"/>
            <a:r>
              <a:rPr lang="ru-RU" dirty="0" smtClean="0"/>
              <a:t>2. Изобретателями </a:t>
            </a:r>
            <a:r>
              <a:rPr lang="ru-RU" dirty="0"/>
              <a:t>самых хитроумных и надежных узлов </a:t>
            </a:r>
            <a:r>
              <a:rPr lang="ru-RU" dirty="0" smtClean="0"/>
              <a:t>являются </a:t>
            </a:r>
            <a:r>
              <a:rPr lang="ru-RU" dirty="0"/>
              <a:t>моряки. Ведь именно им, а не постоянным оби­тателям суши приходилось иметь дело с веревками гораздо чаще.</a:t>
            </a:r>
          </a:p>
        </p:txBody>
      </p:sp>
      <p:sp>
        <p:nvSpPr>
          <p:cNvPr id="6" name="Прямоугольник 5"/>
          <p:cNvSpPr/>
          <p:nvPr/>
        </p:nvSpPr>
        <p:spPr>
          <a:xfrm>
            <a:off x="2387600" y="4010071"/>
            <a:ext cx="6451600" cy="1477328"/>
          </a:xfrm>
          <a:prstGeom prst="rect">
            <a:avLst/>
          </a:prstGeom>
        </p:spPr>
        <p:txBody>
          <a:bodyPr wrap="square">
            <a:spAutoFit/>
          </a:bodyPr>
          <a:lstStyle/>
          <a:p>
            <a:pPr algn="just"/>
            <a:r>
              <a:rPr lang="ru-RU" dirty="0" smtClean="0"/>
              <a:t>3. Для </a:t>
            </a:r>
            <a:r>
              <a:rPr lang="ru-RU" dirty="0"/>
              <a:t>быстрого и надежного закрепления какой-либо снасти или соединения между собой двух растительных тросов на шлюпке применяют морские узлы (их должны уметь вязать и старшина, и все гребцы шлюпки).</a:t>
            </a:r>
          </a:p>
        </p:txBody>
      </p:sp>
      <p:sp>
        <p:nvSpPr>
          <p:cNvPr id="7" name="Прямоугольник 6"/>
          <p:cNvSpPr/>
          <p:nvPr/>
        </p:nvSpPr>
        <p:spPr>
          <a:xfrm>
            <a:off x="2387600" y="5505880"/>
            <a:ext cx="6301048" cy="646331"/>
          </a:xfrm>
          <a:prstGeom prst="rect">
            <a:avLst/>
          </a:prstGeom>
        </p:spPr>
        <p:txBody>
          <a:bodyPr wrap="square">
            <a:spAutoFit/>
          </a:bodyPr>
          <a:lstStyle/>
          <a:p>
            <a:pPr algn="just"/>
            <a:r>
              <a:rPr lang="ru-RU" dirty="0" smtClean="0"/>
              <a:t>4. Знание и умелое вязание морских узлов является признаком высокой морской культуры кадета.</a:t>
            </a:r>
            <a:endParaRPr lang="ru-RU" dirty="0"/>
          </a:p>
        </p:txBody>
      </p:sp>
      <p:pic>
        <p:nvPicPr>
          <p:cNvPr id="6146" name="Picture 2" descr="C:\Users\Кадет\Desktop\Коркин ДО\С рабочего стола 4.02.13\Соревнования по вязанию узлов 01.13\DSCF5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67" y="2058197"/>
            <a:ext cx="2229297" cy="167197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Кадет\Desktop\Коркин ДО\С рабочего стола 4.02.13\Соревнования по вязанию узлов 01.13\DSCF5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84" y="3933342"/>
            <a:ext cx="2225380" cy="166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5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549441"/>
            <a:ext cx="6282810" cy="584775"/>
          </a:xfrm>
          <a:prstGeom prst="rect">
            <a:avLst/>
          </a:prstGeom>
          <a:noFill/>
        </p:spPr>
        <p:txBody>
          <a:bodyPr wrap="none" rtlCol="0">
            <a:spAutoFit/>
          </a:bodyPr>
          <a:lstStyle/>
          <a:p>
            <a:r>
              <a:rPr lang="ru-RU" sz="3200" dirty="0" smtClean="0"/>
              <a:t>Проверка домашнего задания</a:t>
            </a:r>
            <a:endParaRPr lang="ru-RU" sz="3200" dirty="0"/>
          </a:p>
        </p:txBody>
      </p:sp>
      <p:sp>
        <p:nvSpPr>
          <p:cNvPr id="18" name="TextBox 17"/>
          <p:cNvSpPr txBox="1"/>
          <p:nvPr/>
        </p:nvSpPr>
        <p:spPr>
          <a:xfrm>
            <a:off x="3582232" y="1149435"/>
            <a:ext cx="1682640" cy="461665"/>
          </a:xfrm>
          <a:prstGeom prst="rect">
            <a:avLst/>
          </a:prstGeom>
          <a:noFill/>
        </p:spPr>
        <p:txBody>
          <a:bodyPr wrap="none" rtlCol="0">
            <a:spAutoFit/>
          </a:bodyPr>
          <a:lstStyle/>
          <a:p>
            <a:r>
              <a:rPr lang="ru-RU" sz="2400" dirty="0" smtClean="0">
                <a:solidFill>
                  <a:srgbClr val="FF0000"/>
                </a:solidFill>
              </a:rPr>
              <a:t>1 вариант</a:t>
            </a:r>
            <a:endParaRPr lang="ru-RU" sz="2400" dirty="0">
              <a:solidFill>
                <a:srgbClr val="FF0000"/>
              </a:solidFill>
            </a:endParaRPr>
          </a:p>
        </p:txBody>
      </p:sp>
      <p:sp>
        <p:nvSpPr>
          <p:cNvPr id="19" name="TextBox 18"/>
          <p:cNvSpPr txBox="1"/>
          <p:nvPr/>
        </p:nvSpPr>
        <p:spPr>
          <a:xfrm>
            <a:off x="392416" y="2169738"/>
            <a:ext cx="498855" cy="769441"/>
          </a:xfrm>
          <a:prstGeom prst="rect">
            <a:avLst/>
          </a:prstGeom>
          <a:noFill/>
        </p:spPr>
        <p:txBody>
          <a:bodyPr wrap="none" rtlCol="0">
            <a:spAutoFit/>
          </a:bodyPr>
          <a:lstStyle/>
          <a:p>
            <a:r>
              <a:rPr lang="ru-RU" sz="4400" dirty="0" smtClean="0"/>
              <a:t>1</a:t>
            </a:r>
            <a:endParaRPr lang="ru-RU" sz="4400" dirty="0"/>
          </a:p>
        </p:txBody>
      </p:sp>
      <p:sp>
        <p:nvSpPr>
          <p:cNvPr id="20" name="Прямоугольник 19"/>
          <p:cNvSpPr/>
          <p:nvPr/>
        </p:nvSpPr>
        <p:spPr>
          <a:xfrm>
            <a:off x="2120879" y="2169738"/>
            <a:ext cx="498855" cy="769441"/>
          </a:xfrm>
          <a:prstGeom prst="rect">
            <a:avLst/>
          </a:prstGeom>
        </p:spPr>
        <p:txBody>
          <a:bodyPr wrap="none">
            <a:spAutoFit/>
          </a:bodyPr>
          <a:lstStyle/>
          <a:p>
            <a:pPr lvl="0"/>
            <a:r>
              <a:rPr lang="ru-RU" sz="4400" dirty="0" smtClean="0">
                <a:solidFill>
                  <a:srgbClr val="000000"/>
                </a:solidFill>
              </a:rPr>
              <a:t>2</a:t>
            </a:r>
            <a:endParaRPr lang="ru-RU" sz="4400" dirty="0">
              <a:solidFill>
                <a:srgbClr val="000000"/>
              </a:solidFill>
            </a:endParaRPr>
          </a:p>
        </p:txBody>
      </p:sp>
      <p:sp>
        <p:nvSpPr>
          <p:cNvPr id="21" name="Прямоугольник 20"/>
          <p:cNvSpPr/>
          <p:nvPr/>
        </p:nvSpPr>
        <p:spPr>
          <a:xfrm>
            <a:off x="3823893" y="2270230"/>
            <a:ext cx="498855" cy="769441"/>
          </a:xfrm>
          <a:prstGeom prst="rect">
            <a:avLst/>
          </a:prstGeom>
        </p:spPr>
        <p:txBody>
          <a:bodyPr wrap="none">
            <a:spAutoFit/>
          </a:bodyPr>
          <a:lstStyle/>
          <a:p>
            <a:pPr lvl="0"/>
            <a:r>
              <a:rPr lang="ru-RU" sz="4400" dirty="0" smtClean="0">
                <a:solidFill>
                  <a:srgbClr val="000000"/>
                </a:solidFill>
              </a:rPr>
              <a:t>3</a:t>
            </a:r>
            <a:endParaRPr lang="ru-RU" sz="4400" dirty="0">
              <a:solidFill>
                <a:srgbClr val="000000"/>
              </a:solidFill>
            </a:endParaRPr>
          </a:p>
        </p:txBody>
      </p:sp>
      <p:sp>
        <p:nvSpPr>
          <p:cNvPr id="22" name="Прямоугольник 21"/>
          <p:cNvSpPr/>
          <p:nvPr/>
        </p:nvSpPr>
        <p:spPr>
          <a:xfrm>
            <a:off x="5264872" y="2169738"/>
            <a:ext cx="498855" cy="769441"/>
          </a:xfrm>
          <a:prstGeom prst="rect">
            <a:avLst/>
          </a:prstGeom>
        </p:spPr>
        <p:txBody>
          <a:bodyPr wrap="none">
            <a:spAutoFit/>
          </a:bodyPr>
          <a:lstStyle/>
          <a:p>
            <a:pPr lvl="0"/>
            <a:r>
              <a:rPr lang="ru-RU" sz="4400" dirty="0" smtClean="0">
                <a:solidFill>
                  <a:srgbClr val="000000"/>
                </a:solidFill>
              </a:rPr>
              <a:t>4</a:t>
            </a:r>
            <a:endParaRPr lang="ru-RU" sz="4400" dirty="0">
              <a:solidFill>
                <a:srgbClr val="000000"/>
              </a:solidFill>
            </a:endParaRPr>
          </a:p>
        </p:txBody>
      </p:sp>
      <p:sp>
        <p:nvSpPr>
          <p:cNvPr id="23" name="Прямоугольник 22"/>
          <p:cNvSpPr/>
          <p:nvPr/>
        </p:nvSpPr>
        <p:spPr>
          <a:xfrm>
            <a:off x="7337355" y="2252505"/>
            <a:ext cx="498855" cy="769441"/>
          </a:xfrm>
          <a:prstGeom prst="rect">
            <a:avLst/>
          </a:prstGeom>
        </p:spPr>
        <p:txBody>
          <a:bodyPr wrap="none">
            <a:spAutoFit/>
          </a:bodyPr>
          <a:lstStyle/>
          <a:p>
            <a:pPr lvl="0"/>
            <a:r>
              <a:rPr lang="ru-RU" sz="4400" dirty="0" smtClean="0">
                <a:solidFill>
                  <a:srgbClr val="000000"/>
                </a:solidFill>
              </a:rPr>
              <a:t>5</a:t>
            </a:r>
            <a:endParaRPr lang="ru-RU" sz="4400" dirty="0">
              <a:solidFill>
                <a:srgbClr val="000000"/>
              </a:solidFill>
            </a:endParaRPr>
          </a:p>
        </p:txBody>
      </p:sp>
      <p:sp>
        <p:nvSpPr>
          <p:cNvPr id="25" name="Прямоугольник 24"/>
          <p:cNvSpPr/>
          <p:nvPr/>
        </p:nvSpPr>
        <p:spPr>
          <a:xfrm>
            <a:off x="392415" y="4575017"/>
            <a:ext cx="498855" cy="769441"/>
          </a:xfrm>
          <a:prstGeom prst="rect">
            <a:avLst/>
          </a:prstGeom>
        </p:spPr>
        <p:txBody>
          <a:bodyPr wrap="none">
            <a:spAutoFit/>
          </a:bodyPr>
          <a:lstStyle/>
          <a:p>
            <a:pPr lvl="0"/>
            <a:r>
              <a:rPr lang="ru-RU" sz="4400" dirty="0">
                <a:solidFill>
                  <a:srgbClr val="000000"/>
                </a:solidFill>
              </a:rPr>
              <a:t>1</a:t>
            </a:r>
          </a:p>
        </p:txBody>
      </p:sp>
      <p:sp>
        <p:nvSpPr>
          <p:cNvPr id="26" name="Прямоугольник 25"/>
          <p:cNvSpPr/>
          <p:nvPr/>
        </p:nvSpPr>
        <p:spPr>
          <a:xfrm>
            <a:off x="1633853" y="4535083"/>
            <a:ext cx="498855" cy="769441"/>
          </a:xfrm>
          <a:prstGeom prst="rect">
            <a:avLst/>
          </a:prstGeom>
        </p:spPr>
        <p:txBody>
          <a:bodyPr wrap="none">
            <a:spAutoFit/>
          </a:bodyPr>
          <a:lstStyle/>
          <a:p>
            <a:pPr lvl="0"/>
            <a:r>
              <a:rPr lang="ru-RU" sz="4400" dirty="0" smtClean="0">
                <a:solidFill>
                  <a:srgbClr val="000000"/>
                </a:solidFill>
              </a:rPr>
              <a:t>2</a:t>
            </a:r>
            <a:endParaRPr lang="ru-RU" sz="4400" dirty="0">
              <a:solidFill>
                <a:srgbClr val="000000"/>
              </a:solidFill>
            </a:endParaRPr>
          </a:p>
        </p:txBody>
      </p:sp>
      <p:sp>
        <p:nvSpPr>
          <p:cNvPr id="27" name="Прямоугольник 26"/>
          <p:cNvSpPr/>
          <p:nvPr/>
        </p:nvSpPr>
        <p:spPr>
          <a:xfrm>
            <a:off x="3368043" y="4588649"/>
            <a:ext cx="498855" cy="769441"/>
          </a:xfrm>
          <a:prstGeom prst="rect">
            <a:avLst/>
          </a:prstGeom>
        </p:spPr>
        <p:txBody>
          <a:bodyPr wrap="none">
            <a:spAutoFit/>
          </a:bodyPr>
          <a:lstStyle/>
          <a:p>
            <a:pPr lvl="0"/>
            <a:r>
              <a:rPr lang="ru-RU" sz="4400" dirty="0" smtClean="0">
                <a:solidFill>
                  <a:srgbClr val="000000"/>
                </a:solidFill>
              </a:rPr>
              <a:t>3</a:t>
            </a:r>
            <a:endParaRPr lang="ru-RU" sz="4400" dirty="0">
              <a:solidFill>
                <a:srgbClr val="000000"/>
              </a:solidFill>
            </a:endParaRPr>
          </a:p>
        </p:txBody>
      </p:sp>
      <p:sp>
        <p:nvSpPr>
          <p:cNvPr id="28" name="Прямоугольник 27"/>
          <p:cNvSpPr/>
          <p:nvPr/>
        </p:nvSpPr>
        <p:spPr>
          <a:xfrm>
            <a:off x="4911052" y="4535082"/>
            <a:ext cx="498855" cy="769441"/>
          </a:xfrm>
          <a:prstGeom prst="rect">
            <a:avLst/>
          </a:prstGeom>
        </p:spPr>
        <p:txBody>
          <a:bodyPr wrap="none">
            <a:spAutoFit/>
          </a:bodyPr>
          <a:lstStyle/>
          <a:p>
            <a:pPr lvl="0"/>
            <a:r>
              <a:rPr lang="ru-RU" sz="4400" dirty="0" smtClean="0">
                <a:solidFill>
                  <a:srgbClr val="000000"/>
                </a:solidFill>
              </a:rPr>
              <a:t>4</a:t>
            </a:r>
            <a:endParaRPr lang="ru-RU" sz="4400" dirty="0">
              <a:solidFill>
                <a:srgbClr val="000000"/>
              </a:solidFill>
            </a:endParaRPr>
          </a:p>
        </p:txBody>
      </p:sp>
      <p:sp>
        <p:nvSpPr>
          <p:cNvPr id="29" name="Прямоугольник 28"/>
          <p:cNvSpPr/>
          <p:nvPr/>
        </p:nvSpPr>
        <p:spPr>
          <a:xfrm>
            <a:off x="7013512" y="4535083"/>
            <a:ext cx="498855" cy="769441"/>
          </a:xfrm>
          <a:prstGeom prst="rect">
            <a:avLst/>
          </a:prstGeom>
        </p:spPr>
        <p:txBody>
          <a:bodyPr wrap="none">
            <a:spAutoFit/>
          </a:bodyPr>
          <a:lstStyle/>
          <a:p>
            <a:pPr lvl="0"/>
            <a:r>
              <a:rPr lang="ru-RU" sz="4400" dirty="0" smtClean="0">
                <a:solidFill>
                  <a:srgbClr val="000000"/>
                </a:solidFill>
              </a:rPr>
              <a:t>5</a:t>
            </a:r>
            <a:endParaRPr lang="ru-RU" sz="4400" dirty="0">
              <a:solidFill>
                <a:srgbClr val="000000"/>
              </a:solidFill>
            </a:endParaRPr>
          </a:p>
        </p:txBody>
      </p:sp>
      <p:sp>
        <p:nvSpPr>
          <p:cNvPr id="30" name="Прямоугольник 29"/>
          <p:cNvSpPr/>
          <p:nvPr/>
        </p:nvSpPr>
        <p:spPr>
          <a:xfrm>
            <a:off x="3823893" y="3761559"/>
            <a:ext cx="1682640" cy="461665"/>
          </a:xfrm>
          <a:prstGeom prst="rect">
            <a:avLst/>
          </a:prstGeom>
        </p:spPr>
        <p:txBody>
          <a:bodyPr wrap="none">
            <a:spAutoFit/>
          </a:bodyPr>
          <a:lstStyle/>
          <a:p>
            <a:pPr lvl="0"/>
            <a:r>
              <a:rPr lang="ru-RU" sz="2400" dirty="0" smtClean="0">
                <a:solidFill>
                  <a:srgbClr val="FF0000"/>
                </a:solidFill>
              </a:rPr>
              <a:t>2 </a:t>
            </a:r>
            <a:r>
              <a:rPr lang="ru-RU" sz="2400" dirty="0">
                <a:solidFill>
                  <a:srgbClr val="FF0000"/>
                </a:solidFill>
              </a:rPr>
              <a:t>вариант</a:t>
            </a:r>
          </a:p>
        </p:txBody>
      </p:sp>
      <p:pic>
        <p:nvPicPr>
          <p:cNvPr id="37" name="Picture 4" descr="http://river-shop.ru/image/cache/data/mx/trosi-fali-shkoti/10253685_-228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395" y="2113252"/>
            <a:ext cx="1047948" cy="10479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www.myboat.ru/files/doc/doc/azbuka/clip_image008_0006.gif"/>
          <p:cNvPicPr>
            <a:picLocks noChangeAspect="1" noChangeArrowheads="1"/>
          </p:cNvPicPr>
          <p:nvPr/>
        </p:nvPicPr>
        <p:blipFill rotWithShape="1">
          <a:blip r:embed="rId3">
            <a:extLst>
              <a:ext uri="{28A0092B-C50C-407E-A947-70E740481C1C}">
                <a14:useLocalDpi xmlns:a14="http://schemas.microsoft.com/office/drawing/2010/main" val="0"/>
              </a:ext>
            </a:extLst>
          </a:blip>
          <a:srcRect l="17107" t="50000" r="57869" b="15206"/>
          <a:stretch/>
        </p:blipFill>
        <p:spPr bwMode="auto">
          <a:xfrm>
            <a:off x="2120879" y="4306421"/>
            <a:ext cx="1190682" cy="12817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ukryachting.net/books/svenson/s022.gif"/>
          <p:cNvPicPr>
            <a:picLocks noChangeAspect="1" noChangeArrowheads="1"/>
          </p:cNvPicPr>
          <p:nvPr/>
        </p:nvPicPr>
        <p:blipFill rotWithShape="1">
          <a:blip r:embed="rId4">
            <a:extLst>
              <a:ext uri="{28A0092B-C50C-407E-A947-70E740481C1C}">
                <a14:useLocalDpi xmlns:a14="http://schemas.microsoft.com/office/drawing/2010/main" val="0"/>
              </a:ext>
            </a:extLst>
          </a:blip>
          <a:srcRect r="39923"/>
          <a:stretch/>
        </p:blipFill>
        <p:spPr bwMode="auto">
          <a:xfrm>
            <a:off x="2753141" y="1978481"/>
            <a:ext cx="885372" cy="11164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mosnab.ru/pictures/Lakra/kianka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6782" y="4563465"/>
            <a:ext cx="1349829" cy="7925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ru.convdocs.org/pars_docs/refs/206/205908/205908_html_d3ff0aa.jpg"/>
          <p:cNvPicPr>
            <a:picLocks noChangeAspect="1" noChangeArrowheads="1"/>
          </p:cNvPicPr>
          <p:nvPr/>
        </p:nvPicPr>
        <p:blipFill rotWithShape="1">
          <a:blip r:embed="rId6">
            <a:extLst>
              <a:ext uri="{28A0092B-C50C-407E-A947-70E740481C1C}">
                <a14:useLocalDpi xmlns:a14="http://schemas.microsoft.com/office/drawing/2010/main" val="0"/>
              </a:ext>
            </a:extLst>
          </a:blip>
          <a:srcRect l="76018" t="35947"/>
          <a:stretch/>
        </p:blipFill>
        <p:spPr bwMode="auto">
          <a:xfrm>
            <a:off x="829591" y="4179036"/>
            <a:ext cx="731913" cy="14815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2446" y="2067314"/>
            <a:ext cx="1410494" cy="9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descr="http://flot.com/publications/books/shelf/shipnavigation/images/404.jpg"/>
          <p:cNvPicPr>
            <a:picLocks noChangeAspect="1" noChangeArrowheads="1"/>
          </p:cNvPicPr>
          <p:nvPr/>
        </p:nvPicPr>
        <p:blipFill rotWithShape="1">
          <a:blip r:embed="rId8">
            <a:extLst>
              <a:ext uri="{28A0092B-C50C-407E-A947-70E740481C1C}">
                <a14:useLocalDpi xmlns:a14="http://schemas.microsoft.com/office/drawing/2010/main" val="0"/>
              </a:ext>
            </a:extLst>
          </a:blip>
          <a:srcRect l="27754" t="60444" r="62849" b="11382"/>
          <a:stretch/>
        </p:blipFill>
        <p:spPr bwMode="auto">
          <a:xfrm>
            <a:off x="4482726" y="1826713"/>
            <a:ext cx="677754" cy="17136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stroy-technics.ru/gallery/takelazhnye-prisposoblenija/image_9.gif"/>
          <p:cNvPicPr>
            <a:picLocks noChangeAspect="1" noChangeArrowheads="1"/>
          </p:cNvPicPr>
          <p:nvPr/>
        </p:nvPicPr>
        <p:blipFill rotWithShape="1">
          <a:blip r:embed="rId9">
            <a:extLst>
              <a:ext uri="{28A0092B-C50C-407E-A947-70E740481C1C}">
                <a14:useLocalDpi xmlns:a14="http://schemas.microsoft.com/office/drawing/2010/main" val="0"/>
              </a:ext>
            </a:extLst>
          </a:blip>
          <a:srcRect l="9936" t="50000" r="41115"/>
          <a:stretch/>
        </p:blipFill>
        <p:spPr bwMode="auto">
          <a:xfrm>
            <a:off x="829591" y="2033119"/>
            <a:ext cx="1291288" cy="10426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dic.academic.ru/pictures/sea/Image157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3893" y="4339145"/>
            <a:ext cx="1063908" cy="121626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im4-tub-ru.yandex.net/i?id=202062694-49-72&amp;n=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9022" y="4587806"/>
            <a:ext cx="1562943" cy="75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4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549441"/>
            <a:ext cx="6282810" cy="584775"/>
          </a:xfrm>
          <a:prstGeom prst="rect">
            <a:avLst/>
          </a:prstGeom>
          <a:noFill/>
        </p:spPr>
        <p:txBody>
          <a:bodyPr wrap="none" rtlCol="0">
            <a:spAutoFit/>
          </a:bodyPr>
          <a:lstStyle/>
          <a:p>
            <a:r>
              <a:rPr lang="ru-RU" sz="3200" dirty="0" smtClean="0"/>
              <a:t>Проверка домашнего задания</a:t>
            </a:r>
            <a:endParaRPr lang="ru-RU" sz="3200" dirty="0"/>
          </a:p>
        </p:txBody>
      </p:sp>
      <p:sp>
        <p:nvSpPr>
          <p:cNvPr id="18" name="TextBox 17"/>
          <p:cNvSpPr txBox="1"/>
          <p:nvPr/>
        </p:nvSpPr>
        <p:spPr>
          <a:xfrm>
            <a:off x="3582232" y="1149435"/>
            <a:ext cx="1682640" cy="461665"/>
          </a:xfrm>
          <a:prstGeom prst="rect">
            <a:avLst/>
          </a:prstGeom>
          <a:noFill/>
        </p:spPr>
        <p:txBody>
          <a:bodyPr wrap="none" rtlCol="0">
            <a:spAutoFit/>
          </a:bodyPr>
          <a:lstStyle/>
          <a:p>
            <a:r>
              <a:rPr lang="ru-RU" sz="2400" dirty="0" smtClean="0">
                <a:solidFill>
                  <a:srgbClr val="FF0000"/>
                </a:solidFill>
              </a:rPr>
              <a:t>1 вариант</a:t>
            </a:r>
            <a:endParaRPr lang="ru-RU" sz="2400" dirty="0">
              <a:solidFill>
                <a:srgbClr val="FF0000"/>
              </a:solidFill>
            </a:endParaRPr>
          </a:p>
        </p:txBody>
      </p:sp>
      <p:sp>
        <p:nvSpPr>
          <p:cNvPr id="19" name="TextBox 18"/>
          <p:cNvSpPr txBox="1"/>
          <p:nvPr/>
        </p:nvSpPr>
        <p:spPr>
          <a:xfrm>
            <a:off x="392416" y="2169738"/>
            <a:ext cx="498855" cy="769441"/>
          </a:xfrm>
          <a:prstGeom prst="rect">
            <a:avLst/>
          </a:prstGeom>
          <a:noFill/>
        </p:spPr>
        <p:txBody>
          <a:bodyPr wrap="none" rtlCol="0">
            <a:spAutoFit/>
          </a:bodyPr>
          <a:lstStyle/>
          <a:p>
            <a:r>
              <a:rPr lang="ru-RU" sz="4400" dirty="0" smtClean="0"/>
              <a:t>1</a:t>
            </a:r>
            <a:endParaRPr lang="ru-RU" sz="4400" dirty="0"/>
          </a:p>
        </p:txBody>
      </p:sp>
      <p:sp>
        <p:nvSpPr>
          <p:cNvPr id="20" name="Прямоугольник 19"/>
          <p:cNvSpPr/>
          <p:nvPr/>
        </p:nvSpPr>
        <p:spPr>
          <a:xfrm>
            <a:off x="2120879" y="2169738"/>
            <a:ext cx="498855" cy="769441"/>
          </a:xfrm>
          <a:prstGeom prst="rect">
            <a:avLst/>
          </a:prstGeom>
        </p:spPr>
        <p:txBody>
          <a:bodyPr wrap="none">
            <a:spAutoFit/>
          </a:bodyPr>
          <a:lstStyle/>
          <a:p>
            <a:pPr lvl="0"/>
            <a:r>
              <a:rPr lang="ru-RU" sz="4400" dirty="0" smtClean="0">
                <a:solidFill>
                  <a:srgbClr val="000000"/>
                </a:solidFill>
              </a:rPr>
              <a:t>2</a:t>
            </a:r>
            <a:endParaRPr lang="ru-RU" sz="4400" dirty="0">
              <a:solidFill>
                <a:srgbClr val="000000"/>
              </a:solidFill>
            </a:endParaRPr>
          </a:p>
        </p:txBody>
      </p:sp>
      <p:sp>
        <p:nvSpPr>
          <p:cNvPr id="21" name="Прямоугольник 20"/>
          <p:cNvSpPr/>
          <p:nvPr/>
        </p:nvSpPr>
        <p:spPr>
          <a:xfrm>
            <a:off x="3823893" y="2270230"/>
            <a:ext cx="498855" cy="769441"/>
          </a:xfrm>
          <a:prstGeom prst="rect">
            <a:avLst/>
          </a:prstGeom>
        </p:spPr>
        <p:txBody>
          <a:bodyPr wrap="none">
            <a:spAutoFit/>
          </a:bodyPr>
          <a:lstStyle/>
          <a:p>
            <a:pPr lvl="0"/>
            <a:r>
              <a:rPr lang="ru-RU" sz="4400" dirty="0" smtClean="0">
                <a:solidFill>
                  <a:srgbClr val="000000"/>
                </a:solidFill>
              </a:rPr>
              <a:t>3</a:t>
            </a:r>
            <a:endParaRPr lang="ru-RU" sz="4400" dirty="0">
              <a:solidFill>
                <a:srgbClr val="000000"/>
              </a:solidFill>
            </a:endParaRPr>
          </a:p>
        </p:txBody>
      </p:sp>
      <p:sp>
        <p:nvSpPr>
          <p:cNvPr id="22" name="Прямоугольник 21"/>
          <p:cNvSpPr/>
          <p:nvPr/>
        </p:nvSpPr>
        <p:spPr>
          <a:xfrm>
            <a:off x="5264872" y="2169738"/>
            <a:ext cx="498855" cy="769441"/>
          </a:xfrm>
          <a:prstGeom prst="rect">
            <a:avLst/>
          </a:prstGeom>
        </p:spPr>
        <p:txBody>
          <a:bodyPr wrap="none">
            <a:spAutoFit/>
          </a:bodyPr>
          <a:lstStyle/>
          <a:p>
            <a:pPr lvl="0"/>
            <a:r>
              <a:rPr lang="ru-RU" sz="4400" dirty="0" smtClean="0">
                <a:solidFill>
                  <a:srgbClr val="000000"/>
                </a:solidFill>
              </a:rPr>
              <a:t>4</a:t>
            </a:r>
            <a:endParaRPr lang="ru-RU" sz="4400" dirty="0">
              <a:solidFill>
                <a:srgbClr val="000000"/>
              </a:solidFill>
            </a:endParaRPr>
          </a:p>
        </p:txBody>
      </p:sp>
      <p:sp>
        <p:nvSpPr>
          <p:cNvPr id="23" name="Прямоугольник 22"/>
          <p:cNvSpPr/>
          <p:nvPr/>
        </p:nvSpPr>
        <p:spPr>
          <a:xfrm>
            <a:off x="7337355" y="2252505"/>
            <a:ext cx="498855" cy="769441"/>
          </a:xfrm>
          <a:prstGeom prst="rect">
            <a:avLst/>
          </a:prstGeom>
        </p:spPr>
        <p:txBody>
          <a:bodyPr wrap="none">
            <a:spAutoFit/>
          </a:bodyPr>
          <a:lstStyle/>
          <a:p>
            <a:pPr lvl="0"/>
            <a:r>
              <a:rPr lang="ru-RU" sz="4400" dirty="0" smtClean="0">
                <a:solidFill>
                  <a:srgbClr val="000000"/>
                </a:solidFill>
              </a:rPr>
              <a:t>5</a:t>
            </a:r>
            <a:endParaRPr lang="ru-RU" sz="4400" dirty="0">
              <a:solidFill>
                <a:srgbClr val="000000"/>
              </a:solidFill>
            </a:endParaRPr>
          </a:p>
        </p:txBody>
      </p:sp>
      <p:sp>
        <p:nvSpPr>
          <p:cNvPr id="25" name="Прямоугольник 24"/>
          <p:cNvSpPr/>
          <p:nvPr/>
        </p:nvSpPr>
        <p:spPr>
          <a:xfrm>
            <a:off x="392415" y="4575017"/>
            <a:ext cx="498855" cy="769441"/>
          </a:xfrm>
          <a:prstGeom prst="rect">
            <a:avLst/>
          </a:prstGeom>
        </p:spPr>
        <p:txBody>
          <a:bodyPr wrap="none">
            <a:spAutoFit/>
          </a:bodyPr>
          <a:lstStyle/>
          <a:p>
            <a:pPr lvl="0"/>
            <a:r>
              <a:rPr lang="ru-RU" sz="4400" dirty="0">
                <a:solidFill>
                  <a:srgbClr val="000000"/>
                </a:solidFill>
              </a:rPr>
              <a:t>1</a:t>
            </a:r>
          </a:p>
        </p:txBody>
      </p:sp>
      <p:sp>
        <p:nvSpPr>
          <p:cNvPr id="26" name="Прямоугольник 25"/>
          <p:cNvSpPr/>
          <p:nvPr/>
        </p:nvSpPr>
        <p:spPr>
          <a:xfrm>
            <a:off x="1633853" y="4535083"/>
            <a:ext cx="498855" cy="769441"/>
          </a:xfrm>
          <a:prstGeom prst="rect">
            <a:avLst/>
          </a:prstGeom>
        </p:spPr>
        <p:txBody>
          <a:bodyPr wrap="none">
            <a:spAutoFit/>
          </a:bodyPr>
          <a:lstStyle/>
          <a:p>
            <a:pPr lvl="0"/>
            <a:r>
              <a:rPr lang="ru-RU" sz="4400" dirty="0" smtClean="0">
                <a:solidFill>
                  <a:srgbClr val="000000"/>
                </a:solidFill>
              </a:rPr>
              <a:t>2</a:t>
            </a:r>
            <a:endParaRPr lang="ru-RU" sz="4400" dirty="0">
              <a:solidFill>
                <a:srgbClr val="000000"/>
              </a:solidFill>
            </a:endParaRPr>
          </a:p>
        </p:txBody>
      </p:sp>
      <p:sp>
        <p:nvSpPr>
          <p:cNvPr id="27" name="Прямоугольник 26"/>
          <p:cNvSpPr/>
          <p:nvPr/>
        </p:nvSpPr>
        <p:spPr>
          <a:xfrm>
            <a:off x="3368043" y="4588649"/>
            <a:ext cx="498855" cy="769441"/>
          </a:xfrm>
          <a:prstGeom prst="rect">
            <a:avLst/>
          </a:prstGeom>
        </p:spPr>
        <p:txBody>
          <a:bodyPr wrap="none">
            <a:spAutoFit/>
          </a:bodyPr>
          <a:lstStyle/>
          <a:p>
            <a:pPr lvl="0"/>
            <a:r>
              <a:rPr lang="ru-RU" sz="4400" dirty="0" smtClean="0">
                <a:solidFill>
                  <a:srgbClr val="000000"/>
                </a:solidFill>
              </a:rPr>
              <a:t>3</a:t>
            </a:r>
            <a:endParaRPr lang="ru-RU" sz="4400" dirty="0">
              <a:solidFill>
                <a:srgbClr val="000000"/>
              </a:solidFill>
            </a:endParaRPr>
          </a:p>
        </p:txBody>
      </p:sp>
      <p:sp>
        <p:nvSpPr>
          <p:cNvPr id="28" name="Прямоугольник 27"/>
          <p:cNvSpPr/>
          <p:nvPr/>
        </p:nvSpPr>
        <p:spPr>
          <a:xfrm>
            <a:off x="4911052" y="4535082"/>
            <a:ext cx="498855" cy="769441"/>
          </a:xfrm>
          <a:prstGeom prst="rect">
            <a:avLst/>
          </a:prstGeom>
        </p:spPr>
        <p:txBody>
          <a:bodyPr wrap="none">
            <a:spAutoFit/>
          </a:bodyPr>
          <a:lstStyle/>
          <a:p>
            <a:pPr lvl="0"/>
            <a:r>
              <a:rPr lang="ru-RU" sz="4400" dirty="0" smtClean="0">
                <a:solidFill>
                  <a:srgbClr val="000000"/>
                </a:solidFill>
              </a:rPr>
              <a:t>4</a:t>
            </a:r>
            <a:endParaRPr lang="ru-RU" sz="4400" dirty="0">
              <a:solidFill>
                <a:srgbClr val="000000"/>
              </a:solidFill>
            </a:endParaRPr>
          </a:p>
        </p:txBody>
      </p:sp>
      <p:sp>
        <p:nvSpPr>
          <p:cNvPr id="29" name="Прямоугольник 28"/>
          <p:cNvSpPr/>
          <p:nvPr/>
        </p:nvSpPr>
        <p:spPr>
          <a:xfrm>
            <a:off x="7013512" y="4535083"/>
            <a:ext cx="498855" cy="769441"/>
          </a:xfrm>
          <a:prstGeom prst="rect">
            <a:avLst/>
          </a:prstGeom>
        </p:spPr>
        <p:txBody>
          <a:bodyPr wrap="none">
            <a:spAutoFit/>
          </a:bodyPr>
          <a:lstStyle/>
          <a:p>
            <a:pPr lvl="0"/>
            <a:r>
              <a:rPr lang="ru-RU" sz="4400" dirty="0" smtClean="0">
                <a:solidFill>
                  <a:srgbClr val="000000"/>
                </a:solidFill>
              </a:rPr>
              <a:t>5</a:t>
            </a:r>
            <a:endParaRPr lang="ru-RU" sz="4400" dirty="0">
              <a:solidFill>
                <a:srgbClr val="000000"/>
              </a:solidFill>
            </a:endParaRPr>
          </a:p>
        </p:txBody>
      </p:sp>
      <p:sp>
        <p:nvSpPr>
          <p:cNvPr id="30" name="Прямоугольник 29"/>
          <p:cNvSpPr/>
          <p:nvPr/>
        </p:nvSpPr>
        <p:spPr>
          <a:xfrm>
            <a:off x="3823893" y="3761559"/>
            <a:ext cx="1682640" cy="461665"/>
          </a:xfrm>
          <a:prstGeom prst="rect">
            <a:avLst/>
          </a:prstGeom>
        </p:spPr>
        <p:txBody>
          <a:bodyPr wrap="none">
            <a:spAutoFit/>
          </a:bodyPr>
          <a:lstStyle/>
          <a:p>
            <a:pPr lvl="0"/>
            <a:r>
              <a:rPr lang="ru-RU" sz="2400" dirty="0" smtClean="0">
                <a:solidFill>
                  <a:srgbClr val="FF0000"/>
                </a:solidFill>
              </a:rPr>
              <a:t>2 </a:t>
            </a:r>
            <a:r>
              <a:rPr lang="ru-RU" sz="2400" dirty="0">
                <a:solidFill>
                  <a:srgbClr val="FF0000"/>
                </a:solidFill>
              </a:rPr>
              <a:t>вариант</a:t>
            </a:r>
          </a:p>
        </p:txBody>
      </p:sp>
      <p:pic>
        <p:nvPicPr>
          <p:cNvPr id="37" name="Picture 4" descr="http://river-shop.ru/image/cache/data/mx/trosi-fali-shkoti/10253685_-228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924" y="2113252"/>
            <a:ext cx="1047948" cy="10479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www.myboat.ru/files/doc/doc/azbuka/clip_image008_0006.gif"/>
          <p:cNvPicPr>
            <a:picLocks noChangeAspect="1" noChangeArrowheads="1"/>
          </p:cNvPicPr>
          <p:nvPr/>
        </p:nvPicPr>
        <p:blipFill rotWithShape="1">
          <a:blip r:embed="rId3">
            <a:extLst>
              <a:ext uri="{28A0092B-C50C-407E-A947-70E740481C1C}">
                <a14:useLocalDpi xmlns:a14="http://schemas.microsoft.com/office/drawing/2010/main" val="0"/>
              </a:ext>
            </a:extLst>
          </a:blip>
          <a:srcRect l="17107" t="50000" r="57869" b="15206"/>
          <a:stretch/>
        </p:blipFill>
        <p:spPr bwMode="auto">
          <a:xfrm>
            <a:off x="2589159" y="2047769"/>
            <a:ext cx="1190682" cy="12817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ukryachting.net/books/svenson/s022.gif"/>
          <p:cNvPicPr>
            <a:picLocks noChangeAspect="1" noChangeArrowheads="1"/>
          </p:cNvPicPr>
          <p:nvPr/>
        </p:nvPicPr>
        <p:blipFill rotWithShape="1">
          <a:blip r:embed="rId4">
            <a:extLst>
              <a:ext uri="{28A0092B-C50C-407E-A947-70E740481C1C}">
                <a14:useLocalDpi xmlns:a14="http://schemas.microsoft.com/office/drawing/2010/main" val="0"/>
              </a:ext>
            </a:extLst>
          </a:blip>
          <a:srcRect r="39923"/>
          <a:stretch/>
        </p:blipFill>
        <p:spPr bwMode="auto">
          <a:xfrm>
            <a:off x="2299128" y="4535082"/>
            <a:ext cx="885372" cy="11164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mosnab.ru/pictures/Lakra/kianka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6782" y="4563465"/>
            <a:ext cx="1349829" cy="7925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ru.convdocs.org/pars_docs/refs/206/205908/205908_html_d3ff0aa.jpg"/>
          <p:cNvPicPr>
            <a:picLocks noChangeAspect="1" noChangeArrowheads="1"/>
          </p:cNvPicPr>
          <p:nvPr/>
        </p:nvPicPr>
        <p:blipFill rotWithShape="1">
          <a:blip r:embed="rId6">
            <a:extLst>
              <a:ext uri="{28A0092B-C50C-407E-A947-70E740481C1C}">
                <a14:useLocalDpi xmlns:a14="http://schemas.microsoft.com/office/drawing/2010/main" val="0"/>
              </a:ext>
            </a:extLst>
          </a:blip>
          <a:srcRect l="76018" t="35947"/>
          <a:stretch/>
        </p:blipFill>
        <p:spPr bwMode="auto">
          <a:xfrm>
            <a:off x="829591" y="4179036"/>
            <a:ext cx="731913" cy="14815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817" y="4575017"/>
            <a:ext cx="1410494" cy="9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descr="http://flot.com/publications/books/shelf/shipnavigation/images/404.jpg"/>
          <p:cNvPicPr>
            <a:picLocks noChangeAspect="1" noChangeArrowheads="1"/>
          </p:cNvPicPr>
          <p:nvPr/>
        </p:nvPicPr>
        <p:blipFill rotWithShape="1">
          <a:blip r:embed="rId8">
            <a:extLst>
              <a:ext uri="{28A0092B-C50C-407E-A947-70E740481C1C}">
                <a14:useLocalDpi xmlns:a14="http://schemas.microsoft.com/office/drawing/2010/main" val="0"/>
              </a:ext>
            </a:extLst>
          </a:blip>
          <a:srcRect l="27754" t="60444" r="62849" b="11382"/>
          <a:stretch/>
        </p:blipFill>
        <p:spPr bwMode="auto">
          <a:xfrm>
            <a:off x="7922819" y="1892387"/>
            <a:ext cx="677754" cy="17136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stroy-technics.ru/gallery/takelazhnye-prisposoblenija/image_9.gif"/>
          <p:cNvPicPr>
            <a:picLocks noChangeAspect="1" noChangeArrowheads="1"/>
          </p:cNvPicPr>
          <p:nvPr/>
        </p:nvPicPr>
        <p:blipFill rotWithShape="1">
          <a:blip r:embed="rId9">
            <a:extLst>
              <a:ext uri="{28A0092B-C50C-407E-A947-70E740481C1C}">
                <a14:useLocalDpi xmlns:a14="http://schemas.microsoft.com/office/drawing/2010/main" val="0"/>
              </a:ext>
            </a:extLst>
          </a:blip>
          <a:srcRect l="9936" t="50000" r="41115"/>
          <a:stretch/>
        </p:blipFill>
        <p:spPr bwMode="auto">
          <a:xfrm>
            <a:off x="3866898" y="4617892"/>
            <a:ext cx="1291288" cy="10426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dic.academic.ru/pictures/sea/Image157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270" y="2141079"/>
            <a:ext cx="1063908" cy="121626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im4-tub-ru.yandex.net/i?id=202062694-49-72&amp;n=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3727" y="2210354"/>
            <a:ext cx="1562943" cy="75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35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8303" y="580571"/>
            <a:ext cx="7035067" cy="584775"/>
          </a:xfrm>
          <a:prstGeom prst="rect">
            <a:avLst/>
          </a:prstGeom>
          <a:noFill/>
        </p:spPr>
        <p:txBody>
          <a:bodyPr wrap="none" rtlCol="0">
            <a:spAutoFit/>
          </a:bodyPr>
          <a:lstStyle/>
          <a:p>
            <a:r>
              <a:rPr lang="ru-RU" sz="3200" dirty="0" smtClean="0">
                <a:solidFill>
                  <a:srgbClr val="FF0000"/>
                </a:solidFill>
              </a:rPr>
              <a:t>Вопрос 1. История вязания узлов</a:t>
            </a:r>
            <a:endParaRPr lang="ru-RU" sz="3200" dirty="0">
              <a:solidFill>
                <a:srgbClr val="FF0000"/>
              </a:solidFill>
            </a:endParaRPr>
          </a:p>
        </p:txBody>
      </p:sp>
      <p:sp>
        <p:nvSpPr>
          <p:cNvPr id="3" name="Прямоугольник 2"/>
          <p:cNvSpPr/>
          <p:nvPr/>
        </p:nvSpPr>
        <p:spPr>
          <a:xfrm>
            <a:off x="2350895" y="1209174"/>
            <a:ext cx="6662475" cy="2585323"/>
          </a:xfrm>
          <a:prstGeom prst="rect">
            <a:avLst/>
          </a:prstGeom>
        </p:spPr>
        <p:txBody>
          <a:bodyPr wrap="square">
            <a:spAutoFit/>
          </a:bodyPr>
          <a:lstStyle/>
          <a:p>
            <a:pPr indent="449263" algn="just"/>
            <a:r>
              <a:rPr lang="ru-RU" dirty="0"/>
              <a:t>Завязывание узлов на веревке для ее практического ис­пользования в различных профессиональных целях и в быту относится к числу древнейших изобретений челове­чества. Связывающие, затягивающиеся, стопорящие, </a:t>
            </a:r>
            <a:r>
              <a:rPr lang="ru-RU" dirty="0" smtClean="0"/>
              <a:t>быстро развязывающиеся</a:t>
            </a:r>
            <a:r>
              <a:rPr lang="ru-RU" dirty="0"/>
              <a:t>, незатягивающиеся и многие другие узлы, придуманные человеком тысячелетия назад и верно служащие нам сегодня, поистине гениальны своей надеж­ностью и простотой.</a:t>
            </a:r>
          </a:p>
        </p:txBody>
      </p:sp>
      <p:sp>
        <p:nvSpPr>
          <p:cNvPr id="4" name="Прямоугольник 3"/>
          <p:cNvSpPr/>
          <p:nvPr/>
        </p:nvSpPr>
        <p:spPr>
          <a:xfrm>
            <a:off x="2405532" y="3810806"/>
            <a:ext cx="6553199" cy="2308324"/>
          </a:xfrm>
          <a:prstGeom prst="rect">
            <a:avLst/>
          </a:prstGeom>
        </p:spPr>
        <p:txBody>
          <a:bodyPr wrap="square">
            <a:spAutoFit/>
          </a:bodyPr>
          <a:lstStyle/>
          <a:p>
            <a:pPr indent="449263" algn="just"/>
            <a:r>
              <a:rPr lang="ru-RU" dirty="0"/>
              <a:t>Умение вязать на веревке узлы в древности почиталось искусством, которое считалось родовым достоянием, ревни­во охранялось от чужаков и передавалось от отца к сыну. Узел для человека, чья жизнь среди многочисленных опас­ностей природы была борьбой за существование, являлся своего рода верным средством как в битве, на охоте, ловле рыбы, так и у домашнего очага.</a:t>
            </a:r>
          </a:p>
        </p:txBody>
      </p:sp>
      <p:pic>
        <p:nvPicPr>
          <p:cNvPr id="1026" name="Picture 2" descr="http://www.stihi.ru/pics/2009/08/24/38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24" y="2064157"/>
            <a:ext cx="2206171" cy="1120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irgunabone.net/science/science_1246882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59819"/>
            <a:ext cx="2195320" cy="16830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3-tub-ru.yandex.net/i?id=200583959-70-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061859"/>
            <a:ext cx="2195320" cy="164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6571" y="694514"/>
            <a:ext cx="6117771" cy="3693319"/>
          </a:xfrm>
          <a:prstGeom prst="rect">
            <a:avLst/>
          </a:prstGeom>
        </p:spPr>
        <p:txBody>
          <a:bodyPr wrap="square">
            <a:spAutoFit/>
          </a:bodyPr>
          <a:lstStyle/>
          <a:p>
            <a:pPr indent="449263" algn="just"/>
            <a:r>
              <a:rPr lang="ru-RU" dirty="0"/>
              <a:t>В средние века мореплаватели стран Северной Европы свято верили в магическую силу трех узлов, завязанных на снастях корабля. Развязывая эти узлы последовательно, они таким образом вызывали на море ветер.</a:t>
            </a:r>
          </a:p>
          <a:p>
            <a:pPr indent="449263" algn="just"/>
            <a:endParaRPr lang="ru-RU" dirty="0"/>
          </a:p>
          <a:p>
            <a:pPr indent="449263" algn="just"/>
            <a:r>
              <a:rPr lang="ru-RU" dirty="0"/>
              <a:t>Особенно много религиозных обрядов, относящихся к узлам, было у охотничьих племен Африки. До сих пор зу­лусы, убив на охоте какое-нибудь животное, обязательно на его хвосте завязывают узел. По их поверью, это пред­отвращает боли в животе после еды мяса убитого жи­вотного.</a:t>
            </a:r>
          </a:p>
        </p:txBody>
      </p:sp>
      <p:sp>
        <p:nvSpPr>
          <p:cNvPr id="3" name="Прямоугольник 2"/>
          <p:cNvSpPr/>
          <p:nvPr/>
        </p:nvSpPr>
        <p:spPr>
          <a:xfrm>
            <a:off x="2866571" y="4426858"/>
            <a:ext cx="6117771" cy="1754326"/>
          </a:xfrm>
          <a:prstGeom prst="rect">
            <a:avLst/>
          </a:prstGeom>
        </p:spPr>
        <p:txBody>
          <a:bodyPr wrap="square">
            <a:spAutoFit/>
          </a:bodyPr>
          <a:lstStyle/>
          <a:p>
            <a:pPr indent="449263" algn="just"/>
            <a:r>
              <a:rPr lang="ru-RU" dirty="0"/>
              <a:t>С самых отдаленных времен до наших дней человек не мог обойтись без узлов ни в плетении рыболовных сетей, ни в ткачестве ковров, ни в отделке нарядной одежды. Именно эти ремесла позволяют нам судить об узлах наших далеких предков, узнать, какими из них они пользовались. </a:t>
            </a:r>
          </a:p>
        </p:txBody>
      </p:sp>
      <p:pic>
        <p:nvPicPr>
          <p:cNvPr id="2050" name="Picture 2" descr="http://im6-tub-ru.yandex.net/i?id=16858463-65-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386937"/>
            <a:ext cx="2166711" cy="14444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6-tub-ru.yandex.net/i?id=343307377-47-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951003"/>
            <a:ext cx="2166712" cy="13265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5-tub-ru.yandex.net/i?id=857567524-46-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3" y="4970192"/>
            <a:ext cx="2185949" cy="153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96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99" y="621943"/>
            <a:ext cx="6727371" cy="3416320"/>
          </a:xfrm>
          <a:prstGeom prst="rect">
            <a:avLst/>
          </a:prstGeom>
        </p:spPr>
        <p:txBody>
          <a:bodyPr wrap="square">
            <a:spAutoFit/>
          </a:bodyPr>
          <a:lstStyle/>
          <a:p>
            <a:pPr indent="449263" algn="just"/>
            <a:r>
              <a:rPr lang="ru-RU" dirty="0"/>
              <a:t>Сегодня мы применяем узлы, не задумываясь даже, что их возраст исчисляется не веками, а тысячелетиями. Нам и в голову не приходит мысль о том, что такие узлы, как вы­бленочный, прямой и беседочный, служили жителям Древ­него Египта еще пять тысячелетий назад. Эти узлы сегодня можно видеть на так называемых «кораблях мертвых» — на самых древних моделях судов, дошедших до нашего времени. Они найдены археологами в некоторых пирамидах Египта. Такие модели вместе с различной утварью жрецы клали после смерти фараона в его гробницу. </a:t>
            </a:r>
          </a:p>
        </p:txBody>
      </p:sp>
      <p:sp>
        <p:nvSpPr>
          <p:cNvPr id="3" name="Прямоугольник 2"/>
          <p:cNvSpPr/>
          <p:nvPr/>
        </p:nvSpPr>
        <p:spPr>
          <a:xfrm>
            <a:off x="2285998" y="4038263"/>
            <a:ext cx="6727371" cy="1200329"/>
          </a:xfrm>
          <a:prstGeom prst="rect">
            <a:avLst/>
          </a:prstGeom>
        </p:spPr>
        <p:txBody>
          <a:bodyPr wrap="square">
            <a:spAutoFit/>
          </a:bodyPr>
          <a:lstStyle/>
          <a:p>
            <a:pPr indent="449263" algn="just"/>
            <a:r>
              <a:rPr lang="ru-RU" dirty="0"/>
              <a:t>Прямой узел, хорошо известный в Древнем Египте, ши­роко был распространен в быту древних греков и римлян. Его изображение часто встречается на осколках ваз и кув­шинов в виде их ручек.</a:t>
            </a:r>
          </a:p>
        </p:txBody>
      </p:sp>
      <p:sp>
        <p:nvSpPr>
          <p:cNvPr id="4" name="Прямоугольник 3"/>
          <p:cNvSpPr/>
          <p:nvPr/>
        </p:nvSpPr>
        <p:spPr>
          <a:xfrm>
            <a:off x="2286000" y="5238592"/>
            <a:ext cx="6727370" cy="1477328"/>
          </a:xfrm>
          <a:prstGeom prst="rect">
            <a:avLst/>
          </a:prstGeom>
        </p:spPr>
        <p:txBody>
          <a:bodyPr wrap="square">
            <a:spAutoFit/>
          </a:bodyPr>
          <a:lstStyle/>
          <a:p>
            <a:pPr algn="just"/>
            <a:r>
              <a:rPr lang="ru-RU" dirty="0" smtClean="0"/>
              <a:t>Древних </a:t>
            </a:r>
            <a:r>
              <a:rPr lang="ru-RU" dirty="0"/>
              <a:t>обитателей Перу не только широко при­меняли прямой и шкотовый узлы при строительстве вися­чих мостов из волокон </a:t>
            </a:r>
            <a:r>
              <a:rPr lang="ru-RU" dirty="0" smtClean="0"/>
              <a:t>растений, </a:t>
            </a:r>
            <a:r>
              <a:rPr lang="ru-RU" dirty="0"/>
              <a:t>но и использовали узлы вместо письменности. Древние перуанцы являются изобретателями кипу — узелкового письма.</a:t>
            </a:r>
          </a:p>
        </p:txBody>
      </p:sp>
      <p:pic>
        <p:nvPicPr>
          <p:cNvPr id="3074" name="Picture 2" descr="http://im2-tub-ru.yandex.net/i?id=292512452-56-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74563"/>
            <a:ext cx="2130424" cy="13954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1-tub-ru.yandex.net/i?id=206163541-12-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454951"/>
            <a:ext cx="2108677" cy="15815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2-tub-ru.yandex.net/i?id=247937824-48-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109029"/>
            <a:ext cx="2108676" cy="168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66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4685" y="585764"/>
            <a:ext cx="6509658" cy="1200329"/>
          </a:xfrm>
          <a:prstGeom prst="rect">
            <a:avLst/>
          </a:prstGeom>
        </p:spPr>
        <p:txBody>
          <a:bodyPr wrap="square">
            <a:spAutoFit/>
          </a:bodyPr>
          <a:lstStyle/>
          <a:p>
            <a:pPr indent="449263" algn="just"/>
            <a:r>
              <a:rPr lang="ru-RU" dirty="0"/>
              <a:t>Изобретателями самых хитроумных и надежных узлов оказались моряки. Ведь именно им, а не постоянным оби­тателям суши приходилось иметь дело с веревками гораздо чаще.</a:t>
            </a:r>
          </a:p>
        </p:txBody>
      </p:sp>
      <p:sp>
        <p:nvSpPr>
          <p:cNvPr id="3" name="Прямоугольник 2"/>
          <p:cNvSpPr/>
          <p:nvPr/>
        </p:nvSpPr>
        <p:spPr>
          <a:xfrm>
            <a:off x="2474685" y="1820315"/>
            <a:ext cx="6509658" cy="4524315"/>
          </a:xfrm>
          <a:prstGeom prst="rect">
            <a:avLst/>
          </a:prstGeom>
        </p:spPr>
        <p:txBody>
          <a:bodyPr wrap="square">
            <a:spAutoFit/>
          </a:bodyPr>
          <a:lstStyle/>
          <a:p>
            <a:pPr indent="449263" algn="just"/>
            <a:r>
              <a:rPr lang="ru-RU" dirty="0"/>
              <a:t>Появившийся более шести тысячелетий назад парусный корабль был немыслим без веревок, которыми крепились мачты, поддерживались реи и паруса. От каж­дого члена экипажа парусного судна требовалось безуко­ризненное знание такелажного дела: умение сращивать концы, делать сплесни, </a:t>
            </a:r>
            <a:r>
              <a:rPr lang="ru-RU" dirty="0" err="1"/>
              <a:t>огоны</a:t>
            </a:r>
            <a:r>
              <a:rPr lang="ru-RU" dirty="0"/>
              <a:t>, бензели, кнопы, мусинги, плести маты, шить и ремонтировать паруса. Каждый мат­рос обязан был уметь быстро и правильно вязать десятки всевозможных узлов, причем делать это зачастую впотьмах во время шторма на многометровой высоте. Искусство вя­зания узлов моряками было доведено до совершенства. Ведь от этого зависела безопасность судна под парусами</a:t>
            </a:r>
            <a:r>
              <a:rPr lang="ru-RU" dirty="0" smtClean="0"/>
              <a:t>.</a:t>
            </a:r>
            <a:endParaRPr lang="ru-RU" dirty="0"/>
          </a:p>
          <a:p>
            <a:pPr indent="449263" algn="just"/>
            <a:r>
              <a:rPr lang="ru-RU" dirty="0"/>
              <a:t>К расцвету парусного флота в морском деле насчитыва­лось почти 500 </a:t>
            </a:r>
            <a:r>
              <a:rPr lang="ru-RU" dirty="0" smtClean="0"/>
              <a:t>узлов.</a:t>
            </a:r>
            <a:endParaRPr lang="ru-RU" dirty="0"/>
          </a:p>
        </p:txBody>
      </p:sp>
      <p:pic>
        <p:nvPicPr>
          <p:cNvPr id="4098" name="Picture 2" descr="http://im5-tub-ru.yandex.net/i?id=625557550-57-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415598"/>
            <a:ext cx="2220688" cy="14804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5-tub-ru.yandex.net/i?id=124548529-37-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1944915"/>
            <a:ext cx="2220686" cy="13062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4-tub-ru.yandex.net/i?id=131744273-08-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090886"/>
            <a:ext cx="2231664" cy="12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21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171" y="2027123"/>
            <a:ext cx="6226628" cy="3416320"/>
          </a:xfrm>
          <a:prstGeom prst="rect">
            <a:avLst/>
          </a:prstGeom>
        </p:spPr>
        <p:txBody>
          <a:bodyPr wrap="square">
            <a:spAutoFit/>
          </a:bodyPr>
          <a:lstStyle/>
          <a:p>
            <a:pPr indent="449263" algn="just"/>
            <a:r>
              <a:rPr lang="ru-RU" dirty="0"/>
              <a:t>Наиболее простым и распространенным способом соединения двух растительных тросов является их связывание одним из морских узлов. </a:t>
            </a:r>
            <a:r>
              <a:rPr lang="ru-RU" dirty="0" smtClean="0"/>
              <a:t>Каждый </a:t>
            </a:r>
            <a:r>
              <a:rPr lang="ru-RU" dirty="0"/>
              <a:t>морской узел должен отвечать следующим основным требованиям — быстро связываться и развязываться, не распускаться самопроизвольно</a:t>
            </a:r>
            <a:r>
              <a:rPr lang="ru-RU" dirty="0" smtClean="0"/>
              <a:t>.</a:t>
            </a:r>
          </a:p>
          <a:p>
            <a:pPr indent="449263" algn="just"/>
            <a:endParaRPr lang="ru-RU" dirty="0" smtClean="0"/>
          </a:p>
          <a:p>
            <a:pPr indent="449263" algn="just"/>
            <a:r>
              <a:rPr lang="ru-RU" dirty="0"/>
              <a:t>Для быстрого и надежного закрепления какой-либо снасти или соединения между собой двух растительных тросов </a:t>
            </a:r>
            <a:r>
              <a:rPr lang="ru-RU" dirty="0" smtClean="0"/>
              <a:t>на шлюпке применяют </a:t>
            </a:r>
            <a:r>
              <a:rPr lang="ru-RU" dirty="0"/>
              <a:t>морские узлы (их должны уметь вязать и старшина, и все гребцы шлюпки).</a:t>
            </a:r>
          </a:p>
        </p:txBody>
      </p:sp>
      <p:sp>
        <p:nvSpPr>
          <p:cNvPr id="3" name="TextBox 2"/>
          <p:cNvSpPr txBox="1"/>
          <p:nvPr/>
        </p:nvSpPr>
        <p:spPr>
          <a:xfrm>
            <a:off x="2989944" y="456419"/>
            <a:ext cx="5623078" cy="1077218"/>
          </a:xfrm>
          <a:prstGeom prst="rect">
            <a:avLst/>
          </a:prstGeom>
          <a:noFill/>
        </p:spPr>
        <p:txBody>
          <a:bodyPr wrap="none" rtlCol="0">
            <a:spAutoFit/>
          </a:bodyPr>
          <a:lstStyle/>
          <a:p>
            <a:pPr algn="ctr"/>
            <a:r>
              <a:rPr lang="ru-RU" sz="3200" dirty="0" smtClean="0">
                <a:solidFill>
                  <a:srgbClr val="FF0000"/>
                </a:solidFill>
              </a:rPr>
              <a:t>Вопрос 2. Морские узлы, </a:t>
            </a:r>
          </a:p>
          <a:p>
            <a:pPr algn="ctr"/>
            <a:r>
              <a:rPr lang="ru-RU" sz="3200" dirty="0" smtClean="0">
                <a:solidFill>
                  <a:srgbClr val="FF0000"/>
                </a:solidFill>
              </a:rPr>
              <a:t>применяемые на шлюпках</a:t>
            </a:r>
            <a:endParaRPr lang="ru-RU" sz="3200" dirty="0">
              <a:solidFill>
                <a:srgbClr val="FF0000"/>
              </a:solidFill>
            </a:endParaRPr>
          </a:p>
        </p:txBody>
      </p:sp>
      <p:pic>
        <p:nvPicPr>
          <p:cNvPr id="5122" name="Picture 2" descr="http://im0-tub-ru.yandex.net/i?id=414073010-41-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04570"/>
            <a:ext cx="2558596" cy="19189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1-tub-ru.yandex.net/i?id=6220978-64-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035683"/>
            <a:ext cx="2553565" cy="191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6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lot.com/publications/books/shelf/boat/images/72.jpg"/>
          <p:cNvPicPr/>
          <p:nvPr/>
        </p:nvPicPr>
        <p:blipFill>
          <a:blip r:embed="rId2">
            <a:extLst>
              <a:ext uri="{28A0092B-C50C-407E-A947-70E740481C1C}">
                <a14:useLocalDpi xmlns:a14="http://schemas.microsoft.com/office/drawing/2010/main" val="0"/>
              </a:ext>
            </a:extLst>
          </a:blip>
          <a:srcRect/>
          <a:stretch>
            <a:fillRect/>
          </a:stretch>
        </p:blipFill>
        <p:spPr bwMode="auto">
          <a:xfrm>
            <a:off x="232228" y="130626"/>
            <a:ext cx="5471885" cy="6560460"/>
          </a:xfrm>
          <a:prstGeom prst="rect">
            <a:avLst/>
          </a:prstGeom>
          <a:noFill/>
          <a:ln>
            <a:noFill/>
          </a:ln>
        </p:spPr>
      </p:pic>
      <p:sp>
        <p:nvSpPr>
          <p:cNvPr id="3" name="Прямоугольник 2"/>
          <p:cNvSpPr/>
          <p:nvPr/>
        </p:nvSpPr>
        <p:spPr>
          <a:xfrm>
            <a:off x="5805714" y="793153"/>
            <a:ext cx="3200400" cy="4247317"/>
          </a:xfrm>
          <a:prstGeom prst="rect">
            <a:avLst/>
          </a:prstGeom>
        </p:spPr>
        <p:txBody>
          <a:bodyPr wrap="square">
            <a:spAutoFit/>
          </a:bodyPr>
          <a:lstStyle/>
          <a:p>
            <a:r>
              <a:rPr lang="ru-RU" dirty="0"/>
              <a:t>Морские узлы, применяемые на шлюпках: </a:t>
            </a:r>
            <a:endParaRPr lang="ru-RU" dirty="0" smtClean="0"/>
          </a:p>
          <a:p>
            <a:r>
              <a:rPr lang="ru-RU" dirty="0" smtClean="0"/>
              <a:t>1 </a:t>
            </a:r>
            <a:r>
              <a:rPr lang="ru-RU" dirty="0"/>
              <a:t>— прямой; </a:t>
            </a:r>
            <a:endParaRPr lang="ru-RU" dirty="0" smtClean="0"/>
          </a:p>
          <a:p>
            <a:r>
              <a:rPr lang="ru-RU" dirty="0" smtClean="0"/>
              <a:t>2 </a:t>
            </a:r>
            <a:r>
              <a:rPr lang="ru-RU" dirty="0"/>
              <a:t>— рифовый; </a:t>
            </a:r>
            <a:endParaRPr lang="ru-RU" dirty="0" smtClean="0"/>
          </a:p>
          <a:p>
            <a:r>
              <a:rPr lang="ru-RU" dirty="0" smtClean="0"/>
              <a:t>3 </a:t>
            </a:r>
            <a:r>
              <a:rPr lang="ru-RU" dirty="0"/>
              <a:t>— шкотовый; </a:t>
            </a:r>
          </a:p>
          <a:p>
            <a:r>
              <a:rPr lang="ru-RU" dirty="0"/>
              <a:t>4 — </a:t>
            </a:r>
            <a:r>
              <a:rPr lang="ru-RU" dirty="0" err="1"/>
              <a:t>брамшкотовый</a:t>
            </a:r>
            <a:r>
              <a:rPr lang="ru-RU" dirty="0"/>
              <a:t>; </a:t>
            </a:r>
            <a:endParaRPr lang="ru-RU" dirty="0" smtClean="0"/>
          </a:p>
          <a:p>
            <a:r>
              <a:rPr lang="ru-RU" dirty="0" smtClean="0"/>
              <a:t>5 </a:t>
            </a:r>
            <a:r>
              <a:rPr lang="ru-RU" dirty="0"/>
              <a:t>— простой штык; </a:t>
            </a:r>
            <a:endParaRPr lang="ru-RU" dirty="0" smtClean="0"/>
          </a:p>
          <a:p>
            <a:r>
              <a:rPr lang="ru-RU" dirty="0" smtClean="0"/>
              <a:t>6 </a:t>
            </a:r>
            <a:r>
              <a:rPr lang="ru-RU" dirty="0"/>
              <a:t>— рыбацкий штык; </a:t>
            </a:r>
            <a:endParaRPr lang="ru-RU" dirty="0" smtClean="0"/>
          </a:p>
          <a:p>
            <a:r>
              <a:rPr lang="ru-RU" dirty="0" smtClean="0"/>
              <a:t>7 </a:t>
            </a:r>
            <a:r>
              <a:rPr lang="ru-RU" dirty="0"/>
              <a:t>— шлюпочный; </a:t>
            </a:r>
          </a:p>
          <a:p>
            <a:r>
              <a:rPr lang="ru-RU" dirty="0"/>
              <a:t>8 — стопорный; </a:t>
            </a:r>
            <a:endParaRPr lang="ru-RU" dirty="0" smtClean="0"/>
          </a:p>
          <a:p>
            <a:r>
              <a:rPr lang="ru-RU" dirty="0" smtClean="0"/>
              <a:t>9 </a:t>
            </a:r>
            <a:r>
              <a:rPr lang="ru-RU" dirty="0"/>
              <a:t>— беседочный; </a:t>
            </a:r>
            <a:endParaRPr lang="ru-RU" dirty="0" smtClean="0"/>
          </a:p>
          <a:p>
            <a:r>
              <a:rPr lang="ru-RU" dirty="0" smtClean="0"/>
              <a:t>10 </a:t>
            </a:r>
            <a:r>
              <a:rPr lang="ru-RU" dirty="0"/>
              <a:t>— выбленочный; </a:t>
            </a:r>
            <a:endParaRPr lang="ru-RU" dirty="0" smtClean="0"/>
          </a:p>
          <a:p>
            <a:r>
              <a:rPr lang="ru-RU" dirty="0" smtClean="0"/>
              <a:t>11 </a:t>
            </a:r>
            <a:r>
              <a:rPr lang="ru-RU" dirty="0"/>
              <a:t>— затяжной (удавка); </a:t>
            </a:r>
          </a:p>
          <a:p>
            <a:r>
              <a:rPr lang="ru-RU" dirty="0"/>
              <a:t>12 — </a:t>
            </a:r>
            <a:r>
              <a:rPr lang="ru-RU" dirty="0" err="1" smtClean="0"/>
              <a:t>талрепный</a:t>
            </a:r>
            <a:r>
              <a:rPr lang="ru-RU" dirty="0" smtClean="0"/>
              <a:t>.</a:t>
            </a:r>
            <a:endParaRPr lang="ru-RU" dirty="0"/>
          </a:p>
        </p:txBody>
      </p:sp>
    </p:spTree>
    <p:extLst>
      <p:ext uri="{BB962C8B-B14F-4D97-AF65-F5344CB8AC3E}">
        <p14:creationId xmlns:p14="http://schemas.microsoft.com/office/powerpoint/2010/main" val="3249816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66CC"/>
      </a:folHlink>
    </a:clrScheme>
    <a:fontScheme name="Оформление по умолчанию">
      <a:majorFont>
        <a:latin typeface="Georgi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00FF"/>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10064</TotalTime>
  <Words>1738</Words>
  <Application>Microsoft Office PowerPoint</Application>
  <PresentationFormat>Экран (4:3)</PresentationFormat>
  <Paragraphs>151</Paragraphs>
  <Slides>18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Оформление по умолчанию</vt:lpstr>
      <vt:lpstr>Специальное оформление</vt:lpstr>
      <vt:lpstr>Тема 8.3 Морские узлы, применяемые на шлюпках. Вязание прямого, рифового узлов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CG Projects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ОВМП</dc:title>
  <dc:subject>Такелаж</dc:subject>
  <dc:creator>Коркин С.А.</dc:creator>
  <cp:lastModifiedBy>Кадет</cp:lastModifiedBy>
  <cp:revision>574</cp:revision>
  <dcterms:created xsi:type="dcterms:W3CDTF">2005-02-15T17:30:15Z</dcterms:created>
  <dcterms:modified xsi:type="dcterms:W3CDTF">2014-04-30T08:27:11Z</dcterms:modified>
</cp:coreProperties>
</file>