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0971-99C4-4B97-AFEC-16F98EEABB81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C01A-C36A-4EFA-B9C4-4C531C688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0971-99C4-4B97-AFEC-16F98EEABB81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C01A-C36A-4EFA-B9C4-4C531C688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0971-99C4-4B97-AFEC-16F98EEABB81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C01A-C36A-4EFA-B9C4-4C531C688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0971-99C4-4B97-AFEC-16F98EEABB81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C01A-C36A-4EFA-B9C4-4C531C688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0971-99C4-4B97-AFEC-16F98EEABB81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C01A-C36A-4EFA-B9C4-4C531C688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0971-99C4-4B97-AFEC-16F98EEABB81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C01A-C36A-4EFA-B9C4-4C531C688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0971-99C4-4B97-AFEC-16F98EEABB81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C01A-C36A-4EFA-B9C4-4C531C688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0971-99C4-4B97-AFEC-16F98EEABB81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C01A-C36A-4EFA-B9C4-4C531C688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0971-99C4-4B97-AFEC-16F98EEABB81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C01A-C36A-4EFA-B9C4-4C531C688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0971-99C4-4B97-AFEC-16F98EEABB81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C01A-C36A-4EFA-B9C4-4C531C688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0971-99C4-4B97-AFEC-16F98EEABB81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C01A-C36A-4EFA-B9C4-4C531C688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20971-99C4-4B97-AFEC-16F98EEABB81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EC01A-C36A-4EFA-B9C4-4C531C6883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/>
              <a:t>Внешнее  строение</a:t>
            </a:r>
            <a:endParaRPr lang="ru-RU" sz="7200" i="1" dirty="0"/>
          </a:p>
        </p:txBody>
      </p:sp>
      <p:pic>
        <p:nvPicPr>
          <p:cNvPr id="4" name="Содержимое 3" descr="llist1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1285860"/>
            <a:ext cx="9001156" cy="5357849"/>
          </a:xfr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3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Прилистники  </a:t>
            </a:r>
            <a:endParaRPr lang="ru-RU" dirty="0"/>
          </a:p>
        </p:txBody>
      </p:sp>
      <p:pic>
        <p:nvPicPr>
          <p:cNvPr id="4" name="Содержимое 3" descr="list3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357298"/>
            <a:ext cx="6286544" cy="550070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Что  такое  прилистники 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На  основании листа  нередко  образуются</a:t>
            </a:r>
            <a:r>
              <a:rPr lang="ru-RU" dirty="0" smtClean="0"/>
              <a:t>  </a:t>
            </a:r>
            <a:r>
              <a:rPr lang="ru-RU" b="1" dirty="0" smtClean="0"/>
              <a:t>выросты -</a:t>
            </a:r>
            <a:r>
              <a:rPr lang="ru-RU" dirty="0" smtClean="0"/>
              <a:t> это </a:t>
            </a:r>
            <a:r>
              <a:rPr lang="ru-RU" dirty="0" smtClean="0">
                <a:solidFill>
                  <a:srgbClr val="FF0000"/>
                </a:solidFill>
              </a:rPr>
              <a:t>прилистники</a:t>
            </a:r>
            <a:r>
              <a:rPr lang="ru-RU" dirty="0" smtClean="0"/>
              <a:t>. Их обычно два,  они свободные или срастаются с черешком.  Они могут быть </a:t>
            </a:r>
            <a:r>
              <a:rPr lang="ru-RU" dirty="0" smtClean="0">
                <a:solidFill>
                  <a:srgbClr val="FF0000"/>
                </a:solidFill>
              </a:rPr>
              <a:t>зелёные</a:t>
            </a:r>
            <a:r>
              <a:rPr lang="ru-RU" dirty="0" smtClean="0"/>
              <a:t> или </a:t>
            </a:r>
            <a:r>
              <a:rPr lang="ru-RU" dirty="0" smtClean="0">
                <a:solidFill>
                  <a:srgbClr val="FF0000"/>
                </a:solidFill>
              </a:rPr>
              <a:t>плёнчатые</a:t>
            </a:r>
            <a:r>
              <a:rPr lang="ru-RU" dirty="0" smtClean="0"/>
              <a:t>. У дуба, липы, берёзы, черёмухи  плёнчатые прилистники опадают рано и у  взрослых листьев мы их не видим. У гороха, горошка, рябины, манжетки и других растений они сохраняются в течение всей жизни листа.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55721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Лист  состоит  из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b="1" dirty="0" smtClean="0">
                <a:solidFill>
                  <a:srgbClr val="00B050"/>
                </a:solidFill>
              </a:rPr>
              <a:t>-  листовой  пластинки</a:t>
            </a:r>
            <a:br>
              <a:rPr lang="ru-RU" sz="6700" b="1" dirty="0" smtClean="0">
                <a:solidFill>
                  <a:srgbClr val="00B050"/>
                </a:solidFill>
              </a:rPr>
            </a:br>
            <a:r>
              <a:rPr lang="ru-RU" sz="6700" b="1" dirty="0" smtClean="0">
                <a:solidFill>
                  <a:srgbClr val="00B050"/>
                </a:solidFill>
              </a:rPr>
              <a:t>-  черешка</a:t>
            </a:r>
            <a:br>
              <a:rPr lang="ru-RU" sz="6700" b="1" dirty="0" smtClean="0">
                <a:solidFill>
                  <a:srgbClr val="00B050"/>
                </a:solidFill>
              </a:rPr>
            </a:br>
            <a:r>
              <a:rPr lang="ru-RU" sz="6700" b="1" dirty="0" smtClean="0">
                <a:solidFill>
                  <a:srgbClr val="00B050"/>
                </a:solidFill>
              </a:rPr>
              <a:t>-  прилистников  </a:t>
            </a:r>
            <a:r>
              <a:rPr lang="ru-RU" b="1" dirty="0" smtClean="0">
                <a:solidFill>
                  <a:srgbClr val="00B050"/>
                </a:solidFill>
              </a:rPr>
              <a:t>(бывают  не  у  всех  растений)</a:t>
            </a:r>
            <a:r>
              <a:rPr lang="ru-RU" sz="6700" b="1" dirty="0" smtClean="0">
                <a:solidFill>
                  <a:srgbClr val="00B050"/>
                </a:solidFill>
              </a:rPr>
              <a:t/>
            </a:r>
            <a:br>
              <a:rPr lang="ru-RU" sz="6700" b="1" dirty="0" smtClean="0">
                <a:solidFill>
                  <a:srgbClr val="00B050"/>
                </a:solidFill>
              </a:rPr>
            </a:br>
            <a:r>
              <a:rPr lang="ru-RU" sz="6700" b="1" dirty="0" smtClean="0">
                <a:solidFill>
                  <a:srgbClr val="00B050"/>
                </a:solidFill>
              </a:rPr>
              <a:t>-  основания</a:t>
            </a:r>
            <a:endParaRPr lang="ru-RU" sz="67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Прикрепление  листьев  к  стеблю</a:t>
            </a:r>
            <a:endParaRPr lang="ru-RU" u="sng" dirty="0"/>
          </a:p>
        </p:txBody>
      </p:sp>
      <p:pic>
        <p:nvPicPr>
          <p:cNvPr id="5" name="Содержимое 4" descr="Изображение 003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30000"/>
          </a:blip>
          <a:srcRect t="-68665" r="48084" b="14944"/>
          <a:stretch>
            <a:fillRect/>
          </a:stretch>
        </p:blipFill>
        <p:spPr>
          <a:xfrm>
            <a:off x="3500430" y="-2928982"/>
            <a:ext cx="5643570" cy="9358378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u="sng" dirty="0" smtClean="0">
                <a:solidFill>
                  <a:srgbClr val="FF0000"/>
                </a:solidFill>
              </a:rPr>
              <a:t>Если  лист</a:t>
            </a:r>
          </a:p>
          <a:p>
            <a:r>
              <a:rPr lang="ru-RU" sz="2400" u="sng" dirty="0" smtClean="0">
                <a:solidFill>
                  <a:srgbClr val="FF0000"/>
                </a:solidFill>
              </a:rPr>
              <a:t>  прикрепляется </a:t>
            </a:r>
          </a:p>
          <a:p>
            <a:r>
              <a:rPr lang="ru-RU" sz="2400" u="sng" dirty="0" smtClean="0">
                <a:solidFill>
                  <a:srgbClr val="FF0000"/>
                </a:solidFill>
              </a:rPr>
              <a:t> к  стеблю  с  </a:t>
            </a:r>
          </a:p>
          <a:p>
            <a:endParaRPr lang="ru-RU" sz="2400" u="sng" dirty="0" smtClean="0">
              <a:solidFill>
                <a:srgbClr val="FF0000"/>
              </a:solidFill>
            </a:endParaRPr>
          </a:p>
          <a:p>
            <a:r>
              <a:rPr lang="ru-RU" sz="2400" u="sng" dirty="0" smtClean="0"/>
              <a:t>помощью   черешка</a:t>
            </a:r>
            <a:r>
              <a:rPr lang="ru-RU" sz="2400" u="sng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400" u="sng" dirty="0" smtClean="0">
                <a:solidFill>
                  <a:srgbClr val="FF0000"/>
                </a:solidFill>
              </a:rPr>
              <a:t>                   </a:t>
            </a:r>
          </a:p>
          <a:p>
            <a:r>
              <a:rPr lang="ru-RU" sz="2400" u="sng" dirty="0" smtClean="0">
                <a:solidFill>
                  <a:srgbClr val="FF0000"/>
                </a:solidFill>
              </a:rPr>
              <a:t>то  такой  лист </a:t>
            </a:r>
          </a:p>
          <a:p>
            <a:r>
              <a:rPr lang="ru-RU" sz="2400" u="sng" dirty="0">
                <a:solidFill>
                  <a:srgbClr val="FF0000"/>
                </a:solidFill>
              </a:rPr>
              <a:t> </a:t>
            </a:r>
            <a:r>
              <a:rPr lang="ru-RU" sz="2400" u="sng" dirty="0" smtClean="0">
                <a:solidFill>
                  <a:srgbClr val="FF0000"/>
                </a:solidFill>
              </a:rPr>
              <a:t>                  называют</a:t>
            </a:r>
          </a:p>
          <a:p>
            <a:endParaRPr lang="ru-RU" sz="2400" u="sng" dirty="0" smtClean="0">
              <a:solidFill>
                <a:srgbClr val="FF0000"/>
              </a:solidFill>
            </a:endParaRPr>
          </a:p>
          <a:p>
            <a:r>
              <a:rPr lang="ru-RU" sz="2400" u="sng" dirty="0" smtClean="0">
                <a:solidFill>
                  <a:srgbClr val="FF0000"/>
                </a:solidFill>
              </a:rPr>
              <a:t>      </a:t>
            </a:r>
            <a:r>
              <a:rPr lang="ru-RU" sz="2400" u="sng" dirty="0" smtClean="0"/>
              <a:t>черешковым.</a:t>
            </a:r>
            <a:endParaRPr lang="ru-RU" sz="2400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Прикрепление  листьев</a:t>
            </a:r>
            <a:br>
              <a:rPr lang="ru-RU" u="sng" dirty="0" smtClean="0"/>
            </a:br>
            <a:r>
              <a:rPr lang="ru-RU" u="sng" dirty="0" smtClean="0"/>
              <a:t>к  стеблю</a:t>
            </a:r>
            <a:endParaRPr lang="ru-RU" u="sng" dirty="0"/>
          </a:p>
        </p:txBody>
      </p:sp>
      <p:pic>
        <p:nvPicPr>
          <p:cNvPr id="5" name="Содержимое 4" descr="Изображение 003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20000"/>
          </a:blip>
          <a:srcRect l="47085" b="3869"/>
          <a:stretch>
            <a:fillRect/>
          </a:stretch>
        </p:blipFill>
        <p:spPr>
          <a:xfrm>
            <a:off x="3714744" y="285728"/>
            <a:ext cx="5143536" cy="55721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sz="3000" dirty="0" smtClean="0"/>
              <a:t>Есть  растения,  листья  которых  не  имеют  </a:t>
            </a:r>
          </a:p>
          <a:p>
            <a:r>
              <a:rPr lang="ru-RU" sz="3000" dirty="0"/>
              <a:t> </a:t>
            </a:r>
            <a:r>
              <a:rPr lang="ru-RU" sz="3000" dirty="0" smtClean="0"/>
              <a:t>        черешков.                </a:t>
            </a:r>
          </a:p>
          <a:p>
            <a:r>
              <a:rPr lang="ru-RU" sz="3000" dirty="0" smtClean="0"/>
              <a:t>В  этом  случае  пластинка  сразу  переходит  в  основание .</a:t>
            </a:r>
          </a:p>
          <a:p>
            <a:r>
              <a:rPr lang="ru-RU" sz="3000" dirty="0" smtClean="0"/>
              <a:t>Лист</a:t>
            </a:r>
            <a:r>
              <a:rPr lang="ru-RU" sz="3000" dirty="0" smtClean="0">
                <a:solidFill>
                  <a:srgbClr val="FF0000"/>
                </a:solidFill>
              </a:rPr>
              <a:t>  без     </a:t>
            </a:r>
          </a:p>
          <a:p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dirty="0" smtClean="0">
                <a:solidFill>
                  <a:srgbClr val="FF0000"/>
                </a:solidFill>
              </a:rPr>
              <a:t>          черешка  </a:t>
            </a:r>
            <a:r>
              <a:rPr lang="ru-RU" sz="3000" dirty="0" smtClean="0"/>
              <a:t>называют</a:t>
            </a:r>
            <a:r>
              <a:rPr lang="ru-RU" sz="300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dirty="0" smtClean="0">
                <a:solidFill>
                  <a:srgbClr val="FF0000"/>
                </a:solidFill>
              </a:rPr>
              <a:t>           сидячим</a:t>
            </a:r>
            <a:r>
              <a:rPr lang="ru-RU" sz="3000" dirty="0" smtClean="0"/>
              <a:t>.</a:t>
            </a:r>
            <a:endParaRPr lang="ru-RU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list3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77" r="1539" b="606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786454"/>
            <a:ext cx="257176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 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857232"/>
            <a:ext cx="264320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 1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135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Внешнее  строение</vt:lpstr>
      <vt:lpstr>Слайд 2</vt:lpstr>
      <vt:lpstr>Прилистники  </vt:lpstr>
      <vt:lpstr>Что  такое  прилистники ?</vt:lpstr>
      <vt:lpstr>Лист  состоит  из -  листовой  пластинки -  черешка -  прилистников  (бывают  не  у  всех  растений) -  основания</vt:lpstr>
      <vt:lpstr>Прикрепление  листьев  к  стеблю</vt:lpstr>
      <vt:lpstr>Прикрепление  листьев к  стеблю</vt:lpstr>
      <vt:lpstr>Слайд 8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Внешнее  строение</dc:title>
  <dc:creator>1</dc:creator>
  <cp:lastModifiedBy>1</cp:lastModifiedBy>
  <cp:revision>1</cp:revision>
  <dcterms:created xsi:type="dcterms:W3CDTF">2014-12-10T11:02:04Z</dcterms:created>
  <dcterms:modified xsi:type="dcterms:W3CDTF">2014-12-10T11:05:43Z</dcterms:modified>
</cp:coreProperties>
</file>