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1220CE-B930-4241-B5C9-84F594BA0493}" type="doc">
      <dgm:prSet loTypeId="urn:microsoft.com/office/officeart/2005/8/layout/venn1" loCatId="relationship" qsTypeId="urn:microsoft.com/office/officeart/2005/8/quickstyle/simple3" qsCatId="simple" csTypeId="urn:microsoft.com/office/officeart/2005/8/colors/colorful5" csCatId="colorful" phldr="1"/>
      <dgm:spPr/>
    </dgm:pt>
    <dgm:pt modelId="{67F679D2-500E-4472-BC6D-BE99F975059C}">
      <dgm:prSet phldrT="[Текст]"/>
      <dgm:spPr/>
      <dgm:t>
        <a:bodyPr/>
        <a:lstStyle/>
        <a:p>
          <a:r>
            <a:rPr lang="ru-RU" dirty="0" smtClean="0"/>
            <a:t>листья</a:t>
          </a:r>
          <a:endParaRPr lang="ru-RU" dirty="0"/>
        </a:p>
      </dgm:t>
    </dgm:pt>
    <dgm:pt modelId="{0AD20625-3AAB-4C6B-9FF1-9C2E647B012B}" type="parTrans" cxnId="{9B4A2EA0-68F4-4696-9F30-D771FEEC3E83}">
      <dgm:prSet/>
      <dgm:spPr/>
      <dgm:t>
        <a:bodyPr/>
        <a:lstStyle/>
        <a:p>
          <a:endParaRPr lang="ru-RU"/>
        </a:p>
      </dgm:t>
    </dgm:pt>
    <dgm:pt modelId="{D916C6C6-0D8E-4904-BCF1-4E0757BEE804}" type="sibTrans" cxnId="{9B4A2EA0-68F4-4696-9F30-D771FEEC3E83}">
      <dgm:prSet/>
      <dgm:spPr/>
      <dgm:t>
        <a:bodyPr/>
        <a:lstStyle/>
        <a:p>
          <a:endParaRPr lang="ru-RU"/>
        </a:p>
      </dgm:t>
    </dgm:pt>
    <dgm:pt modelId="{2B052697-E3BD-4D79-A58A-71BEAE3DBD85}">
      <dgm:prSet phldrT="[Текст]"/>
      <dgm:spPr/>
      <dgm:t>
        <a:bodyPr/>
        <a:lstStyle/>
        <a:p>
          <a:r>
            <a:rPr lang="ru-RU" dirty="0" smtClean="0"/>
            <a:t>сложные</a:t>
          </a:r>
          <a:endParaRPr lang="ru-RU" dirty="0"/>
        </a:p>
      </dgm:t>
    </dgm:pt>
    <dgm:pt modelId="{CDF2EA25-7DCD-49A9-A002-177FFF8E42A1}" type="parTrans" cxnId="{B1D3668A-AD43-4CBF-AD53-07907513A7CC}">
      <dgm:prSet/>
      <dgm:spPr/>
      <dgm:t>
        <a:bodyPr/>
        <a:lstStyle/>
        <a:p>
          <a:endParaRPr lang="ru-RU"/>
        </a:p>
      </dgm:t>
    </dgm:pt>
    <dgm:pt modelId="{6AE9C878-B3F3-4F52-8743-81C0CE841545}" type="sibTrans" cxnId="{B1D3668A-AD43-4CBF-AD53-07907513A7CC}">
      <dgm:prSet/>
      <dgm:spPr/>
      <dgm:t>
        <a:bodyPr/>
        <a:lstStyle/>
        <a:p>
          <a:endParaRPr lang="ru-RU"/>
        </a:p>
      </dgm:t>
    </dgm:pt>
    <dgm:pt modelId="{8C8556CF-AC17-458A-A0ED-BD815C747255}">
      <dgm:prSet phldrT="[Текст]"/>
      <dgm:spPr/>
      <dgm:t>
        <a:bodyPr/>
        <a:lstStyle/>
        <a:p>
          <a:r>
            <a:rPr lang="ru-RU" dirty="0" smtClean="0"/>
            <a:t>простые</a:t>
          </a:r>
          <a:endParaRPr lang="ru-RU" dirty="0"/>
        </a:p>
      </dgm:t>
    </dgm:pt>
    <dgm:pt modelId="{8F1A1090-8856-4F91-8BF1-217D11B93FA8}" type="parTrans" cxnId="{FD07732C-F8E6-40D3-8C3D-719F300D20A4}">
      <dgm:prSet/>
      <dgm:spPr/>
      <dgm:t>
        <a:bodyPr/>
        <a:lstStyle/>
        <a:p>
          <a:endParaRPr lang="ru-RU"/>
        </a:p>
      </dgm:t>
    </dgm:pt>
    <dgm:pt modelId="{94334908-2A46-48D1-888A-B83FE6107316}" type="sibTrans" cxnId="{FD07732C-F8E6-40D3-8C3D-719F300D20A4}">
      <dgm:prSet/>
      <dgm:spPr/>
      <dgm:t>
        <a:bodyPr/>
        <a:lstStyle/>
        <a:p>
          <a:endParaRPr lang="ru-RU"/>
        </a:p>
      </dgm:t>
    </dgm:pt>
    <dgm:pt modelId="{05647878-3355-4B6A-AA66-DD4EB52767B0}" type="pres">
      <dgm:prSet presAssocID="{131220CE-B930-4241-B5C9-84F594BA0493}" presName="compositeShape" presStyleCnt="0">
        <dgm:presLayoutVars>
          <dgm:chMax val="7"/>
          <dgm:dir/>
          <dgm:resizeHandles val="exact"/>
        </dgm:presLayoutVars>
      </dgm:prSet>
      <dgm:spPr/>
    </dgm:pt>
    <dgm:pt modelId="{7CA62E66-8BD2-4D2F-8150-FE6AC1FFB1FA}" type="pres">
      <dgm:prSet presAssocID="{67F679D2-500E-4472-BC6D-BE99F975059C}" presName="circ1" presStyleLbl="vennNode1" presStyleIdx="0" presStyleCnt="3"/>
      <dgm:spPr/>
      <dgm:t>
        <a:bodyPr/>
        <a:lstStyle/>
        <a:p>
          <a:endParaRPr lang="ru-RU"/>
        </a:p>
      </dgm:t>
    </dgm:pt>
    <dgm:pt modelId="{520C704B-5482-495F-9576-CC1FF1385BFD}" type="pres">
      <dgm:prSet presAssocID="{67F679D2-500E-4472-BC6D-BE99F975059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4341AF-C096-4B69-87CA-D1F297A6FCD4}" type="pres">
      <dgm:prSet presAssocID="{2B052697-E3BD-4D79-A58A-71BEAE3DBD85}" presName="circ2" presStyleLbl="vennNode1" presStyleIdx="1" presStyleCnt="3"/>
      <dgm:spPr/>
      <dgm:t>
        <a:bodyPr/>
        <a:lstStyle/>
        <a:p>
          <a:endParaRPr lang="ru-RU"/>
        </a:p>
      </dgm:t>
    </dgm:pt>
    <dgm:pt modelId="{AB7F1B8F-2AF2-4AFA-992F-D10500112143}" type="pres">
      <dgm:prSet presAssocID="{2B052697-E3BD-4D79-A58A-71BEAE3DBD8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53AE3E-7A38-4244-8FFA-3F5CDD3DB623}" type="pres">
      <dgm:prSet presAssocID="{8C8556CF-AC17-458A-A0ED-BD815C747255}" presName="circ3" presStyleLbl="vennNode1" presStyleIdx="2" presStyleCnt="3" custLinFactNeighborX="-2513" custLinFactNeighborY="-2397"/>
      <dgm:spPr/>
      <dgm:t>
        <a:bodyPr/>
        <a:lstStyle/>
        <a:p>
          <a:endParaRPr lang="ru-RU"/>
        </a:p>
      </dgm:t>
    </dgm:pt>
    <dgm:pt modelId="{FA86F713-88C6-4A94-90B6-F9077012378A}" type="pres">
      <dgm:prSet presAssocID="{8C8556CF-AC17-458A-A0ED-BD815C74725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37E953-043B-4311-9165-6B226A52D9EE}" type="presOf" srcId="{2B052697-E3BD-4D79-A58A-71BEAE3DBD85}" destId="{1D4341AF-C096-4B69-87CA-D1F297A6FCD4}" srcOrd="0" destOrd="0" presId="urn:microsoft.com/office/officeart/2005/8/layout/venn1"/>
    <dgm:cxn modelId="{964B66AC-6643-4186-AC42-DA3145CC6AFC}" type="presOf" srcId="{131220CE-B930-4241-B5C9-84F594BA0493}" destId="{05647878-3355-4B6A-AA66-DD4EB52767B0}" srcOrd="0" destOrd="0" presId="urn:microsoft.com/office/officeart/2005/8/layout/venn1"/>
    <dgm:cxn modelId="{354D2635-BA49-4BB9-8EB8-7B6C4A8A41E5}" type="presOf" srcId="{8C8556CF-AC17-458A-A0ED-BD815C747255}" destId="{FA86F713-88C6-4A94-90B6-F9077012378A}" srcOrd="1" destOrd="0" presId="urn:microsoft.com/office/officeart/2005/8/layout/venn1"/>
    <dgm:cxn modelId="{E38C9052-3AED-4FDA-BEF9-9C257BBFBDE1}" type="presOf" srcId="{67F679D2-500E-4472-BC6D-BE99F975059C}" destId="{520C704B-5482-495F-9576-CC1FF1385BFD}" srcOrd="1" destOrd="0" presId="urn:microsoft.com/office/officeart/2005/8/layout/venn1"/>
    <dgm:cxn modelId="{FD07732C-F8E6-40D3-8C3D-719F300D20A4}" srcId="{131220CE-B930-4241-B5C9-84F594BA0493}" destId="{8C8556CF-AC17-458A-A0ED-BD815C747255}" srcOrd="2" destOrd="0" parTransId="{8F1A1090-8856-4F91-8BF1-217D11B93FA8}" sibTransId="{94334908-2A46-48D1-888A-B83FE6107316}"/>
    <dgm:cxn modelId="{B1D3668A-AD43-4CBF-AD53-07907513A7CC}" srcId="{131220CE-B930-4241-B5C9-84F594BA0493}" destId="{2B052697-E3BD-4D79-A58A-71BEAE3DBD85}" srcOrd="1" destOrd="0" parTransId="{CDF2EA25-7DCD-49A9-A002-177FFF8E42A1}" sibTransId="{6AE9C878-B3F3-4F52-8743-81C0CE841545}"/>
    <dgm:cxn modelId="{189BFA4B-389C-46EA-AECB-4F4FEE683FF1}" type="presOf" srcId="{67F679D2-500E-4472-BC6D-BE99F975059C}" destId="{7CA62E66-8BD2-4D2F-8150-FE6AC1FFB1FA}" srcOrd="0" destOrd="0" presId="urn:microsoft.com/office/officeart/2005/8/layout/venn1"/>
    <dgm:cxn modelId="{899D2413-697B-4F63-8CEB-6D9530C2D68C}" type="presOf" srcId="{8C8556CF-AC17-458A-A0ED-BD815C747255}" destId="{4C53AE3E-7A38-4244-8FFA-3F5CDD3DB623}" srcOrd="0" destOrd="0" presId="urn:microsoft.com/office/officeart/2005/8/layout/venn1"/>
    <dgm:cxn modelId="{9660A2E7-601A-4F27-BC36-B2A50BABD3AE}" type="presOf" srcId="{2B052697-E3BD-4D79-A58A-71BEAE3DBD85}" destId="{AB7F1B8F-2AF2-4AFA-992F-D10500112143}" srcOrd="1" destOrd="0" presId="urn:microsoft.com/office/officeart/2005/8/layout/venn1"/>
    <dgm:cxn modelId="{9B4A2EA0-68F4-4696-9F30-D771FEEC3E83}" srcId="{131220CE-B930-4241-B5C9-84F594BA0493}" destId="{67F679D2-500E-4472-BC6D-BE99F975059C}" srcOrd="0" destOrd="0" parTransId="{0AD20625-3AAB-4C6B-9FF1-9C2E647B012B}" sibTransId="{D916C6C6-0D8E-4904-BCF1-4E0757BEE804}"/>
    <dgm:cxn modelId="{744E895B-7D78-4C0B-A510-1DD18116A268}" type="presParOf" srcId="{05647878-3355-4B6A-AA66-DD4EB52767B0}" destId="{7CA62E66-8BD2-4D2F-8150-FE6AC1FFB1FA}" srcOrd="0" destOrd="0" presId="urn:microsoft.com/office/officeart/2005/8/layout/venn1"/>
    <dgm:cxn modelId="{E3CAA18C-47D6-479A-99AB-EFC2D92DFECF}" type="presParOf" srcId="{05647878-3355-4B6A-AA66-DD4EB52767B0}" destId="{520C704B-5482-495F-9576-CC1FF1385BFD}" srcOrd="1" destOrd="0" presId="urn:microsoft.com/office/officeart/2005/8/layout/venn1"/>
    <dgm:cxn modelId="{9D55E9FC-6CAC-4AB5-A15B-49B1171B0383}" type="presParOf" srcId="{05647878-3355-4B6A-AA66-DD4EB52767B0}" destId="{1D4341AF-C096-4B69-87CA-D1F297A6FCD4}" srcOrd="2" destOrd="0" presId="urn:microsoft.com/office/officeart/2005/8/layout/venn1"/>
    <dgm:cxn modelId="{0D6DDEF8-F5D3-41B8-BFF5-2E8B70924FD8}" type="presParOf" srcId="{05647878-3355-4B6A-AA66-DD4EB52767B0}" destId="{AB7F1B8F-2AF2-4AFA-992F-D10500112143}" srcOrd="3" destOrd="0" presId="urn:microsoft.com/office/officeart/2005/8/layout/venn1"/>
    <dgm:cxn modelId="{4E3B229A-DECB-4453-8A93-85809A0BA0FF}" type="presParOf" srcId="{05647878-3355-4B6A-AA66-DD4EB52767B0}" destId="{4C53AE3E-7A38-4244-8FFA-3F5CDD3DB623}" srcOrd="4" destOrd="0" presId="urn:microsoft.com/office/officeart/2005/8/layout/venn1"/>
    <dgm:cxn modelId="{C73789DC-50CC-4022-B0FB-7FC8ECBFC520}" type="presParOf" srcId="{05647878-3355-4B6A-AA66-DD4EB52767B0}" destId="{FA86F713-88C6-4A94-90B6-F9077012378A}" srcOrd="5" destOrd="0" presId="urn:microsoft.com/office/officeart/2005/8/layout/ven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7301A-371E-4252-B5B1-3180650F0F90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8A3B9-16AE-44DC-A665-72AE6EB9E9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7301A-371E-4252-B5B1-3180650F0F90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8A3B9-16AE-44DC-A665-72AE6EB9E9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7301A-371E-4252-B5B1-3180650F0F90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8A3B9-16AE-44DC-A665-72AE6EB9E9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7301A-371E-4252-B5B1-3180650F0F90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8A3B9-16AE-44DC-A665-72AE6EB9E9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7301A-371E-4252-B5B1-3180650F0F90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8A3B9-16AE-44DC-A665-72AE6EB9E9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7301A-371E-4252-B5B1-3180650F0F90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8A3B9-16AE-44DC-A665-72AE6EB9E9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7301A-371E-4252-B5B1-3180650F0F90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8A3B9-16AE-44DC-A665-72AE6EB9E9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7301A-371E-4252-B5B1-3180650F0F90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8A3B9-16AE-44DC-A665-72AE6EB9E9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7301A-371E-4252-B5B1-3180650F0F90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8A3B9-16AE-44DC-A665-72AE6EB9E9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7301A-371E-4252-B5B1-3180650F0F90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8A3B9-16AE-44DC-A665-72AE6EB9E9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7301A-371E-4252-B5B1-3180650F0F90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8A3B9-16AE-44DC-A665-72AE6EB9E9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7301A-371E-4252-B5B1-3180650F0F90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8A3B9-16AE-44DC-A665-72AE6EB9E90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00042"/>
          </a:xfrm>
        </p:spPr>
        <p:txBody>
          <a:bodyPr>
            <a:noAutofit/>
          </a:bodyPr>
          <a:lstStyle/>
          <a:p>
            <a:r>
              <a:rPr lang="ru-RU" sz="3200" dirty="0" smtClean="0"/>
              <a:t>Чем различаются листья берёзы и рябины ?</a:t>
            </a:r>
            <a:endParaRPr lang="ru-RU" sz="3200" dirty="0"/>
          </a:p>
        </p:txBody>
      </p:sp>
      <p:pic>
        <p:nvPicPr>
          <p:cNvPr id="4" name="Содержимое 3" descr="19.jpg"/>
          <p:cNvPicPr>
            <a:picLocks noGrp="1" noChangeAspect="1"/>
          </p:cNvPicPr>
          <p:nvPr>
            <p:ph idx="1"/>
          </p:nvPr>
        </p:nvPicPr>
        <p:blipFill>
          <a:blip r:embed="rId2"/>
          <a:srcRect l="41713" t="2525"/>
          <a:stretch>
            <a:fillRect/>
          </a:stretch>
        </p:blipFill>
        <p:spPr>
          <a:xfrm>
            <a:off x="4071934" y="500042"/>
            <a:ext cx="5072066" cy="6215106"/>
          </a:xfrm>
        </p:spPr>
      </p:pic>
      <p:pic>
        <p:nvPicPr>
          <p:cNvPr id="5" name="Рисунок 4" descr="list4.bmp"/>
          <p:cNvPicPr>
            <a:picLocks noChangeAspect="1"/>
          </p:cNvPicPr>
          <p:nvPr/>
        </p:nvPicPr>
        <p:blipFill>
          <a:blip r:embed="rId3"/>
          <a:srcRect l="8593" t="6250" r="53907" b="15625"/>
          <a:stretch>
            <a:fillRect/>
          </a:stretch>
        </p:blipFill>
        <p:spPr>
          <a:xfrm>
            <a:off x="0" y="500042"/>
            <a:ext cx="4214810" cy="62151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63197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                           Чем  отличаются </a:t>
            </a:r>
            <a:br>
              <a:rPr lang="ru-RU" sz="2800" b="1" dirty="0" smtClean="0"/>
            </a:br>
            <a:r>
              <a:rPr lang="ru-RU" sz="2800" b="1" dirty="0" smtClean="0"/>
              <a:t>      ? </a:t>
            </a:r>
            <a:endParaRPr lang="ru-RU" sz="2800" b="1" dirty="0"/>
          </a:p>
        </p:txBody>
      </p:sp>
      <p:pic>
        <p:nvPicPr>
          <p:cNvPr id="4" name="Содержимое 3" descr="list4.bmp"/>
          <p:cNvPicPr>
            <a:picLocks noGrp="1" noChangeAspect="1"/>
          </p:cNvPicPr>
          <p:nvPr>
            <p:ph idx="1"/>
          </p:nvPr>
        </p:nvPicPr>
        <p:blipFill>
          <a:blip r:embed="rId2"/>
          <a:srcRect l="47218" t="3371" r="7576" b="7866"/>
          <a:stretch>
            <a:fillRect/>
          </a:stretch>
        </p:blipFill>
        <p:spPr>
          <a:xfrm>
            <a:off x="4357686" y="0"/>
            <a:ext cx="4786314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6000760" y="6215082"/>
            <a:ext cx="271464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ysClr val="windowText" lastClr="000000"/>
                </a:solidFill>
              </a:rPr>
              <a:t>Лист  рябины</a:t>
            </a:r>
            <a:endParaRPr lang="ru-RU" sz="3200" dirty="0">
              <a:solidFill>
                <a:sysClr val="windowText" lastClr="000000"/>
              </a:solidFill>
            </a:endParaRPr>
          </a:p>
        </p:txBody>
      </p:sp>
      <p:pic>
        <p:nvPicPr>
          <p:cNvPr id="7" name="Рисунок 6" descr="list4.bmp"/>
          <p:cNvPicPr>
            <a:picLocks noChangeAspect="1"/>
          </p:cNvPicPr>
          <p:nvPr/>
        </p:nvPicPr>
        <p:blipFill>
          <a:blip r:embed="rId2"/>
          <a:srcRect l="8593" t="42709" r="62500" b="8333"/>
          <a:stretch>
            <a:fillRect/>
          </a:stretch>
        </p:blipFill>
        <p:spPr>
          <a:xfrm>
            <a:off x="1000100" y="1643050"/>
            <a:ext cx="2643206" cy="335758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00100" y="857232"/>
            <a:ext cx="264320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ysClr val="windowText" lastClr="000000"/>
                </a:solidFill>
              </a:rPr>
              <a:t>Лист  берёзы</a:t>
            </a:r>
            <a:endParaRPr lang="ru-RU" sz="28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Листья различаются по числу пластинок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575050" y="273050"/>
          <a:ext cx="511175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1571612"/>
            <a:ext cx="3008313" cy="469106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2000" b="1" dirty="0" smtClean="0">
                <a:solidFill>
                  <a:srgbClr val="FF0000"/>
                </a:solidFill>
              </a:rPr>
              <a:t>Простой  лист  </a:t>
            </a:r>
            <a:r>
              <a:rPr lang="ru-RU" sz="2000" b="1" dirty="0" smtClean="0">
                <a:solidFill>
                  <a:srgbClr val="7030A0"/>
                </a:solidFill>
              </a:rPr>
              <a:t>-  это  лист  с  одной  листовой  пластинкой  на  черешке</a:t>
            </a:r>
            <a:r>
              <a:rPr lang="ru-RU" sz="2000" dirty="0" smtClean="0">
                <a:solidFill>
                  <a:srgbClr val="7030A0"/>
                </a:solidFill>
              </a:rPr>
              <a:t>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000" b="1" dirty="0" smtClean="0">
                <a:solidFill>
                  <a:srgbClr val="FF0000"/>
                </a:solidFill>
              </a:rPr>
              <a:t>Сложный  лист  </a:t>
            </a:r>
            <a:r>
              <a:rPr lang="ru-RU" sz="2000" b="1" dirty="0" smtClean="0">
                <a:solidFill>
                  <a:srgbClr val="7030A0"/>
                </a:solidFill>
              </a:rPr>
              <a:t>-  это  лист,  у  которого  на  общем  черешке  расположено  несколько 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</a:rPr>
              <a:t>                          пластинок</a:t>
            </a:r>
            <a:r>
              <a:rPr lang="ru-RU" sz="2000" dirty="0" smtClean="0">
                <a:solidFill>
                  <a:srgbClr val="7030A0"/>
                </a:solidFill>
              </a:rPr>
              <a:t>.    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Простой  лист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Изображение 001.jpg"/>
          <p:cNvPicPr>
            <a:picLocks noGrp="1" noChangeAspect="1"/>
          </p:cNvPicPr>
          <p:nvPr>
            <p:ph idx="1"/>
          </p:nvPr>
        </p:nvPicPr>
        <p:blipFill>
          <a:blip r:embed="rId2"/>
          <a:srcRect l="60843" t="8333" b="3125"/>
          <a:stretch>
            <a:fillRect/>
          </a:stretch>
        </p:blipFill>
        <p:spPr>
          <a:xfrm>
            <a:off x="3428992" y="0"/>
            <a:ext cx="5715008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- это  лист  с  </a:t>
            </a:r>
            <a:r>
              <a:rPr lang="ru-RU" sz="4400" b="1" dirty="0" smtClean="0"/>
              <a:t>одной</a:t>
            </a:r>
            <a:r>
              <a:rPr lang="ru-RU" sz="4400" dirty="0" smtClean="0"/>
              <a:t>  листовой  пластиной  на  черешке</a:t>
            </a:r>
            <a:endParaRPr lang="ru-RU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500090"/>
            <a:ext cx="8229600" cy="1917728"/>
          </a:xfrm>
        </p:spPr>
        <p:txBody>
          <a:bodyPr>
            <a:normAutofit/>
          </a:bodyPr>
          <a:lstStyle/>
          <a:p>
            <a:r>
              <a:rPr lang="ru-RU" sz="2400" b="1" u="sng" dirty="0" smtClean="0"/>
              <a:t>Простой лист – это лист с одной листовой пластинкой</a:t>
            </a:r>
            <a:endParaRPr lang="ru-RU" sz="2400" b="1" u="sng" dirty="0"/>
          </a:p>
        </p:txBody>
      </p:sp>
      <p:pic>
        <p:nvPicPr>
          <p:cNvPr id="4" name="Содержимое 3" descr="Изображение 001.jpg"/>
          <p:cNvPicPr>
            <a:picLocks noGrp="1" noChangeAspect="1"/>
          </p:cNvPicPr>
          <p:nvPr>
            <p:ph idx="1"/>
          </p:nvPr>
        </p:nvPicPr>
        <p:blipFill>
          <a:blip r:embed="rId2"/>
          <a:srcRect l="5186" t="9639" b="3614"/>
          <a:stretch>
            <a:fillRect/>
          </a:stretch>
        </p:blipFill>
        <p:spPr>
          <a:xfrm>
            <a:off x="0" y="785794"/>
            <a:ext cx="9144000" cy="6072206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Сложный  лист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Изображение 007.jpg"/>
          <p:cNvPicPr>
            <a:picLocks noGrp="1" noChangeAspect="1"/>
          </p:cNvPicPr>
          <p:nvPr>
            <p:ph idx="1"/>
          </p:nvPr>
        </p:nvPicPr>
        <p:blipFill>
          <a:blip r:embed="rId2"/>
          <a:srcRect l="15677" t="50000" r="52968" b="30000"/>
          <a:stretch>
            <a:fillRect/>
          </a:stretch>
        </p:blipFill>
        <p:spPr>
          <a:xfrm>
            <a:off x="4500562" y="3214686"/>
            <a:ext cx="2571768" cy="128588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- это лист, у которого на общем черешке расположено </a:t>
            </a:r>
            <a:r>
              <a:rPr lang="ru-RU" sz="3600" dirty="0" smtClean="0">
                <a:solidFill>
                  <a:srgbClr val="FF0000"/>
                </a:solidFill>
              </a:rPr>
              <a:t>несколько</a:t>
            </a:r>
            <a:r>
              <a:rPr lang="ru-RU" sz="3600" dirty="0" smtClean="0"/>
              <a:t> пластинок.</a:t>
            </a:r>
            <a:endParaRPr lang="ru-RU" sz="3600" dirty="0"/>
          </a:p>
        </p:txBody>
      </p:sp>
      <p:pic>
        <p:nvPicPr>
          <p:cNvPr id="6" name="Рисунок 5" descr="Изображение 007.jpg"/>
          <p:cNvPicPr>
            <a:picLocks noChangeAspect="1"/>
          </p:cNvPicPr>
          <p:nvPr/>
        </p:nvPicPr>
        <p:blipFill>
          <a:blip r:embed="rId2"/>
          <a:srcRect l="72787" t="41862" r="2799"/>
          <a:stretch>
            <a:fillRect/>
          </a:stretch>
        </p:blipFill>
        <p:spPr>
          <a:xfrm>
            <a:off x="3286116" y="0"/>
            <a:ext cx="5857884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сложный лист – это лист, у которого на общем черешке расположено несколько пластинок</a:t>
            </a:r>
            <a:endParaRPr lang="ru-RU" sz="3200" b="1" dirty="0"/>
          </a:p>
        </p:txBody>
      </p:sp>
      <p:pic>
        <p:nvPicPr>
          <p:cNvPr id="4" name="Содержимое 3" descr="Изображение 007.jpg"/>
          <p:cNvPicPr>
            <a:picLocks noGrp="1" noChangeAspect="1"/>
          </p:cNvPicPr>
          <p:nvPr>
            <p:ph idx="1"/>
          </p:nvPr>
        </p:nvPicPr>
        <p:blipFill>
          <a:blip r:embed="rId2"/>
          <a:srcRect t="7059"/>
          <a:stretch>
            <a:fillRect/>
          </a:stretch>
        </p:blipFill>
        <p:spPr>
          <a:xfrm>
            <a:off x="0" y="1214422"/>
            <a:ext cx="9144000" cy="564357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Сравните 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Простые  листья</a:t>
            </a:r>
            <a:endParaRPr lang="ru-RU" dirty="0"/>
          </a:p>
        </p:txBody>
      </p:sp>
      <p:pic>
        <p:nvPicPr>
          <p:cNvPr id="7" name="Содержимое 6" descr="Изображение 00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407693"/>
            <a:ext cx="4040188" cy="348565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1428736"/>
            <a:ext cx="4041775" cy="639762"/>
          </a:xfrm>
        </p:spPr>
        <p:txBody>
          <a:bodyPr/>
          <a:lstStyle/>
          <a:p>
            <a:r>
              <a:rPr lang="ru-RU" dirty="0" smtClean="0"/>
              <a:t>Сложные  листья</a:t>
            </a:r>
            <a:endParaRPr lang="ru-RU" dirty="0"/>
          </a:p>
        </p:txBody>
      </p:sp>
      <p:pic>
        <p:nvPicPr>
          <p:cNvPr id="8" name="Содержимое 7" descr="Изображение 00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r="2472" b="23061"/>
          <a:stretch>
            <a:fillRect/>
          </a:stretch>
        </p:blipFill>
        <p:spPr>
          <a:xfrm>
            <a:off x="5336507" y="2174875"/>
            <a:ext cx="3450335" cy="4325959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105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Чем различаются листья берёзы и рябины ?</vt:lpstr>
      <vt:lpstr>                           Чем  отличаются        ? </vt:lpstr>
      <vt:lpstr>Листья различаются по числу пластинок</vt:lpstr>
      <vt:lpstr>Простой  лист</vt:lpstr>
      <vt:lpstr>Простой лист – это лист с одной листовой пластинкой</vt:lpstr>
      <vt:lpstr>Сложный  лист</vt:lpstr>
      <vt:lpstr>сложный лист – это лист, у которого на общем черешке расположено несколько пластинок</vt:lpstr>
      <vt:lpstr>Сравните :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Чем различаются листья берёзы и рябины ?</dc:title>
  <dc:creator>1</dc:creator>
  <cp:lastModifiedBy>1</cp:lastModifiedBy>
  <cp:revision>1</cp:revision>
  <dcterms:created xsi:type="dcterms:W3CDTF">2014-12-10T11:09:48Z</dcterms:created>
  <dcterms:modified xsi:type="dcterms:W3CDTF">2014-12-10T11:12:54Z</dcterms:modified>
</cp:coreProperties>
</file>