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N=N(t)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t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70432"/>
        <c:axId val="21196800"/>
      </c:lineChart>
      <c:catAx>
        <c:axId val="2117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  <a:tailEnd type="stealth" w="lg" len="lg"/>
          </a:ln>
        </c:spPr>
        <c:crossAx val="21196800"/>
        <c:crossesAt val="0"/>
        <c:auto val="1"/>
        <c:lblAlgn val="ctr"/>
        <c:lblOffset val="100"/>
        <c:noMultiLvlLbl val="0"/>
      </c:catAx>
      <c:valAx>
        <c:axId val="21196800"/>
        <c:scaling>
          <c:orientation val="minMax"/>
          <c:max val="7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  <a:tailEnd type="stealth" w="lg" len="lg"/>
          </a:ln>
        </c:spPr>
        <c:crossAx val="21170432"/>
        <c:crosses val="autoZero"/>
        <c:crossBetween val="midCat"/>
        <c:min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DC824-7399-4FD9-B2CD-7CBA91FB3D42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41E2B-2271-4492-8538-37DD4D56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623586F-4668-42DA-B446-F0685BDAA00F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0617AD3-4AEE-492F-BDA1-428ADF76E82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636912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«О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, сколько нам открытий чудных</a:t>
            </a:r>
            <a:b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Готовит 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просвещенья дух,</a:t>
            </a:r>
            <a:b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И опыт, сын 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ошибок трудных,</a:t>
            </a:r>
            <a:b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И 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гений, парадоксов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друг»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3600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0" algn="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А.С. Пушкин</a:t>
            </a: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0479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Графическое представление закона радиоактивного распада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закон радиоактивного распад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729" y="2954389"/>
            <a:ext cx="4896544" cy="3354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2915816" y="3212976"/>
            <a:ext cx="0" cy="29523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99792" y="5946803"/>
            <a:ext cx="42484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7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743243"/>
              </p:ext>
            </p:extLst>
          </p:nvPr>
        </p:nvGraphicFramePr>
        <p:xfrm>
          <a:off x="467544" y="836712"/>
          <a:ext cx="3926016" cy="534147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009948"/>
                <a:gridCol w="2916068"/>
              </a:tblGrid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Изотоп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полураспада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Н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12,46 лет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5,73 • 10</a:t>
                      </a: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 лет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Na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15,05 ч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P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14,3 дня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89,0 дней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Cl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3,08-1 0</a:t>
                      </a: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 лет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K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12,46 ч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Ca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165 дней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Mn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310 дней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Fe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2,94 года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Fe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44,3 дня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Co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71,3 дня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Co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5,24 лет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5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Ni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125 лет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04444"/>
              </p:ext>
            </p:extLst>
          </p:nvPr>
        </p:nvGraphicFramePr>
        <p:xfrm>
          <a:off x="4932040" y="836712"/>
          <a:ext cx="3816424" cy="534147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981756"/>
                <a:gridCol w="2834668"/>
              </a:tblGrid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Изотоп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полураспада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Zn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246,4 дня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As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26,8 ч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Se 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119,9 дня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35,55 ч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50,5 дня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Mo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67 ч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Ag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7,5 дня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Cd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1,3 года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119 дней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Sb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60,9 дня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131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8,05 дня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10,7 лет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203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Hg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45,4 дня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Bi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5,00 дней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9" marR="2789" marT="2789" marB="278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3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8856825" cy="3190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1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сновные изотопы в авариях Чернобыля и Фукусим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53" y="1196752"/>
            <a:ext cx="7488832" cy="4999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56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924944"/>
            <a:ext cx="7408333" cy="3450696"/>
          </a:xfrm>
        </p:spPr>
        <p:txBody>
          <a:bodyPr>
            <a:normAutofit/>
          </a:bodyPr>
          <a:lstStyle/>
          <a:p>
            <a:r>
              <a:rPr lang="ru-RU" dirty="0"/>
              <a:t>Критерием истины, как известно, является практика. Это в полной мере касается физики как экспериментальной науки. В условиях, когда по понятным</a:t>
            </a:r>
            <a:r>
              <a:rPr lang="en-US" dirty="0"/>
              <a:t> </a:t>
            </a:r>
            <a:r>
              <a:rPr lang="ru-RU" dirty="0"/>
              <a:t>причинам повторить на уроке опыты </a:t>
            </a:r>
            <a:r>
              <a:rPr lang="ru-RU" dirty="0" smtClean="0"/>
              <a:t>Резерфорда, а </a:t>
            </a:r>
            <a:r>
              <a:rPr lang="ru-RU" dirty="0"/>
              <a:t>значит, экспериментально доказать или опровергнуть</a:t>
            </a:r>
            <a:r>
              <a:rPr lang="en-US" dirty="0"/>
              <a:t> </a:t>
            </a:r>
            <a:r>
              <a:rPr lang="ru-RU" dirty="0"/>
              <a:t>теоретически выведенный закон невозможно.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0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1" cy="42484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Цель работы: </a:t>
            </a:r>
            <a:r>
              <a:rPr lang="ru-RU" sz="1600" dirty="0"/>
              <a:t>проверить справедливость основного закона радиоактивного </a:t>
            </a:r>
            <a:r>
              <a:rPr lang="ru-RU" sz="1600" dirty="0" smtClean="0"/>
              <a:t>распада</a:t>
            </a:r>
          </a:p>
          <a:p>
            <a:pPr marL="0" indent="0">
              <a:buNone/>
            </a:pPr>
            <a:r>
              <a:rPr lang="ru-RU" sz="1600" b="1" dirty="0" smtClean="0"/>
              <a:t>Оборудование</a:t>
            </a:r>
            <a:r>
              <a:rPr lang="ru-RU" sz="1600" b="1" dirty="0"/>
              <a:t>:</a:t>
            </a:r>
            <a:r>
              <a:rPr lang="ru-RU" sz="1600" dirty="0"/>
              <a:t> 50-60 штук монет или пуговиц одного размера, картонка, мягкая горизонтальная поверхность (ткань).</a:t>
            </a:r>
          </a:p>
          <a:p>
            <a:pPr marL="0" indent="0">
              <a:buNone/>
            </a:pPr>
            <a:r>
              <a:rPr lang="ru-RU" sz="1600" b="1" dirty="0"/>
              <a:t>Порядок выполнения работы:</a:t>
            </a:r>
            <a:r>
              <a:rPr lang="ru-RU" sz="1600" dirty="0"/>
              <a:t> </a:t>
            </a:r>
          </a:p>
          <a:p>
            <a:pPr marL="0" lvl="0" indent="0">
              <a:buNone/>
            </a:pPr>
            <a:r>
              <a:rPr lang="ru-RU" sz="1600" dirty="0" smtClean="0"/>
              <a:t>Расположим </a:t>
            </a:r>
            <a:r>
              <a:rPr lang="ru-RU" sz="1600" dirty="0"/>
              <a:t>все монеты </a:t>
            </a:r>
            <a:r>
              <a:rPr lang="ru-RU" sz="1600" dirty="0" smtClean="0"/>
              <a:t>на </a:t>
            </a:r>
            <a:r>
              <a:rPr lang="ru-RU" sz="1600" dirty="0"/>
              <a:t>картоне орлом вверх на высоте 15-20 сантиметров над горизонтальной поверхностью.</a:t>
            </a:r>
          </a:p>
          <a:p>
            <a:pPr marL="0" lvl="0" indent="0">
              <a:buNone/>
            </a:pPr>
            <a:r>
              <a:rPr lang="ru-RU" sz="1600" dirty="0" smtClean="0"/>
              <a:t>Подкинем </a:t>
            </a:r>
            <a:r>
              <a:rPr lang="ru-RU" sz="1600" dirty="0"/>
              <a:t>монеты на высоту 5-7 сантиметров и резко </a:t>
            </a:r>
            <a:r>
              <a:rPr lang="ru-RU" sz="1600" dirty="0" smtClean="0"/>
              <a:t>уберем </a:t>
            </a:r>
            <a:r>
              <a:rPr lang="ru-RU" sz="1600" dirty="0"/>
              <a:t>картон. Монеты, которые при падении на горизонтальную поверхность перевернулись, необходимо убрать.</a:t>
            </a:r>
          </a:p>
          <a:p>
            <a:pPr marL="0" lvl="0" indent="0">
              <a:buNone/>
            </a:pPr>
            <a:r>
              <a:rPr lang="ru-RU" sz="1600" dirty="0" smtClean="0"/>
              <a:t>Повторим </a:t>
            </a:r>
            <a:r>
              <a:rPr lang="ru-RU" sz="1600" dirty="0"/>
              <a:t>данные бросания 5-6 раз, каждый раз убирая перевернутые монеты.</a:t>
            </a:r>
          </a:p>
          <a:p>
            <a:pPr marL="0" lvl="0" indent="0">
              <a:buNone/>
            </a:pPr>
            <a:r>
              <a:rPr lang="ru-RU" sz="1600" dirty="0" smtClean="0"/>
              <a:t>Начертим </a:t>
            </a:r>
            <a:r>
              <a:rPr lang="ru-RU" sz="1600" dirty="0"/>
              <a:t>график зависимости числа монет (ось ординат) от числа бросков (ось абсцисс).</a:t>
            </a:r>
          </a:p>
          <a:p>
            <a:pPr marL="0" lvl="0" indent="0">
              <a:buNone/>
            </a:pPr>
            <a:r>
              <a:rPr lang="ru-RU" sz="1600" dirty="0"/>
              <a:t>Приняв число монет за число не распавшихся атомов, а число бросков за время радиоактивного распада, </a:t>
            </a:r>
            <a:r>
              <a:rPr lang="ru-RU" sz="1600" dirty="0" smtClean="0"/>
              <a:t>проверим </a:t>
            </a:r>
            <a:r>
              <a:rPr lang="ru-RU" sz="1600" dirty="0"/>
              <a:t>выполнение основного закона радиоактивного распада.</a:t>
            </a:r>
          </a:p>
          <a:p>
            <a:pPr marL="0" lvl="0" indent="0">
              <a:buNone/>
            </a:pPr>
            <a:r>
              <a:rPr lang="ru-RU" sz="1600" dirty="0" smtClean="0"/>
              <a:t>Сделаем </a:t>
            </a:r>
            <a:r>
              <a:rPr lang="ru-RU" sz="1600" dirty="0"/>
              <a:t>вывод о справедливости основного закона радиоактивного распада для большого числа монет.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08256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Экспериментальная работа «Проверка закона радиоактивного распада»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83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Экспериментальная зависимость </a:t>
            </a:r>
            <a:r>
              <a:rPr lang="en-US" dirty="0"/>
              <a:t>N=N(t)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23036655"/>
              </p:ext>
            </p:extLst>
          </p:nvPr>
        </p:nvGraphicFramePr>
        <p:xfrm>
          <a:off x="1259632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1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возраста археологических и геологических находок.</a:t>
            </a:r>
          </a:p>
          <a:p>
            <a:r>
              <a:rPr lang="ru-RU" dirty="0" smtClean="0"/>
              <a:t>Для чего радиоактивность применяют в медицине?</a:t>
            </a:r>
          </a:p>
          <a:p>
            <a:r>
              <a:rPr lang="ru-RU" dirty="0" smtClean="0"/>
              <a:t>Для чего радиоактивность применяют в технике?</a:t>
            </a:r>
          </a:p>
          <a:p>
            <a:r>
              <a:rPr lang="ru-RU" dirty="0" smtClean="0"/>
              <a:t>Применение радиоактивных изотопов в сельском хозяйстве.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Применение радиоактивности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994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Сообщение по выбранной теме</a:t>
            </a:r>
          </a:p>
          <a:p>
            <a:r>
              <a:rPr lang="ru-RU" dirty="0"/>
              <a:t>Определение возраста археологических и геологических находок.</a:t>
            </a:r>
          </a:p>
          <a:p>
            <a:r>
              <a:rPr lang="ru-RU" dirty="0"/>
              <a:t>Для чего радиоактивность применяют в медицине?</a:t>
            </a:r>
          </a:p>
          <a:p>
            <a:r>
              <a:rPr lang="ru-RU" dirty="0"/>
              <a:t>Для чего радиоактивность применяют в технике?</a:t>
            </a:r>
          </a:p>
          <a:p>
            <a:r>
              <a:rPr lang="ru-RU" dirty="0"/>
              <a:t>Применение радиоактивных изотопов в сельском хозяйстве</a:t>
            </a:r>
            <a:r>
              <a:rPr lang="ru-RU" dirty="0" smtClean="0"/>
              <a:t>.</a:t>
            </a:r>
            <a:endParaRPr lang="ru-RU" dirty="0"/>
          </a:p>
          <a:p>
            <a:pPr marL="457200" indent="-457200">
              <a:buFont typeface="+mj-lt"/>
              <a:buAutoNum type="arabicPeriod" startAt="2"/>
            </a:pPr>
            <a:r>
              <a:rPr lang="ru-RU" dirty="0" smtClean="0"/>
              <a:t>Все определения выучить, подготовиться к физическому диктанту.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7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Что такое радиоактивность?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Кто открыл явление радиоактивности?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Какие виды радиоактивного излучения вы знаете? Что оно собой представляет?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Какой вид радиоактивного излучения обладает самой большой проникающей способностью?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Какой вид радиоактивного излучения наиболее вреден для биологического организма?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для повторения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2796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6. После открытия радиоактивности ученые стали предлагать различные модели строения атома. Какие из них вам известны?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7. Какие частицы входят в состав атома?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8. Какие частицы входят в состав ядра атома?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9. Что такое дефект массы? Формула.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10. Как рассчитать энергию связи в ядре атома? Формула.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для повторения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185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Рассчитать энергию связи в ядре атома бериллия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ru-RU" sz="3600" b="1" i="1">
                            <a:latin typeface="Cambria Math"/>
                          </a:rPr>
                        </m:ctrlPr>
                      </m:sPrePr>
                      <m:sub>
                        <m:r>
                          <a:rPr lang="ru-RU" sz="3600" b="1" i="1">
                            <a:latin typeface="Cambria Math"/>
                          </a:rPr>
                          <m:t>𝟒</m:t>
                        </m:r>
                      </m:sub>
                      <m:sup>
                        <m:r>
                          <a:rPr lang="ru-RU" sz="3600" b="1" i="1">
                            <a:latin typeface="Cambria Math"/>
                          </a:rPr>
                          <m:t>𝟖</m:t>
                        </m:r>
                      </m:sup>
                      <m:e>
                        <m:r>
                          <a:rPr lang="ru-RU" sz="3600" b="1" i="1">
                            <a:latin typeface="Cambria Math"/>
                          </a:rPr>
                          <m:t>Ве</m:t>
                        </m:r>
                        <m:r>
                          <a:rPr lang="ru-RU" sz="3600" b="1" i="1" smtClean="0">
                            <a:latin typeface="Cambria Math"/>
                          </a:rPr>
                          <m:t>.</m:t>
                        </m:r>
                      </m:e>
                    </m:sPre>
                  </m:oMath>
                </a14:m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Ответ  выразить в МэВ.</a:t>
                </a:r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Масса ядра бериллия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М</a:t>
                </a:r>
                <a:r>
                  <a:rPr lang="ru-RU" baseline="-25000" dirty="0" err="1" smtClean="0">
                    <a:latin typeface="Arial" pitchFamily="34" charset="0"/>
                    <a:cs typeface="Arial" pitchFamily="34" charset="0"/>
                  </a:rPr>
                  <a:t>я</a:t>
                </a:r>
                <a:r>
                  <a:rPr lang="ru-RU" baseline="-250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= 8,00531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а.е.м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.,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масса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протона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baseline="-25000" dirty="0" err="1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en-US" baseline="-25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dirty="0"/>
                  <a:t>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1,0073 </a:t>
                </a:r>
                <a:r>
                  <a:rPr lang="ru-RU" dirty="0" err="1">
                    <a:latin typeface="Arial" pitchFamily="34" charset="0"/>
                    <a:cs typeface="Arial" pitchFamily="34" charset="0"/>
                  </a:rPr>
                  <a:t>а.е.м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.,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м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асса нейтрона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dirty="0"/>
                  <a:t>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1,00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87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err="1">
                    <a:latin typeface="Arial" pitchFamily="34" charset="0"/>
                    <a:cs typeface="Arial" pitchFamily="34" charset="0"/>
                  </a:rPr>
                  <a:t>а.е.м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.,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1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а.е.м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. = 1,6605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а.е.м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ru-RU" baseline="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= 9 </a:t>
                </a:r>
                <a:r>
                  <a:rPr lang="ru-RU" b="1" baseline="25000" dirty="0" smtClean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ru-RU" baseline="30000" dirty="0" smtClean="0">
                    <a:latin typeface="Arial" pitchFamily="34" charset="0"/>
                    <a:cs typeface="Arial" pitchFamily="34" charset="0"/>
                  </a:rPr>
                  <a:t>18 </a:t>
                </a:r>
                <a:r>
                  <a:rPr lang="ru-RU" dirty="0"/>
                  <a:t>м</a:t>
                </a:r>
                <a:r>
                  <a:rPr lang="ru-RU" baseline="30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dirty="0"/>
                  <a:t>/с</a:t>
                </a:r>
                <a:r>
                  <a:rPr lang="ru-RU" baseline="30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ru-RU" baseline="300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Wingdings" pitchFamily="2" charset="2"/>
                  <a:buChar char="Ø"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237" b="-3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Самостоятельная работа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97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5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08912" cy="345071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Тема занятия: «Закон радиоактивного распада. Энергетический </a:t>
            </a:r>
            <a:r>
              <a:rPr lang="ru-RU" b="1" dirty="0"/>
              <a:t>выход в ядерных </a:t>
            </a:r>
            <a:r>
              <a:rPr lang="ru-RU" b="1" dirty="0" smtClean="0"/>
              <a:t>реакциях.</a:t>
            </a:r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Цепная </a:t>
            </a:r>
            <a:r>
              <a:rPr lang="ru-RU" b="1" dirty="0"/>
              <a:t>ядерная реакция. </a:t>
            </a:r>
          </a:p>
        </p:txBody>
      </p:sp>
    </p:spTree>
    <p:extLst>
      <p:ext uri="{BB962C8B-B14F-4D97-AF65-F5344CB8AC3E}">
        <p14:creationId xmlns:p14="http://schemas.microsoft.com/office/powerpoint/2010/main" val="15548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Период полураспада.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Вывод закона радиоактивного распада.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Экспериментальная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работа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«Проверка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закона радиоактивного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распада»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Ядерные реакции. Энергетический выход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реакций.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Цепные ядерные реакции.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Коэффициент размножения нейтронов.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5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 полураспада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32856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Резерфорд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исследуя со своими сотрудниками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преобразования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радиоактивных веществ, пришел к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выводу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что их активность со временем уменьшается.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Было установлено: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1) Активность пропорциональна массе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радиоактивного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вещества.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2) Для одного и того же радиоактивного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вещества наблюдается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снижение активности в 2 раза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через строго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определенный промежуток времени,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причем это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время не зависит от состояния вещества,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давления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температуры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любых других его параметров.</a:t>
            </a:r>
          </a:p>
          <a:p>
            <a:pPr marL="363538"/>
            <a:r>
              <a:rPr lang="ru-RU" sz="2000" dirty="0">
                <a:latin typeface="Arial" pitchFamily="34" charset="0"/>
                <a:cs typeface="Arial" pitchFamily="34" charset="0"/>
              </a:rPr>
              <a:t>Для характеристики скорости снижения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активности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радиоактивного вещества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было введено понятие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периода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полураспада - 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63538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-время,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протяжении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которого распадается половина из имеющегося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количества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радиоактивных атомов.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Скорость снижения активности у разных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радиоактивных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веществ разная.</a:t>
            </a:r>
          </a:p>
        </p:txBody>
      </p:sp>
    </p:spTree>
    <p:extLst>
      <p:ext uri="{BB962C8B-B14F-4D97-AF65-F5344CB8AC3E}">
        <p14:creationId xmlns:p14="http://schemas.microsoft.com/office/powerpoint/2010/main" val="2600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Закон радиоактивного распада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136339"/>
            <a:ext cx="84969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Пусть в некоторый начальный момент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времени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=0 количество радиоактивных атомов равняется </a:t>
            </a:r>
            <a:r>
              <a:rPr lang="en-US" dirty="0">
                <a:latin typeface="Arial" pitchFamily="34" charset="0"/>
                <a:cs typeface="Arial" pitchFamily="34" charset="0"/>
              </a:rPr>
              <a:t>N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Тогда через промежуток времени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T их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согласно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определению периода полураспада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T 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останется в </a:t>
            </a:r>
            <a:r>
              <a:rPr lang="ru-RU" dirty="0">
                <a:latin typeface="Arial" pitchFamily="34" charset="0"/>
                <a:cs typeface="Arial" pitchFamily="34" charset="0"/>
              </a:rPr>
              <a:t>2 раза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меньше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через промежуток времени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=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T количество радиоактивных </a:t>
            </a:r>
            <a:r>
              <a:rPr lang="ru-RU" dirty="0">
                <a:latin typeface="Arial" pitchFamily="34" charset="0"/>
                <a:cs typeface="Arial" pitchFamily="34" charset="0"/>
              </a:rPr>
              <a:t>атомов снова уменьшится в 2 раза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будет равно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2 = </a:t>
            </a:r>
            <a:r>
              <a:rPr lang="en-US" dirty="0">
                <a:latin typeface="Arial" pitchFamily="34" charset="0"/>
                <a:cs typeface="Arial" pitchFamily="34" charset="0"/>
              </a:rPr>
              <a:t>N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4 = N / 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через промежуток времени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количество радиоактивных атомов снова уменьшится в 2 раза и будет равно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/ 2 = N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 N /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через промежуток времени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количество радиоактивных атомов снова уменьшится в 2 раза и будет равно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N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ru-RU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 N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 N /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т.д.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Рассуждая аналогично можно вывести общую закономерность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 = 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0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где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 / T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5661248"/>
            <a:ext cx="2592288" cy="864096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N = N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0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/ 2 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t / T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 </a:t>
            </a:r>
            <a:endParaRPr lang="ru-RU" sz="24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872</Words>
  <Application>Microsoft Office PowerPoint</Application>
  <PresentationFormat>Экран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Презентация PowerPoint</vt:lpstr>
      <vt:lpstr>Вопросы для повторения</vt:lpstr>
      <vt:lpstr>Вопросы для повторения</vt:lpstr>
      <vt:lpstr>Самостоятельная работа</vt:lpstr>
      <vt:lpstr>Презентация PowerPoint</vt:lpstr>
      <vt:lpstr>Тема занятия: «Закон радиоактивного распада. Энергетический выход в ядерных реакциях.  Цепная ядерная реакция. </vt:lpstr>
      <vt:lpstr>План</vt:lpstr>
      <vt:lpstr>Период полураспада</vt:lpstr>
      <vt:lpstr>Закон радиоактивного распада</vt:lpstr>
      <vt:lpstr>Графическое представление закона радиоактивного распада </vt:lpstr>
      <vt:lpstr>Презентация PowerPoint</vt:lpstr>
      <vt:lpstr>Презентация PowerPoint</vt:lpstr>
      <vt:lpstr>Презентация PowerPoint</vt:lpstr>
      <vt:lpstr>Презентация PowerPoint</vt:lpstr>
      <vt:lpstr>Экспериментальная работа «Проверка закона радиоактивного распада» </vt:lpstr>
      <vt:lpstr>Экспериментальная зависимость N=N(t)</vt:lpstr>
      <vt:lpstr>Применение радиоактивности</vt:lpstr>
      <vt:lpstr>Домашнее задание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5</cp:revision>
  <dcterms:created xsi:type="dcterms:W3CDTF">2012-05-20T20:52:56Z</dcterms:created>
  <dcterms:modified xsi:type="dcterms:W3CDTF">2012-10-14T17:56:55Z</dcterms:modified>
</cp:coreProperties>
</file>