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3"/>
  </p:notesMasterIdLst>
  <p:sldIdLst>
    <p:sldId id="263" r:id="rId3"/>
    <p:sldId id="264" r:id="rId4"/>
    <p:sldId id="265" r:id="rId5"/>
    <p:sldId id="262" r:id="rId6"/>
    <p:sldId id="266" r:id="rId7"/>
    <p:sldId id="260" r:id="rId8"/>
    <p:sldId id="256" r:id="rId9"/>
    <p:sldId id="258" r:id="rId10"/>
    <p:sldId id="259" r:id="rId11"/>
    <p:sldId id="26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800000"/>
    <a:srgbClr val="F8BD46"/>
    <a:srgbClr val="FF9F3F"/>
    <a:srgbClr val="FF9933"/>
    <a:srgbClr val="86AD23"/>
    <a:srgbClr val="3333FF"/>
    <a:srgbClr val="F8F8F8"/>
    <a:srgbClr val="2F9B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9" autoAdjust="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24B19-011D-4E0E-A393-F86218B5CEAF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BF4EE-B190-478C-8559-DB571B294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097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DD78-6491-4B9E-B535-F43E9605583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C648-A2CB-4ED6-8757-936DFB70BA7A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5616B-1DD3-4083-AF15-7E58DED63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945D2-C9ED-4CB5-9E63-489FD440417A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5830F-133A-43C7-BEB9-B51DA9166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F300-AA22-4C6F-A619-2C6305B2D79A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DF6C-1B8D-4A83-B0AA-0B74AD987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0B51F-00EF-42B4-82DE-3AB1EB478D57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32772-B5C4-4BD0-B121-8166F31D28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3C805-8E27-4AC1-B7C9-E372C4756054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7C0F-5819-4E98-AE6E-204D6E1BC3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AF346-DD9B-4D55-A7F6-3C7BB5CE6B25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B9732-C287-48A4-9CBC-D281AA7BDC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1ACD1-3F2D-4A3B-B194-030D676834CA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244D9-1352-40EB-B20F-129FFDEF99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5A7D-86AF-47FB-AA90-8364BE85E8FF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B7E3-40BC-4AA4-8A78-49C4E660F4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A8828-9FC2-4A50-97F0-27610F9DDDD4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9F95D-BC18-4C4D-B546-65A1845554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0098A-C19B-4643-BD1B-475B5D08DE47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2E61-7C57-46B8-B2F5-146A181F75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6ACD1-E219-42B5-BBD5-EEE68B75A964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02AC-E314-4B42-A83F-B56CE89F15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539552" y="332656"/>
            <a:ext cx="8280920" cy="619268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EA1D2-82C4-4123-86C9-5C9432F112B3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BE429-1003-451F-899B-D8D9F2035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54415-6F37-446C-B0AF-AD1068C3BBEE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C152B-E88F-4D61-9660-5DAB29DA02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B5B2D-98C3-42DD-817E-B4B4687934CB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D214F-2182-4929-8527-8F7F08961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C97B0-AA88-455B-9869-558A0D9B0409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3182E-B7BC-43C5-A834-6FAB801209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997B9-6EE7-4602-8E84-86A293E5C863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1B397-78D9-49D0-BAA0-E2C45AA0A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856F-D343-4545-94C4-21025B98798C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4872-7E10-43B4-A79B-6F170C330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F2BE6-1C40-47E3-BCE4-2084949CA6A0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04628-9194-4627-BE6E-5B5743ABB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2B2F5-9338-4919-A01A-CC13966B6874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6FB6D-DA3F-4B72-A104-E135D6D7C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F52E2-77A2-4822-8240-C2C673F7BF45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23841-3535-4535-8E44-3F0C0DF48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A60DD-A76F-46BC-BFCC-08D9993F52FA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A2CD1-28E4-49F2-893F-D34F12FD1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015FF-94BE-40DC-8079-8C1471D0D297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E485B-971E-4085-8643-CE51381C0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62F963-5BD2-435A-808D-40D063D8CC9D}" type="datetimeFigureOut">
              <a:rPr lang="ru-RU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2AE32A-BCEA-4384-98B4-3A4250E61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897813" y="6642100"/>
            <a:ext cx="1246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pull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88000" sy="95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B653DE-5EC3-4061-8EEF-536655FDF528}" type="datetimeFigureOut">
              <a:rPr lang="ru-RU" smtClean="0"/>
              <a:pPr>
                <a:defRPr/>
              </a:pPr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DDD4DB-B172-48AC-8EDC-E73147C711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64" y="714356"/>
            <a:ext cx="8715436" cy="582594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Кого считать одаренным ребенком?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14348" y="20002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800000"/>
                </a:solidFill>
              </a:rPr>
              <a:t>  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1:10000 (гении) –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сверходаренные</a:t>
            </a:r>
            <a:endParaRPr lang="ru-RU" sz="3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3-5%  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талант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высокоодаренные</a:t>
            </a:r>
            <a:endParaRPr lang="ru-RU" sz="3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15-25% 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профессионал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одаренные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Действие щелочи на хлорофилл </a:t>
            </a:r>
            <a:br>
              <a:rPr lang="ru-RU" sz="32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(омыление хлорофилла)</a:t>
            </a:r>
            <a:endParaRPr lang="ru-RU" sz="32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Цилиндр 3"/>
          <p:cNvSpPr/>
          <p:nvPr/>
        </p:nvSpPr>
        <p:spPr>
          <a:xfrm>
            <a:off x="3714744" y="2000240"/>
            <a:ext cx="928694" cy="1428760"/>
          </a:xfrm>
          <a:prstGeom prst="ca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Цилиндр 4"/>
          <p:cNvSpPr/>
          <p:nvPr/>
        </p:nvSpPr>
        <p:spPr>
          <a:xfrm>
            <a:off x="3714744" y="3143248"/>
            <a:ext cx="928694" cy="1357322"/>
          </a:xfrm>
          <a:prstGeom prst="can">
            <a:avLst/>
          </a:prstGeom>
          <a:solidFill>
            <a:srgbClr val="F8BD46"/>
          </a:solidFill>
          <a:ln>
            <a:solidFill>
              <a:srgbClr val="F8B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Цилиндр 6"/>
          <p:cNvSpPr/>
          <p:nvPr/>
        </p:nvSpPr>
        <p:spPr>
          <a:xfrm>
            <a:off x="1000100" y="1857364"/>
            <a:ext cx="928694" cy="1428760"/>
          </a:xfrm>
          <a:prstGeom prst="ca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Цилиндр 7"/>
          <p:cNvSpPr/>
          <p:nvPr/>
        </p:nvSpPr>
        <p:spPr>
          <a:xfrm>
            <a:off x="1000100" y="3000372"/>
            <a:ext cx="928694" cy="1357322"/>
          </a:xfrm>
          <a:prstGeom prst="can">
            <a:avLst/>
          </a:prstGeom>
          <a:solidFill>
            <a:srgbClr val="2F9B1D"/>
          </a:solidFill>
          <a:ln>
            <a:solidFill>
              <a:srgbClr val="2F9B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Цилиндр 8"/>
          <p:cNvSpPr/>
          <p:nvPr/>
        </p:nvSpPr>
        <p:spPr>
          <a:xfrm>
            <a:off x="1000100" y="4143380"/>
            <a:ext cx="928694" cy="1428760"/>
          </a:xfrm>
          <a:prstGeom prst="can">
            <a:avLst/>
          </a:prstGeom>
          <a:solidFill>
            <a:srgbClr val="DEEF03"/>
          </a:solidFill>
          <a:ln>
            <a:solidFill>
              <a:srgbClr val="DEEF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Цилиндр 9"/>
          <p:cNvSpPr/>
          <p:nvPr/>
        </p:nvSpPr>
        <p:spPr>
          <a:xfrm>
            <a:off x="3714744" y="4286256"/>
            <a:ext cx="928694" cy="1357322"/>
          </a:xfrm>
          <a:prstGeom prst="can">
            <a:avLst/>
          </a:prstGeom>
          <a:solidFill>
            <a:srgbClr val="86AD23"/>
          </a:solidFill>
          <a:ln>
            <a:solidFill>
              <a:srgbClr val="86A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14876" y="4930786"/>
            <a:ext cx="928694" cy="569916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714876" y="3571876"/>
            <a:ext cx="928694" cy="1588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714876" y="4714884"/>
            <a:ext cx="928694" cy="1588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15008" y="321468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Каратин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(желто-оранжевый)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8" y="4500570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Ксантофилл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15008" y="5143512"/>
            <a:ext cx="30003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Натриевая соль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хлорофилиновой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кислоты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286124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Особый вид: педагогическое творчество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методика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500042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творчества: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Научное</a:t>
            </a:r>
          </a:p>
          <a:p>
            <a:pPr lvl="0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Техническое</a:t>
            </a:r>
          </a:p>
          <a:p>
            <a:pPr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Художественное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9190" y="500042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 творчества: </a:t>
            </a:r>
          </a:p>
          <a:p>
            <a:pPr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Знания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Механизмы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видение мира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786182" y="1357298"/>
            <a:ext cx="857256" cy="142876"/>
          </a:xfrm>
          <a:prstGeom prst="right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786182" y="1857364"/>
            <a:ext cx="857256" cy="142876"/>
          </a:xfrm>
          <a:prstGeom prst="right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786182" y="2428868"/>
            <a:ext cx="857256" cy="142876"/>
          </a:xfrm>
          <a:prstGeom prst="right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785926"/>
            <a:ext cx="91440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Сущность одаренности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(что такое?)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(как выявить?)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и воспитание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(как работать?)</a:t>
            </a:r>
            <a:endParaRPr lang="ru-RU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357298"/>
            <a:ext cx="8429684" cy="192882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«Крестьянин, скосивший на лугу тысячу цветков для коровы, не должен ради забавы сминать цветок, растущий на обочине дороги, так как в этом случае он совершает преступление против жизни, неоправданное никакой необходимостью»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906713"/>
            <a:ext cx="8143932" cy="1500187"/>
          </a:xfrm>
        </p:spPr>
        <p:txBody>
          <a:bodyPr/>
          <a:lstStyle/>
          <a:p>
            <a:pPr algn="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Не существует сколько-нибудь достоверных тестов</a:t>
            </a:r>
            <a:r>
              <a:rPr 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одарённость, кроме тех, которые проявляются в</a:t>
            </a:r>
          </a:p>
          <a:p>
            <a:pPr algn="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результате активного участия хотя бы в самой</a:t>
            </a:r>
            <a:r>
              <a:rPr 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маленькой исследовательской работе</a:t>
            </a:r>
          </a:p>
          <a:p>
            <a:pPr algn="r"/>
            <a:endParaRPr lang="en-US" sz="28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А.Н.Колмогоров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K:\Светлана\Изо по биологии\Image\f_0812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2472" t="2248" r="61794" b="52792"/>
          <a:stretch>
            <a:fillRect/>
          </a:stretch>
        </p:blipFill>
        <p:spPr bwMode="auto">
          <a:xfrm>
            <a:off x="3428992" y="285728"/>
            <a:ext cx="2286016" cy="1977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Documents and Settings\Admin.4A615A8AD921405\Мои документы\Мои рисунки\xakep.lv_103.jpg"/>
          <p:cNvPicPr/>
          <p:nvPr/>
        </p:nvPicPr>
        <p:blipFill>
          <a:blip r:embed="rId4" cstate="print"/>
          <a:srcRect l="13346" t="18728" r="15632" b="25088"/>
          <a:stretch>
            <a:fillRect/>
          </a:stretch>
        </p:blipFill>
        <p:spPr bwMode="auto">
          <a:xfrm>
            <a:off x="571472" y="357166"/>
            <a:ext cx="264320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Documents and Settings\Admin.4A615A8AD921405\Мои документы\Мои рисунки\iм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357694"/>
            <a:ext cx="278608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Documents and Settings\Admin.4A615A8AD921405\Мои документы\Мои рисунки\xakep.lv_30.jpg"/>
          <p:cNvPicPr/>
          <p:nvPr/>
        </p:nvPicPr>
        <p:blipFill>
          <a:blip r:embed="rId6" cstate="print"/>
          <a:srcRect l="24299" t="31308" r="6542" b="17757"/>
          <a:stretch>
            <a:fillRect/>
          </a:stretch>
        </p:blipFill>
        <p:spPr bwMode="auto">
          <a:xfrm>
            <a:off x="3286116" y="2285992"/>
            <a:ext cx="250033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Администратор\Рабочий стол\работа_ия\6 класс\Новая папка\XMLDDCAX31XHDCAQTWYAVCAHA6UTICAK9G67HCA96RC3MCABL5AHSCAXG4X9ICA0TXJ12CA4YQ5YDCAA1DBOMCA5GPWEVCA9KIC2KCA94YAW9CAGY04KLCAR6QPLLCADZ6FI0CAFCI5CQCA6XJT1O.jpg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71472" y="2285992"/>
            <a:ext cx="265521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C:\Documents and Settings\Администратор\Рабочий стол\работа_ия\6 класс\Новая папка\bv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4357694"/>
            <a:ext cx="2571768" cy="2057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Documents and Settings\Администратор\Рабочий стол\работа_ия\6 класс\цветок\HTETICAKI2C0UCAK18FM7CAP5IH6TCA288ZCVCA3RDJK2CA0BHF7BCASX8M03CAYJ8Z3OCASTVS33CAMD2720CAJKXDPBCAQNI5I5CA8H4LJYCA556YDGCAVMQ7EYCA0D3WAMCADYWMHLCAWUI44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357166"/>
            <a:ext cx="2577257" cy="193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10" descr="K:\Светлана\Изо по биологии\Image\f_0858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00760" y="4357694"/>
            <a:ext cx="2714644" cy="2047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флеш\фото\моя\Новая папка\123 (20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86639" y="2357430"/>
            <a:ext cx="2900203" cy="1942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071546"/>
            <a:ext cx="828680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9050">
                  <a:solidFill>
                    <a:srgbClr val="000099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itchFamily="18" charset="0"/>
              </a:rPr>
              <a:t>Свойства пигментов листа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 smtClean="0">
              <a:ln w="19050">
                <a:solidFill>
                  <a:srgbClr val="000099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9050">
                  <a:solidFill>
                    <a:srgbClr val="000099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itchFamily="18" charset="0"/>
              </a:rPr>
              <a:t>Химические и физические свойства хлорофилла</a:t>
            </a:r>
            <a:endParaRPr lang="ru-RU" sz="4000" b="1" dirty="0">
              <a:ln w="19050">
                <a:solidFill>
                  <a:srgbClr val="000099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002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428736"/>
            <a:ext cx="8214839" cy="4500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Содержимое 5" descr="11166024_w640_h640_0048chlorophyllmoleculespl.jpg"/>
          <p:cNvPicPr>
            <a:picLocks noGrp="1" noChangeAspect="1"/>
          </p:cNvPicPr>
          <p:nvPr>
            <p:ph idx="1"/>
          </p:nvPr>
        </p:nvPicPr>
        <p:blipFill>
          <a:blip r:embed="rId3"/>
          <a:srcRect l="8962" t="13959" r="7547" b="14252"/>
          <a:stretch>
            <a:fillRect/>
          </a:stretch>
        </p:blipFill>
        <p:spPr>
          <a:xfrm>
            <a:off x="500034" y="1142984"/>
            <a:ext cx="8358246" cy="5383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5984" y="357166"/>
            <a:ext cx="371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C</a:t>
            </a:r>
            <a:r>
              <a:rPr lang="ru-RU" sz="3600" b="1" baseline="-25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55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H</a:t>
            </a:r>
            <a:r>
              <a:rPr lang="ru-RU" sz="3600" b="1" baseline="-25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72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N</a:t>
            </a:r>
            <a:r>
              <a:rPr lang="ru-RU" sz="3600" b="1" baseline="-25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4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3600" b="1" baseline="-25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5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Mg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>
                  <a:noFill/>
                </a:ln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Разделение пигментов листа </a:t>
            </a:r>
            <a:br>
              <a:rPr lang="ru-RU" sz="3600" b="1" dirty="0" smtClean="0">
                <a:ln w="11430">
                  <a:noFill/>
                </a:ln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>
                  <a:noFill/>
                </a:ln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методу </a:t>
            </a:r>
            <a:r>
              <a:rPr lang="ru-RU" sz="3600" b="1" dirty="0" err="1" smtClean="0">
                <a:ln w="11430">
                  <a:noFill/>
                </a:ln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Крауса</a:t>
            </a:r>
            <a:endParaRPr lang="ru-RU" sz="3600" b="1" dirty="0">
              <a:ln w="11430">
                <a:noFill/>
              </a:ln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Цилиндр 7"/>
          <p:cNvSpPr/>
          <p:nvPr/>
        </p:nvSpPr>
        <p:spPr>
          <a:xfrm>
            <a:off x="2000232" y="1785926"/>
            <a:ext cx="928694" cy="1428760"/>
          </a:xfrm>
          <a:prstGeom prst="ca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Цилиндр 8"/>
          <p:cNvSpPr/>
          <p:nvPr/>
        </p:nvSpPr>
        <p:spPr>
          <a:xfrm>
            <a:off x="2000232" y="2928934"/>
            <a:ext cx="928694" cy="1357322"/>
          </a:xfrm>
          <a:prstGeom prst="can">
            <a:avLst/>
          </a:prstGeom>
          <a:solidFill>
            <a:srgbClr val="2F9B1D"/>
          </a:solidFill>
          <a:ln>
            <a:solidFill>
              <a:srgbClr val="2F9B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Цилиндр 9"/>
          <p:cNvSpPr/>
          <p:nvPr/>
        </p:nvSpPr>
        <p:spPr>
          <a:xfrm>
            <a:off x="2000232" y="4071942"/>
            <a:ext cx="928694" cy="1428760"/>
          </a:xfrm>
          <a:prstGeom prst="can">
            <a:avLst/>
          </a:prstGeom>
          <a:solidFill>
            <a:srgbClr val="DEEF03"/>
          </a:solidFill>
          <a:ln>
            <a:solidFill>
              <a:srgbClr val="DEEF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 flipH="1" flipV="1">
            <a:off x="2785256" y="2429662"/>
            <a:ext cx="930282" cy="642942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928926" y="3500438"/>
            <a:ext cx="928694" cy="1588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928926" y="4857760"/>
            <a:ext cx="928694" cy="1588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00496" y="4572008"/>
            <a:ext cx="22860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Ксантофилл (желтый)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857620" y="3214686"/>
            <a:ext cx="22860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Хлорофилл (зеленый)</a:t>
            </a: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643306" y="1714488"/>
            <a:ext cx="264320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Каротин (желто-оранжевый),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3 раза меньше</a:t>
            </a:r>
          </a:p>
          <a:p>
            <a:endParaRPr lang="ru-RU" dirty="0"/>
          </a:p>
        </p:txBody>
      </p:sp>
      <p:sp>
        <p:nvSpPr>
          <p:cNvPr id="26" name="Выгнутая вправо стрелка 25"/>
          <p:cNvSpPr/>
          <p:nvPr/>
        </p:nvSpPr>
        <p:spPr>
          <a:xfrm flipV="1">
            <a:off x="6215074" y="2285992"/>
            <a:ext cx="357190" cy="1357322"/>
          </a:xfrm>
          <a:prstGeom prst="curvedLef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9388" y="2643182"/>
            <a:ext cx="207170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Маскирует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030005343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163</Words>
  <Application>Microsoft Office PowerPoint</Application>
  <PresentationFormat>Экран (4:3)</PresentationFormat>
  <Paragraphs>35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TS030005343</vt:lpstr>
      <vt:lpstr>Кого считать одаренным ребенком? </vt:lpstr>
      <vt:lpstr>Особый вид: педагогическое творчество – методика  </vt:lpstr>
      <vt:lpstr>Сущность одаренности (что такое?) =  диагностика (как выявить?) +  обучение и воспитание (как работать?)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Разделение пигментов листа  по методу Крауса</vt:lpstr>
      <vt:lpstr>Действие щелочи на хлорофилл  (омыление хлорофилла)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Zavuch</cp:lastModifiedBy>
  <cp:revision>26</cp:revision>
  <dcterms:created xsi:type="dcterms:W3CDTF">2013-07-10T14:56:12Z</dcterms:created>
  <dcterms:modified xsi:type="dcterms:W3CDTF">2014-08-27T22:18:49Z</dcterms:modified>
</cp:coreProperties>
</file>