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75" r:id="rId4"/>
    <p:sldId id="276" r:id="rId5"/>
    <p:sldId id="279" r:id="rId6"/>
    <p:sldId id="286" r:id="rId7"/>
    <p:sldId id="277" r:id="rId8"/>
    <p:sldId id="285" r:id="rId9"/>
    <p:sldId id="283" r:id="rId10"/>
    <p:sldId id="265" r:id="rId11"/>
    <p:sldId id="28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003300"/>
    <a:srgbClr val="008000"/>
    <a:srgbClr val="A50021"/>
    <a:srgbClr val="33CCFF"/>
    <a:srgbClr val="00CCFF"/>
    <a:srgbClr val="99CC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 autoAdjust="0"/>
    <p:restoredTop sz="94605" autoAdjust="0"/>
  </p:normalViewPr>
  <p:slideViewPr>
    <p:cSldViewPr>
      <p:cViewPr varScale="1">
        <p:scale>
          <a:sx n="69" d="100"/>
          <a:sy n="69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1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F1C976-A0F8-4516-8891-96DB850DC7B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22926D-684B-4FF6-80D0-2D7C2BA702D2}" type="slidenum">
              <a:rPr lang="ru-RU"/>
              <a:pPr/>
              <a:t>9</a:t>
            </a:fld>
            <a:endParaRPr lang="ru-RU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4A71E-82A3-4869-80AF-15ED264A63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2A1B4-01E0-4814-8B2A-568EEF9D60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9762D-A78E-4EA5-92D5-AC7D802329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0AD28-A59B-4240-B878-D429428539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5B94A-DFF8-41C0-BA36-7247E07362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B3022-C33E-411A-8673-A2CFA2E47A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23CF2-A0AC-4695-86DF-8711C2105C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DFA3F-36DB-4080-A5BB-6402936D83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5B5F4-B3A4-4C82-9AAE-36E6C45701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FC1CD-1796-44C1-BF85-34D3983234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04D1C-655E-4A10-B099-DFAFAE2F56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1">
                <a:gamma/>
                <a:tint val="43529"/>
                <a:invGamma/>
              </a:schemeClr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95738" y="60213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524625"/>
            <a:ext cx="755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/>
              <a:t>А.С.А.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2E7837C-BDB0-4CEA-925D-EF98DA8EA5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slide" Target="slide10.x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А.С.А.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71600" y="1916832"/>
            <a:ext cx="7416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dirty="0">
                <a:solidFill>
                  <a:srgbClr val="000099"/>
                </a:solidFill>
              </a:rPr>
              <a:t>Небесная </a:t>
            </a:r>
            <a:r>
              <a:rPr lang="ru-RU" sz="6600" dirty="0" smtClean="0">
                <a:solidFill>
                  <a:srgbClr val="000099"/>
                </a:solidFill>
              </a:rPr>
              <a:t>сфера Звёздное небо</a:t>
            </a:r>
            <a:endParaRPr lang="ru-RU" sz="6600" dirty="0">
              <a:solidFill>
                <a:srgbClr val="000099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900113" y="2690297"/>
            <a:ext cx="64087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А.С.А.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71550" y="549275"/>
            <a:ext cx="74168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dirty="0">
                <a:solidFill>
                  <a:srgbClr val="000099"/>
                </a:solidFill>
              </a:rPr>
              <a:t>Экваториальные координаты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9552" y="3140968"/>
            <a:ext cx="8820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i="1" dirty="0" smtClean="0">
                <a:solidFill>
                  <a:srgbClr val="0033CC"/>
                </a:solidFill>
              </a:rPr>
              <a:t>. </a:t>
            </a:r>
            <a:endParaRPr lang="ru-RU" sz="2400" i="1" dirty="0">
              <a:solidFill>
                <a:srgbClr val="00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6369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>
                <a:solidFill>
                  <a:srgbClr val="0033CC"/>
                </a:solidFill>
              </a:rPr>
              <a:t>«Склонение» звезды измеряется ее угловым расстоянием к северу или югу от небесного экватора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43651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 dirty="0" smtClean="0">
                <a:solidFill>
                  <a:srgbClr val="0033CC"/>
                </a:solidFill>
              </a:rPr>
              <a:t>«Прямое восхождение» измеряется от точки весеннего равноденствия до круга склонения звезды.</a:t>
            </a:r>
            <a:endParaRPr lang="ru-RU" sz="2400" i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25" descr="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2325" y="285750"/>
            <a:ext cx="19716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500063" y="357188"/>
            <a:ext cx="67151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Параллактическим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 называется смещение более близких к Земле звёзд относительно более далеких.</a:t>
            </a: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Параллаксом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 называется угол 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π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, под которым виден радиус земной орбиты.</a:t>
            </a:r>
          </a:p>
        </p:txBody>
      </p:sp>
      <p:pic>
        <p:nvPicPr>
          <p:cNvPr id="31748" name="Рисунок 3" descr="паралакс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645024"/>
            <a:ext cx="72485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А.С.А.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27584" y="0"/>
            <a:ext cx="7416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dirty="0" smtClean="0">
                <a:solidFill>
                  <a:srgbClr val="000099"/>
                </a:solidFill>
              </a:rPr>
              <a:t>От древности…</a:t>
            </a:r>
            <a:endParaRPr lang="ru-RU" sz="6600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2630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Календарь майя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7" name="Picture 3" descr="D:\картинки\aztec-calend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960440" cy="3456384"/>
          </a:xfrm>
          <a:prstGeom prst="rect">
            <a:avLst/>
          </a:prstGeom>
          <a:noFill/>
        </p:spPr>
      </p:pic>
      <p:pic>
        <p:nvPicPr>
          <p:cNvPr id="49153" name="Picture 1" descr="C:\Users\пк\Desktop\559-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3507739" cy="34960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716016" y="5445224"/>
            <a:ext cx="4275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Календарь древних египтян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А.С.А.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332656"/>
            <a:ext cx="3837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…до наших дней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7632848" cy="460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А.С.А.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332656"/>
            <a:ext cx="43331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schemeClr val="accent2">
                    <a:lumMod val="50000"/>
                  </a:schemeClr>
                </a:solidFill>
              </a:rPr>
              <a:t>С</a:t>
            </a:r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</a:rPr>
              <a:t>озвездия</a:t>
            </a:r>
            <a:endParaRPr lang="ru-RU" sz="6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Над Землёю ночью поздней, если бросишь в небо взгляд,</a:t>
            </a:r>
            <a:br>
              <a:rPr lang="ru-RU" sz="2000" dirty="0" smtClean="0">
                <a:solidFill>
                  <a:srgbClr val="FF0000"/>
                </a:solidFill>
                <a:latin typeface="+mn-lt"/>
              </a:rPr>
            </a:b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Ты увидишь, словно гроздья, там созвездия висят.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348880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Созвездия — это набор ярких звёзд, соединённых в фигуры воображаемыми линиями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Рисунок 2" descr="созв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643699">
            <a:off x="843850" y="3017400"/>
            <a:ext cx="3141851" cy="353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созвез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501008"/>
            <a:ext cx="3240360" cy="318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А.С.А.</a:t>
            </a: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А.С.А.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60648"/>
            <a:ext cx="67925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000099"/>
                </a:solidFill>
              </a:rPr>
              <a:t>Небесная сфера</a:t>
            </a:r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Небесная сфера играет фундаментальную роль при указании положения астрономических объектов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314096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Небесная сфера</a:t>
            </a:r>
            <a:r>
              <a:rPr lang="ru-RU" sz="2400" dirty="0" smtClean="0">
                <a:latin typeface="+mn-lt"/>
              </a:rPr>
              <a:t> </a:t>
            </a: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— это воображаемая сфера сколь угодно большого радиуса, в центре которой находится глаз наблюдателя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" name="Рисунок 3" descr="небесный экватор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068960"/>
            <a:ext cx="3600400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А.С.А.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Зодиакальные созвездия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428625" y="214313"/>
            <a:ext cx="8001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Годичный путь Солнца - эклиптика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28675" name="Рисунок 2" descr="небесная сфера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052736"/>
            <a:ext cx="8143875" cy="566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А.С.А.</a:t>
            </a:r>
          </a:p>
        </p:txBody>
      </p:sp>
      <p:sp>
        <p:nvSpPr>
          <p:cNvPr id="19458" name="Oval 2"/>
          <p:cNvSpPr>
            <a:spLocks noChangeArrowheads="1"/>
          </p:cNvSpPr>
          <p:nvPr/>
        </p:nvSpPr>
        <p:spPr bwMode="auto">
          <a:xfrm>
            <a:off x="2124075" y="1052513"/>
            <a:ext cx="5113338" cy="5113337"/>
          </a:xfrm>
          <a:prstGeom prst="ellipse">
            <a:avLst/>
          </a:prstGeom>
          <a:solidFill>
            <a:srgbClr val="CCFFFF"/>
          </a:solidFill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4500563" y="3357563"/>
            <a:ext cx="287337" cy="28892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3492500" y="1341438"/>
            <a:ext cx="2447925" cy="4535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2124075" y="1052513"/>
            <a:ext cx="5111750" cy="511175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059113" y="692150"/>
            <a:ext cx="433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5867400" y="58769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P’</a:t>
            </a:r>
            <a:endParaRPr lang="ru-RU"/>
          </a:p>
        </p:txBody>
      </p:sp>
      <p:sp>
        <p:nvSpPr>
          <p:cNvPr id="19482" name="Oval 26"/>
          <p:cNvSpPr>
            <a:spLocks noChangeArrowheads="1"/>
          </p:cNvSpPr>
          <p:nvPr/>
        </p:nvSpPr>
        <p:spPr bwMode="auto">
          <a:xfrm rot="-1635274">
            <a:off x="2124075" y="2997200"/>
            <a:ext cx="5111750" cy="1079500"/>
          </a:xfrm>
          <a:prstGeom prst="ellipse">
            <a:avLst/>
          </a:prstGeom>
          <a:solidFill>
            <a:srgbClr val="FFFF00">
              <a:alpha val="41000"/>
            </a:srgbClr>
          </a:solidFill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3" name="AutoShape 27"/>
          <p:cNvSpPr>
            <a:spLocks noChangeArrowheads="1"/>
          </p:cNvSpPr>
          <p:nvPr/>
        </p:nvSpPr>
        <p:spPr bwMode="auto">
          <a:xfrm>
            <a:off x="6372225" y="260350"/>
            <a:ext cx="1871663" cy="647700"/>
          </a:xfrm>
          <a:prstGeom prst="wedgeRectCallout">
            <a:avLst>
              <a:gd name="adj1" fmla="val -60940"/>
              <a:gd name="adj2" fmla="val 270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Небесный экватор</a:t>
            </a:r>
          </a:p>
        </p:txBody>
      </p:sp>
      <p:sp>
        <p:nvSpPr>
          <p:cNvPr id="19484" name="Line 28"/>
          <p:cNvSpPr>
            <a:spLocks noChangeShapeType="1"/>
          </p:cNvSpPr>
          <p:nvPr/>
        </p:nvSpPr>
        <p:spPr bwMode="auto">
          <a:xfrm flipV="1">
            <a:off x="2411413" y="2349500"/>
            <a:ext cx="4537075" cy="23749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85" name="Oval 29"/>
          <p:cNvSpPr>
            <a:spLocks noChangeArrowheads="1"/>
          </p:cNvSpPr>
          <p:nvPr/>
        </p:nvSpPr>
        <p:spPr bwMode="auto">
          <a:xfrm>
            <a:off x="2124075" y="2852738"/>
            <a:ext cx="5111750" cy="1439862"/>
          </a:xfrm>
          <a:prstGeom prst="ellipse">
            <a:avLst/>
          </a:prstGeom>
          <a:solidFill>
            <a:schemeClr val="accent1">
              <a:alpha val="33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4211638" y="43656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W</a:t>
            </a:r>
            <a:endParaRPr lang="ru-RU"/>
          </a:p>
        </p:txBody>
      </p:sp>
      <p:sp>
        <p:nvSpPr>
          <p:cNvPr id="19487" name="Text Box 31"/>
          <p:cNvSpPr txBox="1">
            <a:spLocks noChangeArrowheads="1"/>
          </p:cNvSpPr>
          <p:nvPr/>
        </p:nvSpPr>
        <p:spPr bwMode="auto">
          <a:xfrm>
            <a:off x="4643438" y="24923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</a:t>
            </a:r>
            <a:endParaRPr lang="ru-RU"/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1692275" y="3429000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7308850" y="34290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</a:t>
            </a:r>
            <a:endParaRPr lang="ru-RU"/>
          </a:p>
        </p:txBody>
      </p:sp>
      <p:sp>
        <p:nvSpPr>
          <p:cNvPr id="19491" name="Arc 35"/>
          <p:cNvSpPr>
            <a:spLocks/>
          </p:cNvSpPr>
          <p:nvPr/>
        </p:nvSpPr>
        <p:spPr bwMode="auto">
          <a:xfrm rot="-1670284">
            <a:off x="3059113" y="1052513"/>
            <a:ext cx="882650" cy="430212"/>
          </a:xfrm>
          <a:custGeom>
            <a:avLst/>
            <a:gdLst>
              <a:gd name="G0" fmla="+- 21600 0 0"/>
              <a:gd name="G1" fmla="+- 20752 0 0"/>
              <a:gd name="G2" fmla="+- 21600 0 0"/>
              <a:gd name="T0" fmla="*/ 29238 w 43200"/>
              <a:gd name="T1" fmla="*/ 548 h 42352"/>
              <a:gd name="T2" fmla="*/ 15605 w 43200"/>
              <a:gd name="T3" fmla="*/ 0 h 42352"/>
              <a:gd name="T4" fmla="*/ 21600 w 43200"/>
              <a:gd name="T5" fmla="*/ 20752 h 42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352" fill="none" extrusionOk="0">
                <a:moveTo>
                  <a:pt x="29238" y="547"/>
                </a:moveTo>
                <a:cubicBezTo>
                  <a:pt x="37640" y="3724"/>
                  <a:pt x="43200" y="11769"/>
                  <a:pt x="43200" y="20752"/>
                </a:cubicBezTo>
                <a:cubicBezTo>
                  <a:pt x="43200" y="32681"/>
                  <a:pt x="33529" y="42352"/>
                  <a:pt x="21600" y="42352"/>
                </a:cubicBezTo>
                <a:cubicBezTo>
                  <a:pt x="9670" y="42352"/>
                  <a:pt x="0" y="32681"/>
                  <a:pt x="0" y="20752"/>
                </a:cubicBezTo>
                <a:cubicBezTo>
                  <a:pt x="-1" y="11131"/>
                  <a:pt x="6362" y="2670"/>
                  <a:pt x="15605" y="0"/>
                </a:cubicBezTo>
              </a:path>
              <a:path w="43200" h="42352" stroke="0" extrusionOk="0">
                <a:moveTo>
                  <a:pt x="29238" y="547"/>
                </a:moveTo>
                <a:cubicBezTo>
                  <a:pt x="37640" y="3724"/>
                  <a:pt x="43200" y="11769"/>
                  <a:pt x="43200" y="20752"/>
                </a:cubicBezTo>
                <a:cubicBezTo>
                  <a:pt x="43200" y="32681"/>
                  <a:pt x="33529" y="42352"/>
                  <a:pt x="21600" y="42352"/>
                </a:cubicBezTo>
                <a:cubicBezTo>
                  <a:pt x="9670" y="42352"/>
                  <a:pt x="0" y="32681"/>
                  <a:pt x="0" y="20752"/>
                </a:cubicBezTo>
                <a:cubicBezTo>
                  <a:pt x="-1" y="11131"/>
                  <a:pt x="6362" y="2670"/>
                  <a:pt x="15605" y="0"/>
                </a:cubicBezTo>
                <a:lnTo>
                  <a:pt x="21600" y="20752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92" name="AutoShape 36"/>
          <p:cNvSpPr>
            <a:spLocks noChangeArrowheads="1"/>
          </p:cNvSpPr>
          <p:nvPr/>
        </p:nvSpPr>
        <p:spPr bwMode="auto">
          <a:xfrm rot="-1660864">
            <a:off x="4067175" y="1484313"/>
            <a:ext cx="431800" cy="2159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93" name="Oval 37"/>
          <p:cNvSpPr>
            <a:spLocks noChangeArrowheads="1"/>
          </p:cNvSpPr>
          <p:nvPr/>
        </p:nvSpPr>
        <p:spPr bwMode="auto">
          <a:xfrm rot="-1672199">
            <a:off x="3924300" y="1052513"/>
            <a:ext cx="1584325" cy="5111750"/>
          </a:xfrm>
          <a:prstGeom prst="ellipse">
            <a:avLst/>
          </a:prstGeom>
          <a:solidFill>
            <a:srgbClr val="800080">
              <a:alpha val="17999"/>
            </a:srgbClr>
          </a:solidFill>
          <a:ln w="381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900113" y="5589588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9495" name="AutoShape 39"/>
          <p:cNvSpPr>
            <a:spLocks noChangeArrowheads="1"/>
          </p:cNvSpPr>
          <p:nvPr/>
        </p:nvSpPr>
        <p:spPr bwMode="auto">
          <a:xfrm>
            <a:off x="1116013" y="5373688"/>
            <a:ext cx="1368425" cy="792162"/>
          </a:xfrm>
          <a:prstGeom prst="wedgeRectCallout">
            <a:avLst>
              <a:gd name="adj1" fmla="val 212644"/>
              <a:gd name="adj2" fmla="val -79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/>
              <a:t>Круг склонения</a:t>
            </a:r>
          </a:p>
          <a:p>
            <a:pPr algn="ctr"/>
            <a:endParaRPr lang="ru-RU"/>
          </a:p>
        </p:txBody>
      </p:sp>
      <p:sp>
        <p:nvSpPr>
          <p:cNvPr id="19496" name="Line 40"/>
          <p:cNvSpPr>
            <a:spLocks noChangeShapeType="1"/>
          </p:cNvSpPr>
          <p:nvPr/>
        </p:nvSpPr>
        <p:spPr bwMode="auto">
          <a:xfrm flipH="1" flipV="1">
            <a:off x="4284663" y="1628775"/>
            <a:ext cx="358775" cy="1871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97" name="Line 41"/>
          <p:cNvSpPr>
            <a:spLocks noChangeShapeType="1"/>
          </p:cNvSpPr>
          <p:nvPr/>
        </p:nvSpPr>
        <p:spPr bwMode="auto">
          <a:xfrm>
            <a:off x="4643438" y="3500438"/>
            <a:ext cx="936625" cy="1444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98" name="Arc 42"/>
          <p:cNvSpPr>
            <a:spLocks/>
          </p:cNvSpPr>
          <p:nvPr/>
        </p:nvSpPr>
        <p:spPr bwMode="auto">
          <a:xfrm rot="17120247" flipV="1">
            <a:off x="4589463" y="3052763"/>
            <a:ext cx="358775" cy="5365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4727"/>
              <a:gd name="T2" fmla="*/ 21372 w 21600"/>
              <a:gd name="T3" fmla="*/ 24727 h 24727"/>
              <a:gd name="T4" fmla="*/ 0 w 21600"/>
              <a:gd name="T5" fmla="*/ 21600 h 24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72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46"/>
                  <a:pt x="21523" y="23691"/>
                  <a:pt x="21372" y="24727"/>
                </a:cubicBezTo>
              </a:path>
              <a:path w="21600" h="2472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46"/>
                  <a:pt x="21523" y="23691"/>
                  <a:pt x="21372" y="24727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9504" name="Object 48"/>
          <p:cNvGraphicFramePr>
            <a:graphicFrameLocks noChangeAspect="1"/>
          </p:cNvGraphicFramePr>
          <p:nvPr/>
        </p:nvGraphicFramePr>
        <p:xfrm>
          <a:off x="4932363" y="2924175"/>
          <a:ext cx="282575" cy="358775"/>
        </p:xfrm>
        <a:graphic>
          <a:graphicData uri="http://schemas.openxmlformats.org/presentationml/2006/ole">
            <p:oleObj spid="_x0000_s41986" name="Формула" r:id="rId4" imgW="139680" imgH="177480" progId="Equation.3">
              <p:embed/>
            </p:oleObj>
          </a:graphicData>
        </a:graphic>
      </p:graphicFrame>
      <p:sp>
        <p:nvSpPr>
          <p:cNvPr id="19506" name="Oval 50"/>
          <p:cNvSpPr>
            <a:spLocks noChangeArrowheads="1"/>
          </p:cNvSpPr>
          <p:nvPr/>
        </p:nvSpPr>
        <p:spPr bwMode="auto">
          <a:xfrm>
            <a:off x="3348038" y="4581525"/>
            <a:ext cx="142875" cy="142875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07" name="Text Box 51"/>
          <p:cNvSpPr txBox="1">
            <a:spLocks noChangeArrowheads="1"/>
          </p:cNvSpPr>
          <p:nvPr/>
        </p:nvSpPr>
        <p:spPr bwMode="auto">
          <a:xfrm>
            <a:off x="3348038" y="46529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ɤ</a:t>
            </a:r>
          </a:p>
        </p:txBody>
      </p:sp>
      <p:sp>
        <p:nvSpPr>
          <p:cNvPr id="19508" name="AutoShape 52"/>
          <p:cNvSpPr>
            <a:spLocks noChangeArrowheads="1"/>
          </p:cNvSpPr>
          <p:nvPr/>
        </p:nvSpPr>
        <p:spPr bwMode="auto">
          <a:xfrm>
            <a:off x="179388" y="3933825"/>
            <a:ext cx="1871662" cy="935038"/>
          </a:xfrm>
          <a:prstGeom prst="wedgeRectCallout">
            <a:avLst>
              <a:gd name="adj1" fmla="val 124046"/>
              <a:gd name="adj2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dirty="0">
                <a:hlinkClick r:id="rId5" action="ppaction://hlinksldjump"/>
              </a:rPr>
              <a:t>Точка весеннего равноденствия</a:t>
            </a:r>
            <a:endParaRPr lang="ru-RU" dirty="0"/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323850" y="765175"/>
            <a:ext cx="1798638" cy="366713"/>
            <a:chOff x="431" y="346"/>
            <a:chExt cx="1133" cy="231"/>
          </a:xfrm>
        </p:grpSpPr>
        <p:sp>
          <p:nvSpPr>
            <p:cNvPr id="19505" name="Text Box 49"/>
            <p:cNvSpPr txBox="1">
              <a:spLocks noChangeArrowheads="1"/>
            </p:cNvSpPr>
            <p:nvPr/>
          </p:nvSpPr>
          <p:spPr bwMode="auto">
            <a:xfrm>
              <a:off x="521" y="346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- склонение</a:t>
              </a:r>
            </a:p>
          </p:txBody>
        </p:sp>
        <p:graphicFrame>
          <p:nvGraphicFramePr>
            <p:cNvPr id="19512" name="Object 56"/>
            <p:cNvGraphicFramePr>
              <a:graphicFrameLocks noChangeAspect="1"/>
            </p:cNvGraphicFramePr>
            <p:nvPr/>
          </p:nvGraphicFramePr>
          <p:xfrm>
            <a:off x="431" y="346"/>
            <a:ext cx="178" cy="226"/>
          </p:xfrm>
          <a:graphic>
            <a:graphicData uri="http://schemas.openxmlformats.org/presentationml/2006/ole">
              <p:oleObj spid="_x0000_s41987" name="Формула" r:id="rId6" imgW="139680" imgH="177480" progId="Equation.3">
                <p:embed/>
              </p:oleObj>
            </a:graphicData>
          </a:graphic>
        </p:graphicFrame>
      </p:grpSp>
      <p:sp>
        <p:nvSpPr>
          <p:cNvPr id="19515" name="Line 59"/>
          <p:cNvSpPr>
            <a:spLocks noChangeShapeType="1"/>
          </p:cNvSpPr>
          <p:nvPr/>
        </p:nvSpPr>
        <p:spPr bwMode="auto">
          <a:xfrm flipH="1">
            <a:off x="3419475" y="3500438"/>
            <a:ext cx="1223963" cy="11525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16" name="Arc 60"/>
          <p:cNvSpPr>
            <a:spLocks/>
          </p:cNvSpPr>
          <p:nvPr/>
        </p:nvSpPr>
        <p:spPr bwMode="auto">
          <a:xfrm rot="5118313">
            <a:off x="4644232" y="3285331"/>
            <a:ext cx="217488" cy="936625"/>
          </a:xfrm>
          <a:custGeom>
            <a:avLst/>
            <a:gdLst>
              <a:gd name="G0" fmla="+- 0 0 0"/>
              <a:gd name="G1" fmla="+- 21597 0 0"/>
              <a:gd name="G2" fmla="+- 21600 0 0"/>
              <a:gd name="T0" fmla="*/ 335 w 21600"/>
              <a:gd name="T1" fmla="*/ 0 h 28994"/>
              <a:gd name="T2" fmla="*/ 20294 w 21600"/>
              <a:gd name="T3" fmla="*/ 28994 h 28994"/>
              <a:gd name="T4" fmla="*/ 0 w 21600"/>
              <a:gd name="T5" fmla="*/ 21597 h 28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994" fill="none" extrusionOk="0">
                <a:moveTo>
                  <a:pt x="335" y="-1"/>
                </a:moveTo>
                <a:cubicBezTo>
                  <a:pt x="12132" y="182"/>
                  <a:pt x="21600" y="9798"/>
                  <a:pt x="21600" y="21597"/>
                </a:cubicBezTo>
                <a:cubicBezTo>
                  <a:pt x="21600" y="24120"/>
                  <a:pt x="21157" y="26623"/>
                  <a:pt x="20293" y="28993"/>
                </a:cubicBezTo>
              </a:path>
              <a:path w="21600" h="28994" stroke="0" extrusionOk="0">
                <a:moveTo>
                  <a:pt x="335" y="-1"/>
                </a:moveTo>
                <a:cubicBezTo>
                  <a:pt x="12132" y="182"/>
                  <a:pt x="21600" y="9798"/>
                  <a:pt x="21600" y="21597"/>
                </a:cubicBezTo>
                <a:cubicBezTo>
                  <a:pt x="21600" y="24120"/>
                  <a:pt x="21157" y="26623"/>
                  <a:pt x="20293" y="28993"/>
                </a:cubicBezTo>
                <a:lnTo>
                  <a:pt x="0" y="21597"/>
                </a:lnTo>
                <a:close/>
              </a:path>
            </a:pathLst>
          </a:custGeom>
          <a:noFill/>
          <a:ln w="28575">
            <a:solidFill>
              <a:srgbClr val="008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17" name="Text Box 61"/>
          <p:cNvSpPr txBox="1">
            <a:spLocks noChangeArrowheads="1"/>
          </p:cNvSpPr>
          <p:nvPr/>
        </p:nvSpPr>
        <p:spPr bwMode="auto">
          <a:xfrm>
            <a:off x="4500563" y="37893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/>
              <a:t>α</a:t>
            </a:r>
          </a:p>
        </p:txBody>
      </p:sp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250825" y="1125538"/>
            <a:ext cx="165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dirty="0"/>
              <a:t>α</a:t>
            </a:r>
            <a:r>
              <a:rPr lang="ru-RU" dirty="0"/>
              <a:t> – прямое восхождение</a:t>
            </a:r>
            <a:endParaRPr lang="el-GR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188640"/>
            <a:ext cx="6458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 smtClean="0">
                <a:solidFill>
                  <a:srgbClr val="000099"/>
                </a:solidFill>
              </a:rPr>
              <a:t>Экваториальные координаты</a:t>
            </a:r>
            <a:endParaRPr lang="ru-RU" sz="3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ебесная сфера и координаты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 сфера и координаты</Template>
  <TotalTime>431</TotalTime>
  <Words>127</Words>
  <Application>Microsoft Office PowerPoint</Application>
  <PresentationFormat>Экран (4:3)</PresentationFormat>
  <Paragraphs>43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Небесная сфера и координаты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47</cp:revision>
  <dcterms:created xsi:type="dcterms:W3CDTF">2013-03-20T01:25:10Z</dcterms:created>
  <dcterms:modified xsi:type="dcterms:W3CDTF">2013-04-17T04:18:41Z</dcterms:modified>
</cp:coreProperties>
</file>