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9"/>
  </p:notesMasterIdLst>
  <p:sldIdLst>
    <p:sldId id="263" r:id="rId2"/>
    <p:sldId id="264" r:id="rId3"/>
    <p:sldId id="256" r:id="rId4"/>
    <p:sldId id="257" r:id="rId5"/>
    <p:sldId id="268" r:id="rId6"/>
    <p:sldId id="259" r:id="rId7"/>
    <p:sldId id="260" r:id="rId8"/>
    <p:sldId id="269" r:id="rId9"/>
    <p:sldId id="273" r:id="rId10"/>
    <p:sldId id="261" r:id="rId11"/>
    <p:sldId id="270" r:id="rId12"/>
    <p:sldId id="276" r:id="rId13"/>
    <p:sldId id="275" r:id="rId14"/>
    <p:sldId id="262" r:id="rId15"/>
    <p:sldId id="274"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65EE9-C0DF-46AC-8F37-4616BF334C2B}" type="datetimeFigureOut">
              <a:rPr lang="ru-RU" smtClean="0"/>
              <a:pPr/>
              <a:t>08.09.2013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2D5DB-207C-4F53-A471-5B60BE62EFF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52D5DB-207C-4F53-A471-5B60BE62EFF6}"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11761BA-BAEB-4BC2-96CE-BBD6FB852018}" type="datetimeFigureOut">
              <a:rPr lang="ru-RU" smtClean="0"/>
              <a:pPr/>
              <a:t>08.09.2013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5D539804-7EF8-448D-8576-5FDD6D9CAB5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11761BA-BAEB-4BC2-96CE-BBD6FB852018}" type="datetimeFigureOut">
              <a:rPr lang="ru-RU" smtClean="0"/>
              <a:pPr/>
              <a:t>08.09.2013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39804-7EF8-448D-8576-5FDD6D9CAB5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11761BA-BAEB-4BC2-96CE-BBD6FB852018}" type="datetimeFigureOut">
              <a:rPr lang="ru-RU" smtClean="0"/>
              <a:pPr/>
              <a:t>08.09.2013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39804-7EF8-448D-8576-5FDD6D9CAB5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11761BA-BAEB-4BC2-96CE-BBD6FB852018}" type="datetimeFigureOut">
              <a:rPr lang="ru-RU" smtClean="0"/>
              <a:pPr/>
              <a:t>08.09.2013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5D539804-7EF8-448D-8576-5FDD6D9CAB5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11761BA-BAEB-4BC2-96CE-BBD6FB852018}" type="datetimeFigureOut">
              <a:rPr lang="ru-RU" smtClean="0"/>
              <a:pPr/>
              <a:t>08.09.2013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5D539804-7EF8-448D-8576-5FDD6D9CAB59}"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11761BA-BAEB-4BC2-96CE-BBD6FB852018}" type="datetimeFigureOut">
              <a:rPr lang="ru-RU" smtClean="0"/>
              <a:pPr/>
              <a:t>08.09.2013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D539804-7EF8-448D-8576-5FDD6D9CAB5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11761BA-BAEB-4BC2-96CE-BBD6FB852018}" type="datetimeFigureOut">
              <a:rPr lang="ru-RU" smtClean="0"/>
              <a:pPr/>
              <a:t>08.09.2013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5D539804-7EF8-448D-8576-5FDD6D9CAB59}"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11761BA-BAEB-4BC2-96CE-BBD6FB852018}" type="datetimeFigureOut">
              <a:rPr lang="ru-RU" smtClean="0"/>
              <a:pPr/>
              <a:t>08.09.2013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39804-7EF8-448D-8576-5FDD6D9CAB5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11761BA-BAEB-4BC2-96CE-BBD6FB852018}" type="datetimeFigureOut">
              <a:rPr lang="ru-RU" smtClean="0"/>
              <a:pPr/>
              <a:t>08.09.2013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39804-7EF8-448D-8576-5FDD6D9CAB5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11761BA-BAEB-4BC2-96CE-BBD6FB852018}" type="datetimeFigureOut">
              <a:rPr lang="ru-RU" smtClean="0"/>
              <a:pPr/>
              <a:t>08.09.2013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39804-7EF8-448D-8576-5FDD6D9CAB5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11761BA-BAEB-4BC2-96CE-BBD6FB852018}" type="datetimeFigureOut">
              <a:rPr lang="ru-RU" smtClean="0"/>
              <a:pPr/>
              <a:t>08.09.2013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D539804-7EF8-448D-8576-5FDD6D9CAB59}"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11761BA-BAEB-4BC2-96CE-BBD6FB852018}" type="datetimeFigureOut">
              <a:rPr lang="ru-RU" smtClean="0"/>
              <a:pPr/>
              <a:t>08.09.2013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D539804-7EF8-448D-8576-5FDD6D9CAB59}"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file:///C:\Program%20Files\Physicon\Open%20Astronomy%202.6\content\chapter1\section2\paragraph1\subparagraph50.html" TargetMode="External"/><Relationship Id="rId2" Type="http://schemas.openxmlformats.org/officeDocument/2006/relationships/hyperlink" Target="file:///C:\Program%20Files\Physicon\Open%20Astronomy%202.6\content\scientist\section\paragraph4\subparagraph14.html" TargetMode="External"/><Relationship Id="rId1" Type="http://schemas.openxmlformats.org/officeDocument/2006/relationships/slideLayout" Target="../slideLayouts/slideLayout4.xml"/><Relationship Id="rId4" Type="http://schemas.openxmlformats.org/officeDocument/2006/relationships/image" Target="../media/image19.gif"/></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WordArt 6"/>
          <p:cNvSpPr>
            <a:spLocks noChangeArrowheads="1" noChangeShapeType="1" noTextEdit="1"/>
          </p:cNvSpPr>
          <p:nvPr/>
        </p:nvSpPr>
        <p:spPr bwMode="auto">
          <a:xfrm>
            <a:off x="304800" y="533400"/>
            <a:ext cx="6172200" cy="1524000"/>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СОЗВЕЗДИЯ</a:t>
            </a:r>
          </a:p>
        </p:txBody>
      </p:sp>
      <p:sp>
        <p:nvSpPr>
          <p:cNvPr id="10249" name="Text Box 9"/>
          <p:cNvSpPr txBox="1">
            <a:spLocks noChangeArrowheads="1"/>
          </p:cNvSpPr>
          <p:nvPr/>
        </p:nvSpPr>
        <p:spPr bwMode="auto">
          <a:xfrm>
            <a:off x="990600" y="5943600"/>
            <a:ext cx="4495800" cy="641350"/>
          </a:xfrm>
          <a:prstGeom prst="rect">
            <a:avLst/>
          </a:prstGeom>
          <a:noFill/>
          <a:ln w="9525">
            <a:noFill/>
            <a:miter lim="800000"/>
            <a:headEnd/>
            <a:tailEnd/>
          </a:ln>
          <a:effectLst/>
        </p:spPr>
        <p:txBody>
          <a:bodyPr>
            <a:spAutoFit/>
          </a:bodyPr>
          <a:lstStyle/>
          <a:p>
            <a:pPr algn="ctr">
              <a:spcBef>
                <a:spcPct val="50000"/>
              </a:spcBef>
            </a:pPr>
            <a:r>
              <a:rPr lang="ru-RU" b="1">
                <a:solidFill>
                  <a:srgbClr val="000000"/>
                </a:solidFill>
              </a:rPr>
              <a:t>Колесова Ж. В., учитель физики МОУ «СОШ п. Бурасы»</a:t>
            </a:r>
          </a:p>
        </p:txBody>
      </p:sp>
      <p:pic>
        <p:nvPicPr>
          <p:cNvPr id="2050" name="Picture 2" descr="C:\Documents and Settings\ValentinaA\Мои документы\Мои рисунки\Рисунок5.jpg"/>
          <p:cNvPicPr>
            <a:picLocks noChangeAspect="1" noChangeArrowheads="1"/>
          </p:cNvPicPr>
          <p:nvPr/>
        </p:nvPicPr>
        <p:blipFill>
          <a:blip r:embed="rId2"/>
          <a:srcRect/>
          <a:stretch>
            <a:fillRect/>
          </a:stretch>
        </p:blipFill>
        <p:spPr bwMode="auto">
          <a:xfrm>
            <a:off x="0" y="0"/>
            <a:ext cx="9144000" cy="6715148"/>
          </a:xfrm>
          <a:prstGeom prst="rect">
            <a:avLst/>
          </a:prstGeom>
          <a:noFill/>
        </p:spPr>
      </p:pic>
      <p:sp>
        <p:nvSpPr>
          <p:cNvPr id="5" name="Заголовок 4"/>
          <p:cNvSpPr>
            <a:spLocks noGrp="1"/>
          </p:cNvSpPr>
          <p:nvPr>
            <p:ph type="title"/>
          </p:nvPr>
        </p:nvSpPr>
        <p:spPr/>
        <p:txBody>
          <a:bodyPr>
            <a:noAutofit/>
          </a:bodyPr>
          <a:lstStyle/>
          <a:p>
            <a:r>
              <a:rPr lang="ru-RU" sz="8000" kern="10" dirty="0" smtClean="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
            </a:r>
            <a:br>
              <a:rPr lang="ru-RU" sz="8000" kern="10" dirty="0" smtClean="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br>
            <a:endParaRPr lang="ru-RU" sz="8000" dirty="0"/>
          </a:p>
        </p:txBody>
      </p:sp>
      <p:sp>
        <p:nvSpPr>
          <p:cNvPr id="7" name="Прямоугольник 6"/>
          <p:cNvSpPr/>
          <p:nvPr/>
        </p:nvSpPr>
        <p:spPr>
          <a:xfrm>
            <a:off x="500034" y="857233"/>
            <a:ext cx="6357966" cy="2308324"/>
          </a:xfrm>
          <a:prstGeom prst="rect">
            <a:avLst/>
          </a:prstGeom>
        </p:spPr>
        <p:txBody>
          <a:bodyPr wrap="square">
            <a:spAutoFit/>
          </a:bodyPr>
          <a:lstStyle/>
          <a:p>
            <a:r>
              <a:rPr lang="ru-RU" sz="7200" kern="10" dirty="0" smtClean="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СОЗВЕЗДИЯ</a:t>
            </a:r>
            <a:br>
              <a:rPr lang="ru-RU" sz="7200" kern="10" dirty="0" smtClean="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br>
            <a:endParaRPr lang="ru-RU" sz="7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2000" fill="hold"/>
                                        <p:tgtEl>
                                          <p:spTgt spid="10246"/>
                                        </p:tgtEl>
                                        <p:attrNameLst>
                                          <p:attrName>ppt_w</p:attrName>
                                        </p:attrNameLst>
                                      </p:cBhvr>
                                      <p:tavLst>
                                        <p:tav tm="0">
                                          <p:val>
                                            <p:fltVal val="0"/>
                                          </p:val>
                                        </p:tav>
                                        <p:tav tm="100000">
                                          <p:val>
                                            <p:strVal val="#ppt_w"/>
                                          </p:val>
                                        </p:tav>
                                      </p:tavLst>
                                    </p:anim>
                                    <p:anim calcmode="lin" valueType="num">
                                      <p:cBhvr>
                                        <p:cTn id="8" dur="2000" fill="hold"/>
                                        <p:tgtEl>
                                          <p:spTgt spid="10246"/>
                                        </p:tgtEl>
                                        <p:attrNameLst>
                                          <p:attrName>ppt_h</p:attrName>
                                        </p:attrNameLst>
                                      </p:cBhvr>
                                      <p:tavLst>
                                        <p:tav tm="0">
                                          <p:val>
                                            <p:fltVal val="0"/>
                                          </p:val>
                                        </p:tav>
                                        <p:tav tm="100000">
                                          <p:val>
                                            <p:strVal val="#ppt_h"/>
                                          </p:val>
                                        </p:tav>
                                      </p:tavLst>
                                    </p:anim>
                                    <p:anim calcmode="lin" valueType="num">
                                      <p:cBhvr>
                                        <p:cTn id="9" dur="2000" fill="hold"/>
                                        <p:tgtEl>
                                          <p:spTgt spid="1024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2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Созвездие</a:t>
            </a:r>
            <a:r>
              <a:rPr lang="ru-RU" dirty="0" smtClean="0">
                <a:solidFill>
                  <a:srgbClr val="FF0000"/>
                </a:solidFill>
              </a:rPr>
              <a:t> </a:t>
            </a:r>
            <a:r>
              <a:rPr lang="ru-RU" b="1" dirty="0" smtClean="0">
                <a:solidFill>
                  <a:srgbClr val="C00000"/>
                </a:solidFill>
              </a:rPr>
              <a:t>Северная Корона</a:t>
            </a:r>
            <a:r>
              <a:rPr lang="ru-RU" dirty="0" smtClean="0">
                <a:solidFill>
                  <a:srgbClr val="C00000"/>
                </a:solidFill>
              </a:rPr>
              <a:t> </a:t>
            </a:r>
            <a:endParaRPr lang="ru-RU" dirty="0">
              <a:solidFill>
                <a:srgbClr val="C00000"/>
              </a:solidFill>
            </a:endParaRPr>
          </a:p>
        </p:txBody>
      </p:sp>
      <p:sp>
        <p:nvSpPr>
          <p:cNvPr id="4" name="Содержимое 3"/>
          <p:cNvSpPr>
            <a:spLocks noGrp="1"/>
          </p:cNvSpPr>
          <p:nvPr>
            <p:ph sz="half" idx="2"/>
          </p:nvPr>
        </p:nvSpPr>
        <p:spPr/>
        <p:txBody>
          <a:bodyPr>
            <a:normAutofit fontScale="92500" lnSpcReduction="20000"/>
          </a:bodyPr>
          <a:lstStyle/>
          <a:p>
            <a:r>
              <a:rPr lang="ru-RU" dirty="0" smtClean="0"/>
              <a:t>Красавица Ариадна, похищенная Тесеем и безжалостно покинутая им на берегу моря, громко рыдала и взывала к небу о помощи. В конце концов, к ней явился Вакх и, влюбившись в красавицу, взял её в жёны. Северная Корона - свадебный подарок, помещённый на небо. </a:t>
            </a:r>
            <a:br>
              <a:rPr lang="ru-RU" dirty="0" smtClean="0"/>
            </a:br>
            <a:endParaRPr lang="ru-RU" dirty="0"/>
          </a:p>
        </p:txBody>
      </p:sp>
      <p:pic>
        <p:nvPicPr>
          <p:cNvPr id="5" name="Picture 2" descr="I:\созвездия\gercules.gif"/>
          <p:cNvPicPr>
            <a:picLocks noGrp="1" noChangeAspect="1" noChangeArrowheads="1" noCrop="1"/>
          </p:cNvPicPr>
          <p:nvPr>
            <p:ph sz="half" idx="1"/>
          </p:nvPr>
        </p:nvPicPr>
        <p:blipFill>
          <a:blip r:embed="rId2"/>
          <a:srcRect/>
          <a:stretch>
            <a:fillRect/>
          </a:stretch>
        </p:blipFill>
        <p:spPr bwMode="auto">
          <a:xfrm>
            <a:off x="304800" y="2390775"/>
            <a:ext cx="4191000" cy="31432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Созвездия Цефея и </a:t>
            </a:r>
            <a:r>
              <a:rPr lang="ru-RU" dirty="0" err="1" smtClean="0">
                <a:solidFill>
                  <a:srgbClr val="C00000"/>
                </a:solidFill>
              </a:rPr>
              <a:t>кассиопеи</a:t>
            </a:r>
            <a:endParaRPr lang="ru-RU" dirty="0">
              <a:solidFill>
                <a:srgbClr val="C00000"/>
              </a:solidFill>
            </a:endParaRPr>
          </a:p>
        </p:txBody>
      </p:sp>
      <p:sp>
        <p:nvSpPr>
          <p:cNvPr id="4" name="Содержимое 3"/>
          <p:cNvSpPr>
            <a:spLocks noGrp="1"/>
          </p:cNvSpPr>
          <p:nvPr>
            <p:ph sz="half" idx="2"/>
          </p:nvPr>
        </p:nvSpPr>
        <p:spPr>
          <a:xfrm>
            <a:off x="4357686" y="1600200"/>
            <a:ext cx="4633914" cy="4724400"/>
          </a:xfrm>
        </p:spPr>
        <p:txBody>
          <a:bodyPr>
            <a:normAutofit fontScale="85000" lnSpcReduction="10000"/>
          </a:bodyPr>
          <a:lstStyle/>
          <a:p>
            <a:r>
              <a:rPr lang="ru-RU" dirty="0" smtClean="0"/>
              <a:t>В незапамятные времена у мифического эфиопского царя Цефея была красавица-жена, царица Кассиопея. Однажды она имела неосторожность похвастаться красотой своей дочери Андромеды в присутствии нереид - мифических жительниц моря. Завистливые нереиды пожаловались богу моря Посейдону, и он напустил на берега Эфиопии страшное чудовище, пожиравшее людей</a:t>
            </a:r>
          </a:p>
          <a:p>
            <a:endParaRPr lang="ru-RU" dirty="0"/>
          </a:p>
        </p:txBody>
      </p:sp>
      <p:pic>
        <p:nvPicPr>
          <p:cNvPr id="6147" name="Picture 3" descr="I:\созвездия\a66ac351d35e.gif"/>
          <p:cNvPicPr>
            <a:picLocks noGrp="1" noChangeAspect="1" noChangeArrowheads="1" noCrop="1"/>
          </p:cNvPicPr>
          <p:nvPr>
            <p:ph sz="half" idx="1"/>
          </p:nvPr>
        </p:nvPicPr>
        <p:blipFill>
          <a:blip r:embed="rId2"/>
          <a:srcRect/>
          <a:stretch>
            <a:fillRect/>
          </a:stretch>
        </p:blipFill>
        <p:spPr bwMode="auto">
          <a:xfrm>
            <a:off x="304800" y="1785926"/>
            <a:ext cx="3981448" cy="378621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Созвездия </a:t>
            </a:r>
            <a:r>
              <a:rPr lang="ru-RU" dirty="0" err="1" smtClean="0">
                <a:solidFill>
                  <a:srgbClr val="C00000"/>
                </a:solidFill>
              </a:rPr>
              <a:t>персея</a:t>
            </a:r>
            <a:r>
              <a:rPr lang="ru-RU" dirty="0" smtClean="0">
                <a:solidFill>
                  <a:srgbClr val="C00000"/>
                </a:solidFill>
              </a:rPr>
              <a:t> и андромеды</a:t>
            </a:r>
            <a:endParaRPr lang="ru-RU" dirty="0"/>
          </a:p>
        </p:txBody>
      </p:sp>
      <p:sp>
        <p:nvSpPr>
          <p:cNvPr id="4" name="Содержимое 3"/>
          <p:cNvSpPr>
            <a:spLocks noGrp="1"/>
          </p:cNvSpPr>
          <p:nvPr>
            <p:ph sz="half" idx="2"/>
          </p:nvPr>
        </p:nvSpPr>
        <p:spPr/>
        <p:txBody>
          <a:bodyPr>
            <a:normAutofit lnSpcReduction="10000"/>
          </a:bodyPr>
          <a:lstStyle/>
          <a:p>
            <a:r>
              <a:rPr lang="ru-RU" dirty="0" smtClean="0"/>
              <a:t>Цефей, по совету оракула, вынужден был отдать на съедение свою любимую дочь. Он приковал ее к прибрежной скале, и Андромеда стала ждать своей гибели. Но герой Персей, прилетевший на крылатом коне Пегасе, спас ее.</a:t>
            </a:r>
            <a:endParaRPr lang="ru-RU" dirty="0"/>
          </a:p>
        </p:txBody>
      </p:sp>
      <p:pic>
        <p:nvPicPr>
          <p:cNvPr id="4098" name="Picture 2" descr="I:\созвездия\с.jpg"/>
          <p:cNvPicPr>
            <a:picLocks noGrp="1" noChangeAspect="1" noChangeArrowheads="1"/>
          </p:cNvPicPr>
          <p:nvPr>
            <p:ph sz="half" idx="1"/>
          </p:nvPr>
        </p:nvPicPr>
        <p:blipFill>
          <a:blip r:embed="rId2"/>
          <a:srcRect/>
          <a:stretch>
            <a:fillRect/>
          </a:stretch>
        </p:blipFill>
        <p:spPr bwMode="auto">
          <a:xfrm>
            <a:off x="304800" y="2071678"/>
            <a:ext cx="4191000" cy="346057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471470"/>
          </a:xfrm>
        </p:spPr>
        <p:txBody>
          <a:bodyPr>
            <a:normAutofit fontScale="90000"/>
          </a:bodyPr>
          <a:lstStyle/>
          <a:p>
            <a:r>
              <a:rPr lang="ru-RU" dirty="0" smtClean="0">
                <a:solidFill>
                  <a:srgbClr val="C00000"/>
                </a:solidFill>
              </a:rPr>
              <a:t>Созвездие единорога</a:t>
            </a:r>
            <a:endParaRPr lang="ru-RU" dirty="0"/>
          </a:p>
        </p:txBody>
      </p:sp>
      <p:sp>
        <p:nvSpPr>
          <p:cNvPr id="3" name="Содержимое 2"/>
          <p:cNvSpPr>
            <a:spLocks noGrp="1"/>
          </p:cNvSpPr>
          <p:nvPr>
            <p:ph sz="half" idx="1"/>
          </p:nvPr>
        </p:nvSpPr>
        <p:spPr>
          <a:xfrm>
            <a:off x="0" y="1285860"/>
            <a:ext cx="5214942" cy="5038740"/>
          </a:xfrm>
        </p:spPr>
        <p:txBody>
          <a:bodyPr>
            <a:normAutofit fontScale="55000" lnSpcReduction="20000"/>
          </a:bodyPr>
          <a:lstStyle/>
          <a:p>
            <a:r>
              <a:rPr lang="ru-RU" sz="3300" dirty="0" smtClean="0"/>
              <a:t>   В давние времена единороги сражались со львами за власть. Эти битвы продолжались бы и доныне, если бы в дело не вмешались люди. Кто-то сказал, что рог единорога излечивает от всех болезней, и они стали устраивать облавы на это гордое животное. Единорог умело оборонялся и мог противостоять сразу многим охотникам и сворам собак. Люди прознали, что свирепый зверь теряет свой боевой задор в присутствии девушки. Он подходит к ней и кладет голову ей на колени, как ручное животное. Охотники  стали усаживать на лесной поляне девушку, к которой обязательно выходил прекрасный белый единорог. Тут-то они все выскакивали с криками из кустов и начинали наносить удары копьями... </a:t>
            </a:r>
          </a:p>
          <a:p>
            <a:endParaRPr lang="ru-RU" sz="3300" dirty="0" smtClean="0"/>
          </a:p>
          <a:p>
            <a:r>
              <a:rPr lang="ru-RU" sz="3300" dirty="0" smtClean="0"/>
              <a:t>Так продолжалось до тех пор, пока с лица Земли не исчез последний единорог. Возможно, он ушел на небеса, чтобы оттуда с сожалением смотреть на людей</a:t>
            </a:r>
            <a:r>
              <a:rPr lang="ru-RU" dirty="0" smtClean="0"/>
              <a:t>. </a:t>
            </a:r>
          </a:p>
          <a:p>
            <a:endParaRPr lang="ru-RU" dirty="0"/>
          </a:p>
        </p:txBody>
      </p:sp>
      <p:pic>
        <p:nvPicPr>
          <p:cNvPr id="3074" name="Picture 2" descr="I:\созвездия\licorne0337gj.jpg"/>
          <p:cNvPicPr>
            <a:picLocks noGrp="1" noChangeAspect="1" noChangeArrowheads="1"/>
          </p:cNvPicPr>
          <p:nvPr>
            <p:ph sz="half" idx="2"/>
          </p:nvPr>
        </p:nvPicPr>
        <p:blipFill>
          <a:blip r:embed="rId2"/>
          <a:srcRect/>
          <a:stretch>
            <a:fillRect/>
          </a:stretch>
        </p:blipFill>
        <p:spPr bwMode="auto">
          <a:xfrm>
            <a:off x="5286380" y="285728"/>
            <a:ext cx="3500933" cy="4724400"/>
          </a:xfrm>
          <a:prstGeom prst="rect">
            <a:avLst/>
          </a:prstGeom>
          <a:noFill/>
        </p:spPr>
      </p:pic>
      <p:sp>
        <p:nvSpPr>
          <p:cNvPr id="5" name="Прямоугольник 4"/>
          <p:cNvSpPr/>
          <p:nvPr/>
        </p:nvSpPr>
        <p:spPr>
          <a:xfrm>
            <a:off x="5286380" y="5286388"/>
            <a:ext cx="3500430" cy="923330"/>
          </a:xfrm>
          <a:prstGeom prst="rect">
            <a:avLst/>
          </a:prstGeom>
        </p:spPr>
        <p:txBody>
          <a:bodyPr wrap="square">
            <a:spAutoFit/>
          </a:bodyPr>
          <a:lstStyle/>
          <a:p>
            <a:r>
              <a:rPr lang="ru-RU" dirty="0" smtClean="0"/>
              <a:t>Созвездие Единорог названо в честь Единорога – символа чистоты и преданности</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Созвездие жирафа</a:t>
            </a:r>
            <a:endParaRPr lang="ru-RU" dirty="0"/>
          </a:p>
        </p:txBody>
      </p:sp>
      <p:sp>
        <p:nvSpPr>
          <p:cNvPr id="4" name="Содержимое 3"/>
          <p:cNvSpPr>
            <a:spLocks noGrp="1"/>
          </p:cNvSpPr>
          <p:nvPr>
            <p:ph sz="half" idx="2"/>
          </p:nvPr>
        </p:nvSpPr>
        <p:spPr/>
        <p:txBody>
          <a:bodyPr>
            <a:normAutofit fontScale="85000" lnSpcReduction="20000"/>
          </a:bodyPr>
          <a:lstStyle/>
          <a:p>
            <a:r>
              <a:rPr lang="ru-RU" dirty="0" smtClean="0"/>
              <a:t>Созвездие Жираф появилось на картах сравнительно недавно: в 1624 году немецкий астроном </a:t>
            </a:r>
            <a:r>
              <a:rPr lang="ru-RU" dirty="0" err="1" smtClean="0"/>
              <a:t>Якоб</a:t>
            </a:r>
            <a:r>
              <a:rPr lang="ru-RU" dirty="0" smtClean="0"/>
              <a:t> </a:t>
            </a:r>
            <a:r>
              <a:rPr lang="ru-RU" dirty="0" err="1" smtClean="0"/>
              <a:t>Барч</a:t>
            </a:r>
            <a:r>
              <a:rPr lang="ru-RU" dirty="0" smtClean="0"/>
              <a:t> выделил границы этого созвездия.</a:t>
            </a:r>
          </a:p>
          <a:p>
            <a:r>
              <a:rPr lang="ru-RU" dirty="0" smtClean="0"/>
              <a:t>В те времена животное жираф с необыкновенно длинной шеей был настолько экзотическим животным, почти мифическим, что </a:t>
            </a:r>
            <a:r>
              <a:rPr lang="ru-RU" dirty="0" err="1" smtClean="0"/>
              <a:t>Барч</a:t>
            </a:r>
            <a:r>
              <a:rPr lang="ru-RU" dirty="0" smtClean="0"/>
              <a:t> поместил его на карты неба того времени.</a:t>
            </a:r>
          </a:p>
          <a:p>
            <a:endParaRPr lang="ru-RU" dirty="0"/>
          </a:p>
        </p:txBody>
      </p:sp>
      <p:pic>
        <p:nvPicPr>
          <p:cNvPr id="1026" name="Picture 2" descr="I:\созвездия\0b1f08982f60.jpg"/>
          <p:cNvPicPr>
            <a:picLocks noGrp="1" noChangeAspect="1" noChangeArrowheads="1"/>
          </p:cNvPicPr>
          <p:nvPr>
            <p:ph sz="half" idx="1"/>
          </p:nvPr>
        </p:nvPicPr>
        <p:blipFill>
          <a:blip r:embed="rId2"/>
          <a:srcRect/>
          <a:stretch>
            <a:fillRect/>
          </a:stretch>
        </p:blipFill>
        <p:spPr bwMode="auto">
          <a:xfrm>
            <a:off x="285720" y="1928802"/>
            <a:ext cx="4357718" cy="40005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Созвездия орла и лисички</a:t>
            </a:r>
            <a:endParaRPr lang="ru-RU" dirty="0"/>
          </a:p>
        </p:txBody>
      </p:sp>
      <p:sp>
        <p:nvSpPr>
          <p:cNvPr id="3" name="Содержимое 2"/>
          <p:cNvSpPr>
            <a:spLocks noGrp="1"/>
          </p:cNvSpPr>
          <p:nvPr>
            <p:ph sz="half" idx="1"/>
          </p:nvPr>
        </p:nvSpPr>
        <p:spPr>
          <a:xfrm>
            <a:off x="304800" y="1600200"/>
            <a:ext cx="4410076" cy="4724400"/>
          </a:xfrm>
        </p:spPr>
        <p:txBody>
          <a:bodyPr>
            <a:normAutofit fontScale="55000" lnSpcReduction="20000"/>
          </a:bodyPr>
          <a:lstStyle/>
          <a:p>
            <a:r>
              <a:rPr lang="ru-RU" dirty="0" smtClean="0"/>
              <a:t> </a:t>
            </a:r>
            <a:r>
              <a:rPr lang="ru-RU" sz="3600" dirty="0" smtClean="0"/>
              <a:t>Прометей похитил огонь с Олимпа и принес его людям, научив их письму и зодчеству. Разгневанный Зевс велел приковать титана к скале и пробить ему грудь копьем. По приказу Зевса каждое утро </a:t>
            </a:r>
            <a:r>
              <a:rPr lang="ru-RU" sz="3600" dirty="0" smtClean="0">
                <a:solidFill>
                  <a:srgbClr val="C00000"/>
                </a:solidFill>
              </a:rPr>
              <a:t>орел </a:t>
            </a:r>
            <a:r>
              <a:rPr lang="ru-RU" sz="3600" dirty="0" smtClean="0"/>
              <a:t>прилетал клевать печень бессмертного Прометея, которая заживала за ночь. Тысячелетия продолжались его муки, пока, наконец, Геракл стрелой из лука не убил орла и не освободил титана. </a:t>
            </a:r>
          </a:p>
          <a:p>
            <a:r>
              <a:rPr lang="ru-RU" sz="3600" dirty="0" smtClean="0">
                <a:hlinkClick r:id="rId2" action="ppaction://hlinkfile"/>
              </a:rPr>
              <a:t>Ян Гевелий</a:t>
            </a:r>
            <a:r>
              <a:rPr lang="ru-RU" sz="3600" dirty="0" smtClean="0"/>
              <a:t> так назвал это созвездие потому, что лисица – хитрое животное, подобное орлу. И созвездие Лисички вполне достойно быть по соседству с созвездием </a:t>
            </a:r>
            <a:r>
              <a:rPr lang="ru-RU" sz="3600" dirty="0" smtClean="0">
                <a:hlinkClick r:id="rId3" action="ppaction://hlinkfile"/>
              </a:rPr>
              <a:t>Орла</a:t>
            </a:r>
            <a:r>
              <a:rPr lang="ru-RU" sz="3600" dirty="0" smtClean="0"/>
              <a:t>.</a:t>
            </a:r>
          </a:p>
        </p:txBody>
      </p:sp>
      <p:pic>
        <p:nvPicPr>
          <p:cNvPr id="2050" name="Picture 2" descr="I:\созвездия\fa2f5e61399572a10b7ba101fcae64b5.gif"/>
          <p:cNvPicPr>
            <a:picLocks noGrp="1" noChangeAspect="1" noChangeArrowheads="1" noCrop="1"/>
          </p:cNvPicPr>
          <p:nvPr>
            <p:ph sz="half" idx="2"/>
          </p:nvPr>
        </p:nvPicPr>
        <p:blipFill>
          <a:blip r:embed="rId4"/>
          <a:srcRect/>
          <a:stretch>
            <a:fillRect/>
          </a:stretch>
        </p:blipFill>
        <p:spPr bwMode="auto">
          <a:xfrm>
            <a:off x="4857752" y="1785926"/>
            <a:ext cx="4133848" cy="389097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Созвездие  лебедя</a:t>
            </a:r>
            <a:endParaRPr lang="ru-RU" dirty="0">
              <a:solidFill>
                <a:srgbClr val="C00000"/>
              </a:solidFill>
            </a:endParaRPr>
          </a:p>
        </p:txBody>
      </p:sp>
      <p:pic>
        <p:nvPicPr>
          <p:cNvPr id="5" name="Содержимое 4"/>
          <p:cNvPicPr>
            <a:picLocks noGrp="1"/>
          </p:cNvPicPr>
          <p:nvPr>
            <p:ph sz="half" idx="1"/>
          </p:nvPr>
        </p:nvPicPr>
        <p:blipFill>
          <a:blip r:embed="rId2"/>
          <a:srcRect l="38803" t="11409" r="21432" b="25727"/>
          <a:stretch>
            <a:fillRect/>
          </a:stretch>
        </p:blipFill>
        <p:spPr bwMode="auto">
          <a:xfrm>
            <a:off x="357158" y="1714488"/>
            <a:ext cx="3357586" cy="3857652"/>
          </a:xfrm>
          <a:prstGeom prst="rect">
            <a:avLst/>
          </a:prstGeom>
          <a:noFill/>
          <a:ln w="9525">
            <a:noFill/>
            <a:miter lim="800000"/>
            <a:headEnd/>
            <a:tailEnd/>
          </a:ln>
        </p:spPr>
      </p:pic>
      <p:sp>
        <p:nvSpPr>
          <p:cNvPr id="7" name="Содержимое 6"/>
          <p:cNvSpPr>
            <a:spLocks noGrp="1"/>
          </p:cNvSpPr>
          <p:nvPr>
            <p:ph sz="half" idx="2"/>
          </p:nvPr>
        </p:nvSpPr>
        <p:spPr/>
        <p:txBody>
          <a:bodyPr>
            <a:normAutofit lnSpcReduction="10000"/>
          </a:bodyPr>
          <a:lstStyle/>
          <a:p>
            <a:r>
              <a:rPr lang="ru-RU" dirty="0" smtClean="0"/>
              <a:t>Лебедь - большое красивое созвездие. Часть его, состоящая из наиболее ярких звезд, известна под названием Северный Крест. Самая яркая звезда – Денеб. Считается, что эта звезда в 10 000 раз ярче Солнца</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Зодиакальные созвездия</a:t>
            </a:r>
            <a:endParaRPr lang="ru-RU" dirty="0">
              <a:solidFill>
                <a:srgbClr val="C00000"/>
              </a:solidFill>
            </a:endParaRPr>
          </a:p>
        </p:txBody>
      </p:sp>
      <p:sp>
        <p:nvSpPr>
          <p:cNvPr id="4" name="Содержимое 3"/>
          <p:cNvSpPr>
            <a:spLocks noGrp="1"/>
          </p:cNvSpPr>
          <p:nvPr>
            <p:ph sz="half" idx="2"/>
          </p:nvPr>
        </p:nvSpPr>
        <p:spPr/>
        <p:txBody>
          <a:bodyPr>
            <a:normAutofit fontScale="85000" lnSpcReduction="10000"/>
          </a:bodyPr>
          <a:lstStyle/>
          <a:p>
            <a:r>
              <a:rPr lang="ru-RU" dirty="0" smtClean="0"/>
              <a:t>Видимый годовой путь Солнца проходит через тринадцать созвездий, начиная от точки весеннего равноденствия: Овен, Телец, Близнецы, Рак, Лев, Дева, Весы, </a:t>
            </a:r>
            <a:r>
              <a:rPr lang="ru-RU" dirty="0" err="1" smtClean="0"/>
              <a:t>Скорпион,</a:t>
            </a:r>
            <a:r>
              <a:rPr lang="ru-RU" u="sng" dirty="0" err="1" smtClean="0"/>
              <a:t>Змееносец</a:t>
            </a:r>
            <a:r>
              <a:rPr lang="ru-RU" dirty="0" smtClean="0"/>
              <a:t>, Стрелец, Козерог, Водолей, Рыбы. Двенадцать из них называются </a:t>
            </a:r>
            <a:r>
              <a:rPr lang="ru-RU" b="1" i="1" dirty="0" smtClean="0"/>
              <a:t>зодиакальными</a:t>
            </a:r>
            <a:r>
              <a:rPr lang="ru-RU" dirty="0" smtClean="0"/>
              <a:t>. Пояс из двенадцати зодиакальных созвездий называется </a:t>
            </a:r>
            <a:r>
              <a:rPr lang="ru-RU" b="1" i="1" dirty="0" smtClean="0"/>
              <a:t>зодиаком</a:t>
            </a:r>
            <a:endParaRPr lang="ru-RU" dirty="0"/>
          </a:p>
        </p:txBody>
      </p:sp>
      <p:pic>
        <p:nvPicPr>
          <p:cNvPr id="5" name="Содержимое 4" descr="C:\Program Files\Physicon\Open Astronomy 2.6\content\chapter1\section2\paragraph2\images\01020201.jpg"/>
          <p:cNvPicPr>
            <a:picLocks noGrp="1"/>
          </p:cNvPicPr>
          <p:nvPr>
            <p:ph sz="half" idx="1"/>
          </p:nvPr>
        </p:nvPicPr>
        <p:blipFill>
          <a:blip r:embed="rId2"/>
          <a:srcRect/>
          <a:stretch>
            <a:fillRect/>
          </a:stretch>
        </p:blipFill>
        <p:spPr bwMode="auto">
          <a:xfrm>
            <a:off x="304800" y="1866900"/>
            <a:ext cx="4191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Звёздное небо</a:t>
            </a:r>
            <a:endParaRPr lang="ru-RU" dirty="0"/>
          </a:p>
        </p:txBody>
      </p:sp>
      <p:sp>
        <p:nvSpPr>
          <p:cNvPr id="4" name="Содержимое 3"/>
          <p:cNvSpPr>
            <a:spLocks noGrp="1"/>
          </p:cNvSpPr>
          <p:nvPr>
            <p:ph sz="half" idx="2"/>
          </p:nvPr>
        </p:nvSpPr>
        <p:spPr>
          <a:xfrm>
            <a:off x="3857620" y="1600200"/>
            <a:ext cx="5133980" cy="4724400"/>
          </a:xfrm>
          <a:ln>
            <a:solidFill>
              <a:schemeClr val="accent1"/>
            </a:solidFill>
          </a:ln>
        </p:spPr>
        <p:txBody>
          <a:bodyPr>
            <a:normAutofit fontScale="92500"/>
          </a:bodyPr>
          <a:lstStyle/>
          <a:p>
            <a:r>
              <a:rPr lang="ru-RU" sz="2400" dirty="0" smtClean="0"/>
              <a:t>Вселенная, конечно, бесконечна,       А звезды — население ее. .                     И светят звезды в небе ярко, вечно,                           А мы их наблюдаем бесконечно... </a:t>
            </a:r>
            <a:r>
              <a:rPr lang="ru-RU" sz="2400" dirty="0" smtClean="0">
                <a:solidFill>
                  <a:srgbClr val="00B0F0"/>
                </a:solidFill>
              </a:rPr>
              <a:t>Ученый муж Михайло Ломоносов   Ведь тоже эти звезды созерцал, Смотрел, мечтал, открытья совершал И новое в науке открывал!        Сегодня мы любуемся Вселенной       И изучаем звездный небосвод.         До звезд свой взор мы направляем, Вдаль смотрим, звезды изучаем</a:t>
            </a:r>
            <a:r>
              <a:rPr lang="ru-RU" dirty="0" smtClean="0">
                <a:solidFill>
                  <a:srgbClr val="00B0F0"/>
                </a:solidFill>
              </a:rPr>
              <a:t>. </a:t>
            </a:r>
            <a:endParaRPr lang="ru-RU" dirty="0">
              <a:solidFill>
                <a:srgbClr val="00B0F0"/>
              </a:solidFill>
            </a:endParaRPr>
          </a:p>
        </p:txBody>
      </p:sp>
      <p:pic>
        <p:nvPicPr>
          <p:cNvPr id="1026" name="Picture 2" descr="C:\Documents and Settings\ValentinaA\Мои документы\Мои рисунки\0102010702.jpg"/>
          <p:cNvPicPr>
            <a:picLocks noGrp="1" noChangeAspect="1" noChangeArrowheads="1"/>
          </p:cNvPicPr>
          <p:nvPr>
            <p:ph sz="half" idx="1"/>
          </p:nvPr>
        </p:nvPicPr>
        <p:blipFill>
          <a:blip r:embed="rId2"/>
          <a:srcRect/>
          <a:stretch>
            <a:fillRect/>
          </a:stretch>
        </p:blipFill>
        <p:spPr bwMode="auto">
          <a:xfrm>
            <a:off x="214283" y="1643050"/>
            <a:ext cx="3481778" cy="442915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800" b="1" i="1" dirty="0" smtClean="0">
                <a:solidFill>
                  <a:srgbClr val="C00000"/>
                </a:solidFill>
              </a:rPr>
              <a:t>Звёздное небо</a:t>
            </a:r>
            <a:endParaRPr lang="ru-RU" sz="4800" b="1" i="1" dirty="0">
              <a:solidFill>
                <a:srgbClr val="C00000"/>
              </a:solidFill>
            </a:endParaRPr>
          </a:p>
        </p:txBody>
      </p:sp>
      <p:sp>
        <p:nvSpPr>
          <p:cNvPr id="5" name="Содержимое 4"/>
          <p:cNvSpPr>
            <a:spLocks noGrp="1"/>
          </p:cNvSpPr>
          <p:nvPr>
            <p:ph sz="half" idx="1"/>
          </p:nvPr>
        </p:nvSpPr>
        <p:spPr>
          <a:xfrm>
            <a:off x="457200" y="1600200"/>
            <a:ext cx="4114800" cy="4525963"/>
          </a:xfrm>
        </p:spPr>
        <p:txBody>
          <a:bodyPr>
            <a:normAutofit fontScale="92500" lnSpcReduction="10000"/>
          </a:bodyPr>
          <a:lstStyle/>
          <a:p>
            <a:endParaRPr lang="ru-RU" i="1" dirty="0" smtClean="0"/>
          </a:p>
          <a:p>
            <a:r>
              <a:rPr lang="ru-RU" i="1" dirty="0" smtClean="0"/>
              <a:t>В древние времена наши предки делили звездное небо на четко различимые сочетания звезд, которые назвали созвездиями. Названия созвездий связывали с мифами, именами богов, названиями приборов и механизмов.</a:t>
            </a:r>
            <a:endParaRPr lang="ru-RU" i="1" dirty="0"/>
          </a:p>
        </p:txBody>
      </p:sp>
      <p:pic>
        <p:nvPicPr>
          <p:cNvPr id="1026" name="Picture 2" descr="C:\Documents and Settings\ValentinaA\Мои документы\Мои рисунки\01020301.jpg"/>
          <p:cNvPicPr>
            <a:picLocks noGrp="1" noChangeAspect="1" noChangeArrowheads="1"/>
          </p:cNvPicPr>
          <p:nvPr>
            <p:ph sz="half" idx="2"/>
          </p:nvPr>
        </p:nvPicPr>
        <p:blipFill>
          <a:blip r:embed="rId2"/>
          <a:stretch>
            <a:fillRect/>
          </a:stretch>
        </p:blipFill>
        <p:spPr bwMode="auto">
          <a:xfrm>
            <a:off x="4648200" y="1790700"/>
            <a:ext cx="4343400" cy="4343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i="1" dirty="0" smtClean="0">
                <a:solidFill>
                  <a:srgbClr val="C00000"/>
                </a:solidFill>
              </a:rPr>
              <a:t>Созвездия</a:t>
            </a:r>
            <a:endParaRPr lang="ru-RU" dirty="0">
              <a:solidFill>
                <a:srgbClr val="C00000"/>
              </a:solidFill>
            </a:endParaRPr>
          </a:p>
        </p:txBody>
      </p:sp>
      <p:sp>
        <p:nvSpPr>
          <p:cNvPr id="3" name="Содержимое 2"/>
          <p:cNvSpPr>
            <a:spLocks noGrp="1"/>
          </p:cNvSpPr>
          <p:nvPr>
            <p:ph sz="half" idx="2"/>
          </p:nvPr>
        </p:nvSpPr>
        <p:spPr>
          <a:xfrm>
            <a:off x="4429124" y="1481328"/>
            <a:ext cx="4257676" cy="4525963"/>
          </a:xfrm>
        </p:spPr>
        <p:txBody>
          <a:bodyPr>
            <a:normAutofit fontScale="92500"/>
          </a:bodyPr>
          <a:lstStyle/>
          <a:p>
            <a:r>
              <a:rPr lang="ru-RU" dirty="0" smtClean="0"/>
              <a:t>Современные астрономы делят все небо на 88 созвездий, границы между которыми проведены в виде ломаных линий по дугам небесных параллелей. названия созвездий и их границы были установлены только в 30 года ХХ века.</a:t>
            </a:r>
          </a:p>
          <a:p>
            <a:endParaRPr lang="ru-RU" dirty="0"/>
          </a:p>
        </p:txBody>
      </p:sp>
      <p:pic>
        <p:nvPicPr>
          <p:cNvPr id="8" name="Picture 2" descr="C:\Documents and Settings\ValentinaA\Мои документы\Мои рисунки\б. медведица.gif"/>
          <p:cNvPicPr>
            <a:picLocks noGrp="1" noChangeAspect="1" noChangeArrowheads="1"/>
          </p:cNvPicPr>
          <p:nvPr>
            <p:ph sz="half" idx="1"/>
          </p:nvPr>
        </p:nvPicPr>
        <p:blipFill>
          <a:blip r:embed="rId2"/>
          <a:srcRect/>
          <a:stretch>
            <a:fillRect/>
          </a:stretch>
        </p:blipFill>
        <p:spPr bwMode="auto">
          <a:xfrm>
            <a:off x="304800" y="2076450"/>
            <a:ext cx="4191000" cy="37719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r>
              <a:rPr lang="ru-RU" dirty="0" smtClean="0">
                <a:solidFill>
                  <a:srgbClr val="C00000"/>
                </a:solidFill>
              </a:rPr>
              <a:t>Большая медведица</a:t>
            </a:r>
            <a:endParaRPr lang="ru-RU" dirty="0">
              <a:solidFill>
                <a:srgbClr val="C00000"/>
              </a:solidFill>
            </a:endParaRPr>
          </a:p>
        </p:txBody>
      </p:sp>
      <p:sp>
        <p:nvSpPr>
          <p:cNvPr id="10" name="Содержимое 9"/>
          <p:cNvSpPr>
            <a:spLocks noGrp="1"/>
          </p:cNvSpPr>
          <p:nvPr>
            <p:ph sz="half" idx="1"/>
          </p:nvPr>
        </p:nvSpPr>
        <p:spPr>
          <a:xfrm>
            <a:off x="304800" y="1600200"/>
            <a:ext cx="3910010" cy="4724400"/>
          </a:xfrm>
        </p:spPr>
        <p:txBody>
          <a:bodyPr>
            <a:normAutofit/>
          </a:bodyPr>
          <a:lstStyle/>
          <a:p>
            <a:endParaRPr lang="ru-RU" dirty="0"/>
          </a:p>
        </p:txBody>
      </p:sp>
      <p:sp>
        <p:nvSpPr>
          <p:cNvPr id="11" name="Содержимое 10"/>
          <p:cNvSpPr>
            <a:spLocks noGrp="1"/>
          </p:cNvSpPr>
          <p:nvPr>
            <p:ph sz="half" idx="2"/>
          </p:nvPr>
        </p:nvSpPr>
        <p:spPr>
          <a:xfrm>
            <a:off x="4214810" y="1600200"/>
            <a:ext cx="4776790" cy="4724400"/>
          </a:xfrm>
        </p:spPr>
        <p:txBody>
          <a:bodyPr>
            <a:normAutofit/>
          </a:bodyPr>
          <a:lstStyle/>
          <a:p>
            <a:endParaRPr lang="ru-RU" sz="2400" b="1" i="1" dirty="0" smtClean="0"/>
          </a:p>
          <a:p>
            <a:r>
              <a:rPr lang="ru-RU" sz="2400" b="1" i="1" dirty="0" smtClean="0"/>
              <a:t>Всемогущий бог Зевс полюбил прекрасную нимфу </a:t>
            </a:r>
            <a:r>
              <a:rPr lang="ru-RU" sz="2400" b="1" i="1" dirty="0" err="1" smtClean="0"/>
              <a:t>Калисто</a:t>
            </a:r>
            <a:r>
              <a:rPr lang="ru-RU" sz="2400" b="1" i="1" dirty="0" smtClean="0"/>
              <a:t>. Чтобы избавить </a:t>
            </a:r>
            <a:r>
              <a:rPr lang="ru-RU" sz="2400" b="1" i="1" dirty="0" err="1" smtClean="0"/>
              <a:t>Калисто</a:t>
            </a:r>
            <a:r>
              <a:rPr lang="ru-RU" sz="2400" b="1" i="1" dirty="0" smtClean="0"/>
              <a:t> от своей ревнивой жены Геры, Зевс обратил свою возлюбленную в Большую медведицу и вознёс на небо. Вместе с ней Зевс обратил в медведицу и её любимую собаку – это Малая медведица</a:t>
            </a:r>
          </a:p>
        </p:txBody>
      </p:sp>
      <p:sp>
        <p:nvSpPr>
          <p:cNvPr id="6" name="Нижний колонтитул 4"/>
          <p:cNvSpPr>
            <a:spLocks noGrp="1"/>
          </p:cNvSpPr>
          <p:nvPr>
            <p:ph type="ftr" sz="quarter" idx="11"/>
          </p:nvPr>
        </p:nvSpPr>
        <p:spPr>
          <a:xfrm>
            <a:off x="3071802" y="357166"/>
            <a:ext cx="3352800" cy="45719"/>
          </a:xfrm>
        </p:spPr>
        <p:txBody>
          <a:bodyPr/>
          <a:lstStyle/>
          <a:p>
            <a:endParaRPr lang="ru-RU" dirty="0"/>
          </a:p>
        </p:txBody>
      </p:sp>
      <p:pic>
        <p:nvPicPr>
          <p:cNvPr id="22532" name="Picture 4" descr="IMG_0004"/>
          <p:cNvPicPr>
            <a:picLocks noChangeAspect="1" noChangeArrowheads="1"/>
          </p:cNvPicPr>
          <p:nvPr/>
        </p:nvPicPr>
        <p:blipFill>
          <a:blip r:embed="rId2"/>
          <a:srcRect/>
          <a:stretch>
            <a:fillRect/>
          </a:stretch>
        </p:blipFill>
        <p:spPr bwMode="auto">
          <a:xfrm>
            <a:off x="428596" y="2000240"/>
            <a:ext cx="3733800" cy="3657600"/>
          </a:xfrm>
          <a:prstGeom prst="rect">
            <a:avLst/>
          </a:prstGeom>
          <a:noFill/>
        </p:spPr>
      </p:pic>
      <p:pic>
        <p:nvPicPr>
          <p:cNvPr id="22533" name="Picture 5" descr="j0219086"/>
          <p:cNvPicPr>
            <a:picLocks noChangeAspect="1" noChangeArrowheads="1" noCrop="1"/>
          </p:cNvPicPr>
          <p:nvPr/>
        </p:nvPicPr>
        <p:blipFill>
          <a:blip r:embed="rId3"/>
          <a:srcRect/>
          <a:stretch>
            <a:fillRect/>
          </a:stretch>
        </p:blipFill>
        <p:spPr bwMode="auto">
          <a:xfrm>
            <a:off x="7000892" y="0"/>
            <a:ext cx="1951038" cy="1981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800" decel="100000"/>
                                        <p:tgtEl>
                                          <p:spTgt spid="22532"/>
                                        </p:tgtEl>
                                      </p:cBhvr>
                                    </p:animEffect>
                                    <p:anim calcmode="lin" valueType="num">
                                      <p:cBhvr>
                                        <p:cTn id="8" dur="800" decel="100000" fill="hold"/>
                                        <p:tgtEl>
                                          <p:spTgt spid="22532"/>
                                        </p:tgtEl>
                                        <p:attrNameLst>
                                          <p:attrName>style.rotation</p:attrName>
                                        </p:attrNameLst>
                                      </p:cBhvr>
                                      <p:tavLst>
                                        <p:tav tm="0">
                                          <p:val>
                                            <p:fltVal val="-90"/>
                                          </p:val>
                                        </p:tav>
                                        <p:tav tm="100000">
                                          <p:val>
                                            <p:fltVal val="0"/>
                                          </p:val>
                                        </p:tav>
                                      </p:tavLst>
                                    </p:anim>
                                    <p:anim calcmode="lin" valueType="num">
                                      <p:cBhvr>
                                        <p:cTn id="9" dur="800" decel="100000" fill="hold"/>
                                        <p:tgtEl>
                                          <p:spTgt spid="22532"/>
                                        </p:tgtEl>
                                        <p:attrNameLst>
                                          <p:attrName>ppt_x</p:attrName>
                                        </p:attrNameLst>
                                      </p:cBhvr>
                                      <p:tavLst>
                                        <p:tav tm="0">
                                          <p:val>
                                            <p:strVal val="#ppt_x+0.4"/>
                                          </p:val>
                                        </p:tav>
                                        <p:tav tm="100000">
                                          <p:val>
                                            <p:strVal val="#ppt_x-0.05"/>
                                          </p:val>
                                        </p:tav>
                                      </p:tavLst>
                                    </p:anim>
                                    <p:anim calcmode="lin" valueType="num">
                                      <p:cBhvr>
                                        <p:cTn id="10" dur="800" decel="100000" fill="hold"/>
                                        <p:tgtEl>
                                          <p:spTgt spid="2253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686800" cy="841248"/>
          </a:xfrm>
        </p:spPr>
        <p:txBody>
          <a:bodyPr/>
          <a:lstStyle/>
          <a:p>
            <a:r>
              <a:rPr lang="ru-RU" dirty="0" smtClean="0">
                <a:solidFill>
                  <a:srgbClr val="C00000"/>
                </a:solidFill>
              </a:rPr>
              <a:t>Малая Медведица</a:t>
            </a:r>
            <a:endParaRPr lang="ru-RU" dirty="0">
              <a:solidFill>
                <a:srgbClr val="C00000"/>
              </a:solidFill>
            </a:endParaRPr>
          </a:p>
        </p:txBody>
      </p:sp>
      <p:sp>
        <p:nvSpPr>
          <p:cNvPr id="3" name="Содержимое 2"/>
          <p:cNvSpPr>
            <a:spLocks noGrp="1"/>
          </p:cNvSpPr>
          <p:nvPr>
            <p:ph sz="half" idx="1"/>
          </p:nvPr>
        </p:nvSpPr>
        <p:spPr/>
        <p:txBody>
          <a:bodyPr>
            <a:normAutofit fontScale="85000" lnSpcReduction="10000"/>
          </a:bodyPr>
          <a:lstStyle/>
          <a:p>
            <a:r>
              <a:rPr lang="ru-RU" dirty="0" smtClean="0"/>
              <a:t>Это созвездие также хорошо известно, потому что последняя звезда в «хвосте» Малой Медведицы - это знаменитая Полярная звезда, звезда мореходов и путешественников. Полярная звезда находится почти всегда остается на одном и том же месте, в то время как остальные звезды вращаются вокруг нее по небосводу</a:t>
            </a:r>
            <a:endParaRPr lang="ru-RU" dirty="0"/>
          </a:p>
        </p:txBody>
      </p:sp>
      <p:pic>
        <p:nvPicPr>
          <p:cNvPr id="2050" name="Picture 2" descr="I:\созвездия\Big_small_Medveditc.gif"/>
          <p:cNvPicPr>
            <a:picLocks noGrp="1" noChangeAspect="1" noChangeArrowheads="1" noCrop="1"/>
          </p:cNvPicPr>
          <p:nvPr>
            <p:ph sz="half" idx="2"/>
          </p:nvPr>
        </p:nvPicPr>
        <p:blipFill>
          <a:blip r:embed="rId3"/>
          <a:srcRect/>
          <a:stretch>
            <a:fillRect/>
          </a:stretch>
        </p:blipFill>
        <p:spPr bwMode="auto">
          <a:xfrm>
            <a:off x="4648200" y="1805473"/>
            <a:ext cx="4343400" cy="431385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Созвездие Ориона</a:t>
            </a:r>
            <a:endParaRPr lang="ru-RU" dirty="0">
              <a:solidFill>
                <a:srgbClr val="C00000"/>
              </a:solidFill>
            </a:endParaRPr>
          </a:p>
        </p:txBody>
      </p:sp>
      <p:sp>
        <p:nvSpPr>
          <p:cNvPr id="6" name="Содержимое 5"/>
          <p:cNvSpPr>
            <a:spLocks noGrp="1"/>
          </p:cNvSpPr>
          <p:nvPr>
            <p:ph sz="half" idx="2"/>
          </p:nvPr>
        </p:nvSpPr>
        <p:spPr>
          <a:xfrm>
            <a:off x="4500562" y="1500174"/>
            <a:ext cx="4343400" cy="4724400"/>
          </a:xfrm>
        </p:spPr>
        <p:txBody>
          <a:bodyPr>
            <a:normAutofit fontScale="77500" lnSpcReduction="20000"/>
          </a:bodyPr>
          <a:lstStyle/>
          <a:p>
            <a:r>
              <a:rPr lang="ru-RU" dirty="0" smtClean="0"/>
              <a:t>В греческой мифологии Орион был сыном брата Зевса-громовержца – Посейдона. Когда Орион вырос, он стал великим охотником. Но богиня Гера рассердилась на Ориона за его слова о том, что он может победить любое животное, и наслала на него Скорпиона, от ядовитого укуса которого Орион погиб. Гера перенесла Скорпиона на небо. Богиня Артемида просила Асклепия оживить Ориона, но сам Зевс помешал этому. Тогда Артемида попросила Зевса перенести на небо и Ориона. </a:t>
            </a:r>
            <a:endParaRPr lang="ru-RU" dirty="0"/>
          </a:p>
        </p:txBody>
      </p:sp>
      <p:pic>
        <p:nvPicPr>
          <p:cNvPr id="4098" name="Picture 2" descr="I:\созвездия\3_1204307000.gif"/>
          <p:cNvPicPr>
            <a:picLocks noGrp="1" noChangeAspect="1" noChangeArrowheads="1"/>
          </p:cNvPicPr>
          <p:nvPr>
            <p:ph sz="half" idx="1"/>
          </p:nvPr>
        </p:nvPicPr>
        <p:blipFill>
          <a:blip r:embed="rId2"/>
          <a:srcRect/>
          <a:stretch>
            <a:fillRect/>
          </a:stretch>
        </p:blipFill>
        <p:spPr bwMode="auto">
          <a:xfrm>
            <a:off x="809625" y="1881187"/>
            <a:ext cx="3181350" cy="41624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Созвездие скорпиона</a:t>
            </a:r>
            <a:endParaRPr lang="ru-RU" dirty="0">
              <a:solidFill>
                <a:srgbClr val="FF0000"/>
              </a:solidFill>
            </a:endParaRPr>
          </a:p>
        </p:txBody>
      </p:sp>
      <p:sp>
        <p:nvSpPr>
          <p:cNvPr id="4" name="Содержимое 3"/>
          <p:cNvSpPr>
            <a:spLocks noGrp="1"/>
          </p:cNvSpPr>
          <p:nvPr>
            <p:ph sz="half" idx="2"/>
          </p:nvPr>
        </p:nvSpPr>
        <p:spPr>
          <a:xfrm>
            <a:off x="3071802" y="1428736"/>
            <a:ext cx="5572164" cy="3929090"/>
          </a:xfrm>
        </p:spPr>
        <p:txBody>
          <a:bodyPr>
            <a:normAutofit/>
          </a:bodyPr>
          <a:lstStyle/>
          <a:p>
            <a:r>
              <a:rPr lang="ru-RU" dirty="0" smtClean="0"/>
              <a:t>Гера перенесла Скорпиона на небо. Зевс пожалел великого охотника и разместил так созвездия Ориона и Скорпиона на небе, что охотник всегда может уйти от                             своего                               преследователя</a:t>
            </a:r>
            <a:endParaRPr lang="ru-RU" dirty="0"/>
          </a:p>
        </p:txBody>
      </p:sp>
      <p:pic>
        <p:nvPicPr>
          <p:cNvPr id="5122" name="Picture 2" descr="I:\созвездия\орион.jpg"/>
          <p:cNvPicPr>
            <a:picLocks noGrp="1" noChangeAspect="1" noChangeArrowheads="1"/>
          </p:cNvPicPr>
          <p:nvPr>
            <p:ph sz="half" idx="1"/>
          </p:nvPr>
        </p:nvPicPr>
        <p:blipFill>
          <a:blip r:embed="rId2"/>
          <a:srcRect/>
          <a:stretch>
            <a:fillRect/>
          </a:stretch>
        </p:blipFill>
        <p:spPr bwMode="auto">
          <a:xfrm>
            <a:off x="357158" y="2000240"/>
            <a:ext cx="2571768" cy="3143272"/>
          </a:xfrm>
          <a:prstGeom prst="rect">
            <a:avLst/>
          </a:prstGeom>
          <a:noFill/>
        </p:spPr>
      </p:pic>
      <p:pic>
        <p:nvPicPr>
          <p:cNvPr id="5123" name="Picture 3" descr="C:\Documents and Settings\ValentinaA\Мои документы\Мои рисунки\0102016504.jpg"/>
          <p:cNvPicPr>
            <a:picLocks noChangeAspect="1" noChangeArrowheads="1"/>
          </p:cNvPicPr>
          <p:nvPr/>
        </p:nvPicPr>
        <p:blipFill>
          <a:blip r:embed="rId3"/>
          <a:srcRect/>
          <a:stretch>
            <a:fillRect/>
          </a:stretch>
        </p:blipFill>
        <p:spPr bwMode="auto">
          <a:xfrm>
            <a:off x="6215074" y="3714752"/>
            <a:ext cx="2643207" cy="301031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Созвездия псов (Большого и малого)</a:t>
            </a:r>
            <a:endParaRPr lang="ru-RU" dirty="0">
              <a:solidFill>
                <a:srgbClr val="C00000"/>
              </a:solidFill>
            </a:endParaRPr>
          </a:p>
        </p:txBody>
      </p:sp>
      <p:sp>
        <p:nvSpPr>
          <p:cNvPr id="5" name="Прямоугольник 4"/>
          <p:cNvSpPr/>
          <p:nvPr/>
        </p:nvSpPr>
        <p:spPr>
          <a:xfrm>
            <a:off x="142844" y="1142984"/>
            <a:ext cx="4143404" cy="646331"/>
          </a:xfrm>
          <a:prstGeom prst="rect">
            <a:avLst/>
          </a:prstGeom>
        </p:spPr>
        <p:txBody>
          <a:bodyPr wrap="square">
            <a:spAutoFit/>
          </a:bodyPr>
          <a:lstStyle/>
          <a:p>
            <a:endParaRPr lang="ru-RU" dirty="0" smtClean="0"/>
          </a:p>
          <a:p>
            <a:endParaRPr lang="ru-RU" dirty="0"/>
          </a:p>
        </p:txBody>
      </p:sp>
      <p:pic>
        <p:nvPicPr>
          <p:cNvPr id="9" name="Picture 2" descr="I:\созвездия\big.gif"/>
          <p:cNvPicPr>
            <a:picLocks noGrp="1" noChangeAspect="1" noChangeArrowheads="1" noCrop="1"/>
          </p:cNvPicPr>
          <p:nvPr>
            <p:ph sz="half" idx="2"/>
          </p:nvPr>
        </p:nvPicPr>
        <p:blipFill>
          <a:blip r:embed="rId2"/>
          <a:stretch>
            <a:fillRect/>
          </a:stretch>
        </p:blipFill>
        <p:spPr bwMode="auto">
          <a:xfrm>
            <a:off x="4929190" y="1785926"/>
            <a:ext cx="4062410" cy="4071966"/>
          </a:xfrm>
          <a:prstGeom prst="rect">
            <a:avLst/>
          </a:prstGeom>
          <a:noFill/>
        </p:spPr>
      </p:pic>
      <p:sp>
        <p:nvSpPr>
          <p:cNvPr id="10" name="Содержимое 9"/>
          <p:cNvSpPr>
            <a:spLocks noGrp="1"/>
          </p:cNvSpPr>
          <p:nvPr>
            <p:ph sz="half" idx="1"/>
          </p:nvPr>
        </p:nvSpPr>
        <p:spPr>
          <a:xfrm>
            <a:off x="0" y="1357298"/>
            <a:ext cx="4643438" cy="5214974"/>
          </a:xfrm>
        </p:spPr>
        <p:txBody>
          <a:bodyPr>
            <a:normAutofit fontScale="70000" lnSpcReduction="20000"/>
          </a:bodyPr>
          <a:lstStyle/>
          <a:p>
            <a:pPr lvl="0"/>
            <a:r>
              <a:rPr lang="ru-RU" dirty="0" smtClean="0"/>
              <a:t>С созвездием Большого Пса связано слово каникулы. Дело в том, что жрецы Древнего Египта тщательно отмечали момент, когда начинается разлив Нила, а затем летний зной. Сириус, восходящий на заре в июле (для северного полушария), предвещал начало самых жарких летних дней. По латыни слово «собака» звучит как «</a:t>
            </a:r>
            <a:r>
              <a:rPr lang="ru-RU" dirty="0" err="1" smtClean="0"/>
              <a:t>канис</a:t>
            </a:r>
            <a:r>
              <a:rPr lang="ru-RU" dirty="0" smtClean="0"/>
              <a:t>». Отсюда период летнего зноя и отдыха от сельскохозяйственных работ у римлян получил название «каникулы» – «собачьи дни».</a:t>
            </a:r>
          </a:p>
          <a:p>
            <a:pPr lvl="0"/>
            <a:endParaRPr lang="ru-RU" dirty="0" smtClean="0"/>
          </a:p>
          <a:p>
            <a:pPr lvl="0"/>
            <a:r>
              <a:rPr lang="ru-RU" dirty="0" smtClean="0"/>
              <a:t>По одному древнегреческому мифу созвездие названо в честь меньшего из двух псов Ориона, по другому – в честь собаки Одиссея, которая верно ждала его. </a:t>
            </a:r>
          </a:p>
          <a:p>
            <a:pPr lvl="0"/>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255</TotalTime>
  <Words>1011</Words>
  <Application>Microsoft Office PowerPoint</Application>
  <PresentationFormat>Экран (4:3)</PresentationFormat>
  <Paragraphs>46</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Трек</vt:lpstr>
      <vt:lpstr> </vt:lpstr>
      <vt:lpstr>Звёздное небо</vt:lpstr>
      <vt:lpstr>Звёздное небо</vt:lpstr>
      <vt:lpstr>Созвездия</vt:lpstr>
      <vt:lpstr>Большая медведица</vt:lpstr>
      <vt:lpstr>Малая Медведица</vt:lpstr>
      <vt:lpstr>Созвездие Ориона</vt:lpstr>
      <vt:lpstr>Созвездие скорпиона</vt:lpstr>
      <vt:lpstr>Созвездия псов (Большого и малого)</vt:lpstr>
      <vt:lpstr>Созвездие Северная Корона </vt:lpstr>
      <vt:lpstr>Созвездия Цефея и кассиопеи</vt:lpstr>
      <vt:lpstr>Созвездия персея и андромеды</vt:lpstr>
      <vt:lpstr>Созвездие единорога</vt:lpstr>
      <vt:lpstr>Созвездие жирафа</vt:lpstr>
      <vt:lpstr>Созвездия орла и лисички</vt:lpstr>
      <vt:lpstr>Созвездие  лебедя</vt:lpstr>
      <vt:lpstr>Зодиакальные созвездия</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Созвездия</dc:title>
  <dc:creator>Valentina</dc:creator>
  <cp:lastModifiedBy>Valentina</cp:lastModifiedBy>
  <cp:revision>28</cp:revision>
  <dcterms:created xsi:type="dcterms:W3CDTF">2012-01-16T11:26:20Z</dcterms:created>
  <dcterms:modified xsi:type="dcterms:W3CDTF">2013-09-08T09:27:32Z</dcterms:modified>
</cp:coreProperties>
</file>