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83" r:id="rId2"/>
    <p:sldId id="295" r:id="rId3"/>
    <p:sldId id="256" r:id="rId4"/>
    <p:sldId id="296" r:id="rId5"/>
    <p:sldId id="276" r:id="rId6"/>
    <p:sldId id="285" r:id="rId7"/>
    <p:sldId id="257" r:id="rId8"/>
    <p:sldId id="258" r:id="rId9"/>
    <p:sldId id="297" r:id="rId10"/>
    <p:sldId id="280" r:id="rId11"/>
    <p:sldId id="269" r:id="rId12"/>
    <p:sldId id="259" r:id="rId13"/>
    <p:sldId id="278" r:id="rId14"/>
    <p:sldId id="270" r:id="rId15"/>
    <p:sldId id="268" r:id="rId16"/>
    <p:sldId id="29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D"/>
    <a:srgbClr val="CCFF99"/>
    <a:srgbClr val="FFCC00"/>
    <a:srgbClr val="A50021"/>
    <a:srgbClr val="FFCCFF"/>
    <a:srgbClr val="FFFFFF"/>
    <a:srgbClr val="990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542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7628A-5308-4C64-8DA9-3404C1C3B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41597-5BE7-4612-A193-6C1B53C20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B19D1-D1D0-4FAB-83DF-C8FFB1D43B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67B361-4DB0-48E8-A3E9-D588D0E6A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2E4B8A-AE75-4459-87A3-A03E1BFDB4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4E2132-3537-44D5-9AF8-1204606649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820E-950D-47FC-B5DA-6328FEB9D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D04F5-654B-4E24-B7F3-8EAABD7F48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BBC74-AE6E-42E9-8FF0-075B1A2C7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E7515-DE5E-4D3E-8190-64428151E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0A716-BB51-46FB-9323-FD64BF784B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87A7-9038-4A09-BCC8-50DEEE4CD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31059-2653-4A86-9339-B21137099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816FC-2930-4779-8FFA-4B1CECD2D6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4BA1BB-6AB6-4258-A051-97CD7813A3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467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Лупа, фотоаппарат, проектор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4495800"/>
            <a:ext cx="75438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Авторы:</a:t>
            </a:r>
            <a:r>
              <a:rPr lang="ru-RU" sz="2000" b="1"/>
              <a:t> </a:t>
            </a:r>
            <a:r>
              <a:rPr lang="ru-RU"/>
              <a:t> </a:t>
            </a:r>
            <a:r>
              <a:rPr lang="ru-RU" b="1">
                <a:latin typeface="Tahoma" pitchFamily="34" charset="0"/>
              </a:rPr>
              <a:t>Бекжанова Диана         руководитель</a:t>
            </a:r>
          </a:p>
          <a:p>
            <a:pPr>
              <a:spcBef>
                <a:spcPct val="50000"/>
              </a:spcBef>
            </a:pPr>
            <a:r>
              <a:rPr lang="ru-RU" b="1" i="1">
                <a:latin typeface="Tahoma" pitchFamily="34" charset="0"/>
              </a:rPr>
              <a:t>                </a:t>
            </a:r>
            <a:r>
              <a:rPr lang="ru-RU">
                <a:latin typeface="Tahoma" pitchFamily="34" charset="0"/>
              </a:rPr>
              <a:t>     </a:t>
            </a:r>
            <a:r>
              <a:rPr lang="ru-RU" b="1" i="1">
                <a:latin typeface="Tahoma" pitchFamily="34" charset="0"/>
              </a:rPr>
              <a:t>Быстров Антон            лаборант</a:t>
            </a:r>
          </a:p>
          <a:p>
            <a:pPr>
              <a:spcBef>
                <a:spcPct val="50000"/>
              </a:spcBef>
            </a:pPr>
            <a:r>
              <a:rPr lang="ru-RU" b="1" i="1">
                <a:latin typeface="Tahoma" pitchFamily="34" charset="0"/>
              </a:rPr>
              <a:t>                     Орлова Надежда             искатель информации</a:t>
            </a:r>
          </a:p>
          <a:p>
            <a:pPr>
              <a:spcBef>
                <a:spcPct val="50000"/>
              </a:spcBef>
            </a:pPr>
            <a:r>
              <a:rPr lang="ru-RU" b="1" i="1">
                <a:latin typeface="Tahoma" pitchFamily="34" charset="0"/>
              </a:rPr>
              <a:t>                     Трубникова Дарья         художник</a:t>
            </a:r>
          </a:p>
          <a:p>
            <a:pPr>
              <a:spcBef>
                <a:spcPct val="50000"/>
              </a:spcBef>
            </a:pPr>
            <a:r>
              <a:rPr lang="ru-RU" b="1" i="1"/>
              <a:t>                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0" y="2057400"/>
            <a:ext cx="3962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2800" b="1" dirty="0"/>
              <a:t> Представить оптическую систему фотоаппарата и проекционной аппаратуры</a:t>
            </a:r>
          </a:p>
        </p:txBody>
      </p:sp>
      <p:pic>
        <p:nvPicPr>
          <p:cNvPr id="35847" name="Picture 7" descr="5-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905000"/>
            <a:ext cx="4114800" cy="24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743200" y="1905000"/>
            <a:ext cx="5943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2400" b="1"/>
              <a:t>  </a:t>
            </a:r>
            <a:r>
              <a:rPr lang="ru-RU" sz="2400" b="1">
                <a:solidFill>
                  <a:schemeClr val="bg1"/>
                </a:solidFill>
              </a:rPr>
              <a:t>представить строение глаза, особенности зрения, </a:t>
            </a:r>
          </a:p>
          <a:p>
            <a:r>
              <a:rPr lang="ru-RU" sz="2400" b="1">
                <a:solidFill>
                  <a:schemeClr val="bg1"/>
                </a:solidFill>
              </a:rPr>
              <a:t>недостатки зрения и способы их исправления.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819400" y="4191000"/>
            <a:ext cx="5791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6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Авторы:</a:t>
            </a:r>
            <a:r>
              <a:rPr lang="ru-RU" sz="26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r>
              <a:rPr lang="ru-RU" sz="2600" b="1" i="1">
                <a:solidFill>
                  <a:srgbClr val="66FFFF"/>
                </a:solidFill>
              </a:rPr>
              <a:t>Пака Екатерина - руководитель</a:t>
            </a:r>
          </a:p>
          <a:p>
            <a:r>
              <a:rPr lang="ru-RU" sz="2600" b="1" i="1">
                <a:solidFill>
                  <a:srgbClr val="66FFFF"/>
                </a:solidFill>
              </a:rPr>
              <a:t>Комлик Татьяна - информация</a:t>
            </a:r>
          </a:p>
          <a:p>
            <a:r>
              <a:rPr lang="ru-RU" sz="2600" b="1" i="1">
                <a:solidFill>
                  <a:srgbClr val="66FFFF"/>
                </a:solidFill>
              </a:rPr>
              <a:t>Червоткин Сергей - художник</a:t>
            </a:r>
          </a:p>
          <a:p>
            <a:r>
              <a:rPr lang="ru-RU" sz="2600" b="1" i="1">
                <a:solidFill>
                  <a:srgbClr val="66FFFF"/>
                </a:solidFill>
              </a:rPr>
              <a:t>Чуденков Дмитрий - лаборант</a:t>
            </a:r>
          </a:p>
        </p:txBody>
      </p:sp>
      <p:pic>
        <p:nvPicPr>
          <p:cNvPr id="31755" name="Picture 11" descr="aea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52600"/>
            <a:ext cx="25527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05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ГЛАЗ - оптический прибор,</a:t>
            </a:r>
          </a:p>
          <a:p>
            <a:pPr algn="ctr"/>
            <a:r>
              <a:rPr lang="ru-RU" sz="3600" i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который всегда с 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929563" cy="45227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3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Склера</a:t>
            </a:r>
          </a:p>
          <a:p>
            <a:pPr marL="609600" indent="-609600">
              <a:buFontTx/>
              <a:buAutoNum type="arabicPeriod"/>
            </a:pPr>
            <a:r>
              <a:rPr lang="ru-RU" sz="3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Роговица</a:t>
            </a:r>
          </a:p>
          <a:p>
            <a:pPr marL="609600" indent="-609600">
              <a:buFontTx/>
              <a:buAutoNum type="arabicPeriod"/>
            </a:pPr>
            <a:r>
              <a:rPr lang="ru-RU" sz="3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Радужка</a:t>
            </a:r>
          </a:p>
          <a:p>
            <a:pPr marL="609600" indent="-609600">
              <a:buFontTx/>
              <a:buAutoNum type="arabicPeriod"/>
            </a:pPr>
            <a:r>
              <a:rPr lang="ru-RU" sz="3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Хрусталик</a:t>
            </a:r>
          </a:p>
          <a:p>
            <a:pPr marL="609600" indent="-609600">
              <a:buFontTx/>
              <a:buAutoNum type="arabicPeriod"/>
            </a:pPr>
            <a:r>
              <a:rPr lang="ru-RU" sz="3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Мышца</a:t>
            </a:r>
          </a:p>
          <a:p>
            <a:pPr marL="609600" indent="-609600">
              <a:buFontTx/>
              <a:buAutoNum type="arabicPeriod"/>
            </a:pPr>
            <a:r>
              <a:rPr lang="ru-RU" sz="3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Сетчатая оболочка</a:t>
            </a:r>
          </a:p>
          <a:p>
            <a:pPr marL="609600" indent="-609600">
              <a:buFontTx/>
              <a:buAutoNum type="arabicPeriod"/>
            </a:pPr>
            <a:r>
              <a:rPr lang="ru-RU" sz="3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Зрительный нерв</a:t>
            </a:r>
          </a:p>
          <a:p>
            <a:pPr marL="609600" indent="-609600">
              <a:buFontTx/>
              <a:buAutoNum type="arabicPeriod"/>
            </a:pPr>
            <a:endParaRPr lang="ru-RU" sz="3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5" name="Picture 5" descr="3-4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228600"/>
            <a:ext cx="5257800" cy="4229100"/>
          </a:xfrm>
          <a:prstGeom prst="rect">
            <a:avLst/>
          </a:prstGeom>
          <a:noFill/>
        </p:spPr>
      </p:pic>
      <p:sp>
        <p:nvSpPr>
          <p:cNvPr id="15367" name="WordArt 7" descr="Каштан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32766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Impact"/>
              </a:rPr>
              <a:t>Строение</a:t>
            </a:r>
          </a:p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Impact"/>
              </a:rPr>
              <a:t>глаза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686800" cy="29876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 </a:t>
            </a:r>
            <a:r>
              <a:rPr lang="ru-RU" sz="4000" b="1" u="sng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Понятие об угле зрения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FF"/>
                </a:solidFill>
              </a:rPr>
              <a:t>Угол, под которым виден предмет из оптического центра глаза, называют углом зрения. 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FF"/>
                </a:solidFill>
              </a:rPr>
              <a:t>От величины этого угла зависит размер изображения на сетчатке.</a:t>
            </a:r>
          </a:p>
        </p:txBody>
      </p:sp>
      <p:pic>
        <p:nvPicPr>
          <p:cNvPr id="5124" name="Picture 4" descr="&quot;Понятие об угле зрения&quot;Угол, под которым виден предмет  из оптического центра глаза, называют углом зрения. От величины этого угла зависит размер изображения на сетчатке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487363"/>
            <a:ext cx="8534400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17999">
              <a:srgbClr val="B43E85"/>
            </a:gs>
            <a:gs pos="31000">
              <a:srgbClr val="C50849"/>
            </a:gs>
            <a:gs pos="33000">
              <a:srgbClr val="F952A0"/>
            </a:gs>
            <a:gs pos="37000">
              <a:srgbClr val="FEE7F2"/>
            </a:gs>
            <a:gs pos="78999">
              <a:srgbClr val="F8B049"/>
            </a:gs>
            <a:gs pos="87000">
              <a:srgbClr val="F8B049"/>
            </a:gs>
            <a:gs pos="100000">
              <a:srgbClr val="FC9FC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3800475"/>
          <a:ext cx="4037013" cy="125413"/>
        </p:xfrm>
        <a:graphic>
          <a:graphicData uri="http://schemas.openxmlformats.org/presentationml/2006/ole">
            <p:oleObj spid="_x0000_s26627" name="Документ" r:id="rId3" imgW="5939246" imgH="174966" progId="Word.Document.8">
              <p:embed/>
            </p:oleObj>
          </a:graphicData>
        </a:graphic>
      </p:graphicFrame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57200" y="0"/>
            <a:ext cx="41148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Аккомодация </a:t>
            </a:r>
          </a:p>
          <a:p>
            <a:pPr algn="ctr"/>
            <a:r>
              <a:rPr lang="ru-RU" sz="2400" b="1" i="1"/>
              <a:t>это рефлекторный механизм, с помощью которого лучи света, исходящие от объекта, фокусируются на сетчатке</a:t>
            </a:r>
            <a:r>
              <a:rPr lang="ru-RU" b="1" i="1"/>
              <a:t> </a:t>
            </a:r>
          </a:p>
        </p:txBody>
      </p:sp>
      <p:pic>
        <p:nvPicPr>
          <p:cNvPr id="26638" name="Picture 14" descr="img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990850"/>
            <a:ext cx="9144000" cy="3867150"/>
          </a:xfrm>
          <a:prstGeom prst="rect">
            <a:avLst/>
          </a:prstGeom>
          <a:noFill/>
        </p:spPr>
      </p:pic>
      <p:pic>
        <p:nvPicPr>
          <p:cNvPr id="26639" name="Picture 15" descr="3-4-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0"/>
            <a:ext cx="3657600" cy="294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3-4-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28600"/>
            <a:ext cx="4932363" cy="6400800"/>
          </a:xfrm>
          <a:prstGeom prst="rect">
            <a:avLst/>
          </a:prstGeom>
          <a:noFill/>
        </p:spPr>
      </p:pic>
      <p:sp>
        <p:nvSpPr>
          <p:cNvPr id="16394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5181600" y="381000"/>
            <a:ext cx="3657600" cy="5791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>
                <a:solidFill>
                  <a:srgbClr val="A50021"/>
                </a:solidFill>
              </a:rPr>
              <a:t>Нормальное зрение -</a:t>
            </a:r>
            <a:r>
              <a:rPr lang="ru-RU" sz="2800"/>
              <a:t>  </a:t>
            </a:r>
            <a:r>
              <a:rPr lang="ru-RU" sz="2000"/>
              <a:t>изображение бесконечно удаленного предмета на сетчатке</a:t>
            </a:r>
            <a:r>
              <a:rPr lang="ru-RU" sz="1800"/>
              <a:t>.</a:t>
            </a:r>
          </a:p>
          <a:p>
            <a:pPr algn="ctr">
              <a:buFontTx/>
              <a:buNone/>
            </a:pPr>
            <a:endParaRPr lang="ru-RU" sz="2800" b="1">
              <a:solidFill>
                <a:srgbClr val="A50021"/>
              </a:solidFill>
            </a:endParaRPr>
          </a:p>
          <a:p>
            <a:pPr algn="ctr">
              <a:buFontTx/>
              <a:buNone/>
            </a:pPr>
            <a:r>
              <a:rPr lang="ru-RU" sz="2800" b="1">
                <a:solidFill>
                  <a:srgbClr val="A50021"/>
                </a:solidFill>
              </a:rPr>
              <a:t>Близорукость -</a:t>
            </a:r>
          </a:p>
          <a:p>
            <a:pPr algn="ctr">
              <a:buFontTx/>
              <a:buNone/>
            </a:pPr>
            <a:r>
              <a:rPr lang="ru-RU" sz="2000"/>
              <a:t>  изображение бесконечно удаленного предмета перед сетчаткой.</a:t>
            </a:r>
          </a:p>
          <a:p>
            <a:pPr algn="ctr">
              <a:buFontTx/>
              <a:buNone/>
            </a:pPr>
            <a:endParaRPr lang="ru-RU" sz="2800" b="1">
              <a:solidFill>
                <a:srgbClr val="A50021"/>
              </a:solidFill>
            </a:endParaRPr>
          </a:p>
          <a:p>
            <a:pPr algn="ctr">
              <a:buFontTx/>
              <a:buNone/>
            </a:pPr>
            <a:r>
              <a:rPr lang="ru-RU" sz="2800" b="1">
                <a:solidFill>
                  <a:srgbClr val="A50021"/>
                </a:solidFill>
              </a:rPr>
              <a:t>Дальнозоркость -</a:t>
            </a:r>
          </a:p>
          <a:p>
            <a:pPr algn="ctr">
              <a:buFontTx/>
              <a:buNone/>
            </a:pPr>
            <a:r>
              <a:rPr lang="ru-RU" sz="2000"/>
              <a:t>   изображение бесконечно удаленного предмета за сетчаткой.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3-4-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666875"/>
            <a:ext cx="8686800" cy="4868863"/>
          </a:xfrm>
          <a:prstGeom prst="rect">
            <a:avLst/>
          </a:prstGeom>
          <a:noFill/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3048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ru-RU" sz="3400" b="1">
                <a:latin typeface="Tahoma" pitchFamily="34" charset="0"/>
              </a:rPr>
              <a:t>«Физика 11 класс», В.А. Касьянов;</a:t>
            </a:r>
          </a:p>
          <a:p>
            <a:r>
              <a:rPr lang="ru-RU" sz="3400" b="1">
                <a:latin typeface="Tahoma" pitchFamily="34" charset="0"/>
              </a:rPr>
              <a:t>«Физика 11 класс», А.А. Пинский;</a:t>
            </a:r>
          </a:p>
          <a:p>
            <a:r>
              <a:rPr lang="ru-RU" sz="3400" b="1">
                <a:latin typeface="Tahoma" pitchFamily="34" charset="0"/>
              </a:rPr>
              <a:t>Большая Советская Энциклопедия;</a:t>
            </a:r>
          </a:p>
          <a:p>
            <a:r>
              <a:rPr lang="ru-RU" sz="3400" b="1">
                <a:latin typeface="Tahoma" pitchFamily="34" charset="0"/>
              </a:rPr>
              <a:t>«Открытая физика», С.М. Козел;</a:t>
            </a:r>
          </a:p>
          <a:p>
            <a:r>
              <a:rPr lang="ru-RU" sz="3400" b="1">
                <a:latin typeface="Tahoma" pitchFamily="34" charset="0"/>
              </a:rPr>
              <a:t>Ресурсы Интернет;</a:t>
            </a:r>
          </a:p>
          <a:p>
            <a:r>
              <a:rPr lang="ru-RU" sz="3400" b="1">
                <a:latin typeface="Tahoma" pitchFamily="34" charset="0"/>
              </a:rPr>
              <a:t>«Энциклопедия «Физика», издательство Аванта+.</a:t>
            </a:r>
          </a:p>
        </p:txBody>
      </p:sp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Используемая литература: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4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914400" y="4800600"/>
          <a:ext cx="7467600" cy="1114425"/>
        </p:xfrm>
        <a:graphic>
          <a:graphicData uri="http://schemas.openxmlformats.org/presentationml/2006/ole">
            <p:oleObj spid="_x0000_s73734" name="Формула" r:id="rId4" imgW="2895480" imgH="431640" progId="Equation.3">
              <p:embed/>
            </p:oleObj>
          </a:graphicData>
        </a:graphic>
      </p:graphicFrame>
      <p:pic>
        <p:nvPicPr>
          <p:cNvPr id="73733" name="Picture 5" descr="з"/>
          <p:cNvPicPr>
            <a:picLocks noChangeAspect="1" noChangeArrowheads="1"/>
          </p:cNvPicPr>
          <p:nvPr/>
        </p:nvPicPr>
        <p:blipFill>
          <a:blip r:embed="rId5" cstate="screen">
            <a:lum bright="-42000" contrast="72000"/>
          </a:blip>
          <a:srcRect/>
          <a:stretch>
            <a:fillRect/>
          </a:stretch>
        </p:blipFill>
        <p:spPr bwMode="auto">
          <a:xfrm>
            <a:off x="0" y="1981200"/>
            <a:ext cx="4724400" cy="2373313"/>
          </a:xfrm>
          <a:prstGeom prst="rect">
            <a:avLst/>
          </a:prstGeom>
          <a:noFill/>
        </p:spPr>
      </p:pic>
      <p:pic>
        <p:nvPicPr>
          <p:cNvPr id="73732" name="Picture 4" descr="р"/>
          <p:cNvPicPr>
            <a:picLocks noChangeAspect="1" noChangeArrowheads="1"/>
          </p:cNvPicPr>
          <p:nvPr/>
        </p:nvPicPr>
        <p:blipFill>
          <a:blip r:embed="rId6" cstate="screen">
            <a:lum bright="-48000" contrast="90000"/>
          </a:blip>
          <a:srcRect/>
          <a:stretch>
            <a:fillRect/>
          </a:stretch>
        </p:blipFill>
        <p:spPr bwMode="auto">
          <a:xfrm>
            <a:off x="4876800" y="1676400"/>
            <a:ext cx="4038600" cy="2752725"/>
          </a:xfrm>
          <a:prstGeom prst="rect">
            <a:avLst/>
          </a:prstGeom>
          <a:noFill/>
        </p:spPr>
      </p:pic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5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31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Лупа</a:t>
            </a:r>
          </a:p>
          <a:p>
            <a:pPr algn="ctr"/>
            <a:r>
              <a:rPr lang="ru-RU" sz="3600" i="1" kern="10">
                <a:ln w="31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короткофокусная собирающая линза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quot;Внешний вид фотоаппарата&quot;Линзы являются главной частью большинства оптических приборов. Рассмотрим один из них- фотоаппарат. Внешний вид фотоаппара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5715000"/>
            <a:ext cx="8540750" cy="838200"/>
          </a:xfrm>
        </p:spPr>
        <p:txBody>
          <a:bodyPr/>
          <a:lstStyle/>
          <a:p>
            <a:r>
              <a:rPr lang="ru-RU" sz="2400">
                <a:latin typeface="Tahoma" pitchFamily="34" charset="0"/>
              </a:rPr>
              <a:t>Изображение действительное, уменьшенное, обратное</a:t>
            </a:r>
            <a:r>
              <a:rPr lang="ru-RU" sz="2800">
                <a:latin typeface="Tahoma" pitchFamily="34" charset="0"/>
              </a:rPr>
              <a:t> </a:t>
            </a:r>
          </a:p>
        </p:txBody>
      </p:sp>
      <p:pic>
        <p:nvPicPr>
          <p:cNvPr id="79876" name="Picture 4" descr="img10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676400"/>
            <a:ext cx="9144000" cy="3508375"/>
          </a:xfrm>
          <a:noFill/>
          <a:ln/>
        </p:spPr>
      </p:pic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45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Оптическая система фотоаппарата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3-3-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295400"/>
            <a:ext cx="9144000" cy="2819400"/>
          </a:xfrm>
          <a:noFill/>
          <a:ln/>
        </p:spPr>
      </p:pic>
      <p:pic>
        <p:nvPicPr>
          <p:cNvPr id="23557" name="Picture 5" descr="img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4311650"/>
            <a:ext cx="3962400" cy="2292350"/>
          </a:xfrm>
          <a:prstGeom prst="rect">
            <a:avLst/>
          </a:prstGeom>
          <a:noFill/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93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Современные объективы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ustroistvo2"/>
          <p:cNvPicPr>
            <a:picLocks noChangeAspect="1" noChangeArrowheads="1"/>
          </p:cNvPicPr>
          <p:nvPr/>
        </p:nvPicPr>
        <p:blipFill>
          <a:blip r:embed="rId2" cstate="screen">
            <a:lum bright="-24000" contrast="78000"/>
          </a:blip>
          <a:srcRect/>
          <a:stretch>
            <a:fillRect/>
          </a:stretch>
        </p:blipFill>
        <p:spPr bwMode="auto">
          <a:xfrm>
            <a:off x="0" y="0"/>
            <a:ext cx="9144000" cy="669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&quot;Схема фотоаппарата&quot;Принципиальная схема фотоаппарата представлена на рисун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1219200"/>
            <a:ext cx="5867400" cy="54483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2867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Принципиальная схема фотоаппарата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quot;Внешний вид проекционного аппарата&quot;Проекционный аппарат позволяет получить на экране увеличенное изображение предмета. К проекционным аппаратам относятся диапроектор, киноаппарат, графопроектор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1804988"/>
            <a:ext cx="5638800" cy="5053012"/>
          </a:xfrm>
          <a:prstGeom prst="rect">
            <a:avLst/>
          </a:prstGeom>
          <a:noFill/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2296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</a:rPr>
              <a:t>Принципиальная схема проектора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&quot;Схема проекционного аппарата&quot;Рассмотрим схему устройства проекционного аппарата (диапроектора)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579563"/>
            <a:ext cx="8439150" cy="3654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233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Оформление по умолчанию</vt:lpstr>
      <vt:lpstr>Формула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</vt:lpstr>
      <vt:lpstr>Слайд 13</vt:lpstr>
      <vt:lpstr>Слайд 14</vt:lpstr>
      <vt:lpstr>Слайд 15</vt:lpstr>
      <vt:lpstr>Слайд 16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Admin</cp:lastModifiedBy>
  <cp:revision>68</cp:revision>
  <dcterms:created xsi:type="dcterms:W3CDTF">2008-01-30T12:17:17Z</dcterms:created>
  <dcterms:modified xsi:type="dcterms:W3CDTF">2012-10-23T15:09:58Z</dcterms:modified>
</cp:coreProperties>
</file>