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78851-89B7-450F-A0EF-BC9D994826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CA0C5EE-E37F-4806-842E-CD7F1D45B19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rPr>
            <a:t>Борьба за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rPr>
            <a:t>существование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endParaRPr>
        </a:p>
      </dgm:t>
    </dgm:pt>
    <dgm:pt modelId="{8F909135-EFB2-4097-8A91-8CD4E2BC1389}" type="parTrans" cxnId="{21029BF6-CF30-4C77-AF47-9BB3CEC13282}">
      <dgm:prSet/>
      <dgm:spPr/>
    </dgm:pt>
    <dgm:pt modelId="{DA223B28-B238-4489-ACD3-214679F4B295}" type="sibTrans" cxnId="{21029BF6-CF30-4C77-AF47-9BB3CEC13282}">
      <dgm:prSet/>
      <dgm:spPr/>
    </dgm:pt>
    <dgm:pt modelId="{56BFADA4-01A3-4ABD-95B4-25CB3DB9FF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/>
              <a:latin typeface="Arial" charset="0"/>
            </a:rPr>
            <a:t>Внутривидовая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Arial" charset="0"/>
          </a:endParaRPr>
        </a:p>
      </dgm:t>
    </dgm:pt>
    <dgm:pt modelId="{0C53D1F8-E7B5-411D-8CAB-604B41719912}" type="parTrans" cxnId="{5EC06CAC-7856-4469-8265-13B0203A6EDF}">
      <dgm:prSet/>
      <dgm:spPr/>
    </dgm:pt>
    <dgm:pt modelId="{60268BBD-6F54-4900-8659-BFFD0A81F56B}" type="sibTrans" cxnId="{5EC06CAC-7856-4469-8265-13B0203A6EDF}">
      <dgm:prSet/>
      <dgm:spPr/>
    </dgm:pt>
    <dgm:pt modelId="{41C2DC84-1206-4C31-A28F-9886AB91CA1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/>
              <a:latin typeface="Arial" charset="0"/>
            </a:rPr>
            <a:t>Межвидовая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Arial" charset="0"/>
          </a:endParaRPr>
        </a:p>
      </dgm:t>
    </dgm:pt>
    <dgm:pt modelId="{CDDEDE7B-0FEC-4B00-9FB9-14C5672E7BD8}" type="parTrans" cxnId="{D6F47375-A304-4F0D-99E9-986EF7FFF3AC}">
      <dgm:prSet/>
      <dgm:spPr/>
    </dgm:pt>
    <dgm:pt modelId="{2CEFED37-87BA-4107-A3DB-6A0ECBD7CE51}" type="sibTrans" cxnId="{D6F47375-A304-4F0D-99E9-986EF7FFF3AC}">
      <dgm:prSet/>
      <dgm:spPr/>
    </dgm:pt>
    <dgm:pt modelId="{CEEF80BA-BA2B-4A9E-A4F2-12A50EED49C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/>
              <a:latin typeface="Arial" charset="0"/>
            </a:rPr>
            <a:t>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/>
              <a:latin typeface="Arial" charset="0"/>
            </a:rPr>
            <a:t>неблагоприятными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/>
              <a:latin typeface="Arial" charset="0"/>
            </a:rPr>
            <a:t>условиями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Arial" charset="0"/>
          </a:endParaRPr>
        </a:p>
      </dgm:t>
    </dgm:pt>
    <dgm:pt modelId="{6977A961-7CC9-42BA-9B0B-E6FBA4C63E4A}" type="parTrans" cxnId="{B9096C47-B0C5-4832-AA80-C904EF287833}">
      <dgm:prSet/>
      <dgm:spPr/>
    </dgm:pt>
    <dgm:pt modelId="{DE028B24-83DE-40B0-A6BF-C90A2D462466}" type="sibTrans" cxnId="{B9096C47-B0C5-4832-AA80-C904EF287833}">
      <dgm:prSet/>
      <dgm:spPr/>
    </dgm:pt>
    <dgm:pt modelId="{C8E1F2ED-5E25-43A5-8F23-BA3625225F10}" type="pres">
      <dgm:prSet presAssocID="{4B478851-89B7-450F-A0EF-BC9D994826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A69A32A-8BB4-4DAF-8755-BE36907D02BF}" type="pres">
      <dgm:prSet presAssocID="{7CA0C5EE-E37F-4806-842E-CD7F1D45B19D}" presName="hierRoot1" presStyleCnt="0">
        <dgm:presLayoutVars>
          <dgm:hierBranch/>
        </dgm:presLayoutVars>
      </dgm:prSet>
      <dgm:spPr/>
    </dgm:pt>
    <dgm:pt modelId="{8F239371-040F-4573-8847-A4ABF01B1CD7}" type="pres">
      <dgm:prSet presAssocID="{7CA0C5EE-E37F-4806-842E-CD7F1D45B19D}" presName="rootComposite1" presStyleCnt="0"/>
      <dgm:spPr/>
    </dgm:pt>
    <dgm:pt modelId="{4F3512EA-21C9-4CDB-AB1F-EC6894CE9446}" type="pres">
      <dgm:prSet presAssocID="{7CA0C5EE-E37F-4806-842E-CD7F1D45B19D}" presName="rootText1" presStyleLbl="node0" presStyleIdx="0" presStyleCnt="1">
        <dgm:presLayoutVars>
          <dgm:chPref val="3"/>
        </dgm:presLayoutVars>
      </dgm:prSet>
      <dgm:spPr/>
    </dgm:pt>
    <dgm:pt modelId="{A2E0FECF-FE2E-478C-B583-80C5CA9C2A44}" type="pres">
      <dgm:prSet presAssocID="{7CA0C5EE-E37F-4806-842E-CD7F1D45B19D}" presName="rootConnector1" presStyleLbl="node1" presStyleIdx="0" presStyleCnt="0"/>
      <dgm:spPr/>
    </dgm:pt>
    <dgm:pt modelId="{211FB68D-F1E7-440E-8E1A-0229BC343482}" type="pres">
      <dgm:prSet presAssocID="{7CA0C5EE-E37F-4806-842E-CD7F1D45B19D}" presName="hierChild2" presStyleCnt="0"/>
      <dgm:spPr/>
    </dgm:pt>
    <dgm:pt modelId="{18371DD5-D8CE-4FE9-936A-8952AEF7001E}" type="pres">
      <dgm:prSet presAssocID="{0C53D1F8-E7B5-411D-8CAB-604B41719912}" presName="Name35" presStyleLbl="parChTrans1D2" presStyleIdx="0" presStyleCnt="3"/>
      <dgm:spPr/>
    </dgm:pt>
    <dgm:pt modelId="{73BDEF86-9E57-4F49-A8FB-2DCCB984A126}" type="pres">
      <dgm:prSet presAssocID="{56BFADA4-01A3-4ABD-95B4-25CB3DB9FFF6}" presName="hierRoot2" presStyleCnt="0">
        <dgm:presLayoutVars>
          <dgm:hierBranch/>
        </dgm:presLayoutVars>
      </dgm:prSet>
      <dgm:spPr/>
    </dgm:pt>
    <dgm:pt modelId="{8CEF9F46-F6B3-4ABB-88A2-341A18EB6455}" type="pres">
      <dgm:prSet presAssocID="{56BFADA4-01A3-4ABD-95B4-25CB3DB9FFF6}" presName="rootComposite" presStyleCnt="0"/>
      <dgm:spPr/>
    </dgm:pt>
    <dgm:pt modelId="{5F595F05-8247-4033-846D-B8D9F6D67FF4}" type="pres">
      <dgm:prSet presAssocID="{56BFADA4-01A3-4ABD-95B4-25CB3DB9FFF6}" presName="rootText" presStyleLbl="node2" presStyleIdx="0" presStyleCnt="3">
        <dgm:presLayoutVars>
          <dgm:chPref val="3"/>
        </dgm:presLayoutVars>
      </dgm:prSet>
      <dgm:spPr/>
    </dgm:pt>
    <dgm:pt modelId="{AFA1F03D-2350-40C0-A1F0-1EEC4288F84D}" type="pres">
      <dgm:prSet presAssocID="{56BFADA4-01A3-4ABD-95B4-25CB3DB9FFF6}" presName="rootConnector" presStyleLbl="node2" presStyleIdx="0" presStyleCnt="3"/>
      <dgm:spPr/>
    </dgm:pt>
    <dgm:pt modelId="{5086F06D-BD62-41EB-8A67-575227D3886F}" type="pres">
      <dgm:prSet presAssocID="{56BFADA4-01A3-4ABD-95B4-25CB3DB9FFF6}" presName="hierChild4" presStyleCnt="0"/>
      <dgm:spPr/>
    </dgm:pt>
    <dgm:pt modelId="{CAFC15C7-73BB-45ED-B558-9713DC439326}" type="pres">
      <dgm:prSet presAssocID="{56BFADA4-01A3-4ABD-95B4-25CB3DB9FFF6}" presName="hierChild5" presStyleCnt="0"/>
      <dgm:spPr/>
    </dgm:pt>
    <dgm:pt modelId="{6070AE50-1615-4169-8610-4DCFDE835002}" type="pres">
      <dgm:prSet presAssocID="{CDDEDE7B-0FEC-4B00-9FB9-14C5672E7BD8}" presName="Name35" presStyleLbl="parChTrans1D2" presStyleIdx="1" presStyleCnt="3"/>
      <dgm:spPr/>
    </dgm:pt>
    <dgm:pt modelId="{23087090-4D2C-43D0-A7EF-D43E151906FC}" type="pres">
      <dgm:prSet presAssocID="{41C2DC84-1206-4C31-A28F-9886AB91CA1E}" presName="hierRoot2" presStyleCnt="0">
        <dgm:presLayoutVars>
          <dgm:hierBranch/>
        </dgm:presLayoutVars>
      </dgm:prSet>
      <dgm:spPr/>
    </dgm:pt>
    <dgm:pt modelId="{BA9E45CA-6237-482F-9789-D35BA8C38C84}" type="pres">
      <dgm:prSet presAssocID="{41C2DC84-1206-4C31-A28F-9886AB91CA1E}" presName="rootComposite" presStyleCnt="0"/>
      <dgm:spPr/>
    </dgm:pt>
    <dgm:pt modelId="{119B6B90-FAEB-4BF3-9D23-CC647D3640F7}" type="pres">
      <dgm:prSet presAssocID="{41C2DC84-1206-4C31-A28F-9886AB91CA1E}" presName="rootText" presStyleLbl="node2" presStyleIdx="1" presStyleCnt="3">
        <dgm:presLayoutVars>
          <dgm:chPref val="3"/>
        </dgm:presLayoutVars>
      </dgm:prSet>
      <dgm:spPr/>
    </dgm:pt>
    <dgm:pt modelId="{66E75D18-8812-4011-B3EF-03C915B0986F}" type="pres">
      <dgm:prSet presAssocID="{41C2DC84-1206-4C31-A28F-9886AB91CA1E}" presName="rootConnector" presStyleLbl="node2" presStyleIdx="1" presStyleCnt="3"/>
      <dgm:spPr/>
    </dgm:pt>
    <dgm:pt modelId="{17073346-98CA-48E5-BD20-C564562AC41E}" type="pres">
      <dgm:prSet presAssocID="{41C2DC84-1206-4C31-A28F-9886AB91CA1E}" presName="hierChild4" presStyleCnt="0"/>
      <dgm:spPr/>
    </dgm:pt>
    <dgm:pt modelId="{513B7A85-145D-410F-819A-504231588AB7}" type="pres">
      <dgm:prSet presAssocID="{41C2DC84-1206-4C31-A28F-9886AB91CA1E}" presName="hierChild5" presStyleCnt="0"/>
      <dgm:spPr/>
    </dgm:pt>
    <dgm:pt modelId="{CCEB8521-16DD-495D-A074-319ED5E3D2D6}" type="pres">
      <dgm:prSet presAssocID="{6977A961-7CC9-42BA-9B0B-E6FBA4C63E4A}" presName="Name35" presStyleLbl="parChTrans1D2" presStyleIdx="2" presStyleCnt="3"/>
      <dgm:spPr/>
    </dgm:pt>
    <dgm:pt modelId="{07DACF17-1C6E-4752-9BC5-E86A9901AC63}" type="pres">
      <dgm:prSet presAssocID="{CEEF80BA-BA2B-4A9E-A4F2-12A50EED49C6}" presName="hierRoot2" presStyleCnt="0">
        <dgm:presLayoutVars>
          <dgm:hierBranch/>
        </dgm:presLayoutVars>
      </dgm:prSet>
      <dgm:spPr/>
    </dgm:pt>
    <dgm:pt modelId="{96C07EC6-C1E9-424B-A017-E34CC9DE1EA6}" type="pres">
      <dgm:prSet presAssocID="{CEEF80BA-BA2B-4A9E-A4F2-12A50EED49C6}" presName="rootComposite" presStyleCnt="0"/>
      <dgm:spPr/>
    </dgm:pt>
    <dgm:pt modelId="{E645FB7D-46CD-4C82-A663-B08653FABAF8}" type="pres">
      <dgm:prSet presAssocID="{CEEF80BA-BA2B-4A9E-A4F2-12A50EED49C6}" presName="rootText" presStyleLbl="node2" presStyleIdx="2" presStyleCnt="3">
        <dgm:presLayoutVars>
          <dgm:chPref val="3"/>
        </dgm:presLayoutVars>
      </dgm:prSet>
      <dgm:spPr/>
    </dgm:pt>
    <dgm:pt modelId="{AB420290-64CA-4C66-B0E1-2FAF7FB7FC0F}" type="pres">
      <dgm:prSet presAssocID="{CEEF80BA-BA2B-4A9E-A4F2-12A50EED49C6}" presName="rootConnector" presStyleLbl="node2" presStyleIdx="2" presStyleCnt="3"/>
      <dgm:spPr/>
    </dgm:pt>
    <dgm:pt modelId="{3B8C292E-1ECF-4128-AE6C-D337B74BCEED}" type="pres">
      <dgm:prSet presAssocID="{CEEF80BA-BA2B-4A9E-A4F2-12A50EED49C6}" presName="hierChild4" presStyleCnt="0"/>
      <dgm:spPr/>
    </dgm:pt>
    <dgm:pt modelId="{3746A342-F8FE-40D0-A62B-314BA58D8B12}" type="pres">
      <dgm:prSet presAssocID="{CEEF80BA-BA2B-4A9E-A4F2-12A50EED49C6}" presName="hierChild5" presStyleCnt="0"/>
      <dgm:spPr/>
    </dgm:pt>
    <dgm:pt modelId="{5CAA5EF9-4EC5-4948-BAB9-B09390B81463}" type="pres">
      <dgm:prSet presAssocID="{7CA0C5EE-E37F-4806-842E-CD7F1D45B19D}" presName="hierChild3" presStyleCnt="0"/>
      <dgm:spPr/>
    </dgm:pt>
  </dgm:ptLst>
  <dgm:cxnLst>
    <dgm:cxn modelId="{7CB52BDE-549A-4385-91BB-6213393693B0}" type="presOf" srcId="{CEEF80BA-BA2B-4A9E-A4F2-12A50EED49C6}" destId="{AB420290-64CA-4C66-B0E1-2FAF7FB7FC0F}" srcOrd="1" destOrd="0" presId="urn:microsoft.com/office/officeart/2005/8/layout/orgChart1"/>
    <dgm:cxn modelId="{6FAC1CB0-87EB-4BA7-A546-05AB10682B33}" type="presOf" srcId="{56BFADA4-01A3-4ABD-95B4-25CB3DB9FFF6}" destId="{AFA1F03D-2350-40C0-A1F0-1EEC4288F84D}" srcOrd="1" destOrd="0" presId="urn:microsoft.com/office/officeart/2005/8/layout/orgChart1"/>
    <dgm:cxn modelId="{21029BF6-CF30-4C77-AF47-9BB3CEC13282}" srcId="{4B478851-89B7-450F-A0EF-BC9D9948265D}" destId="{7CA0C5EE-E37F-4806-842E-CD7F1D45B19D}" srcOrd="0" destOrd="0" parTransId="{8F909135-EFB2-4097-8A91-8CD4E2BC1389}" sibTransId="{DA223B28-B238-4489-ACD3-214679F4B295}"/>
    <dgm:cxn modelId="{D6F47375-A304-4F0D-99E9-986EF7FFF3AC}" srcId="{7CA0C5EE-E37F-4806-842E-CD7F1D45B19D}" destId="{41C2DC84-1206-4C31-A28F-9886AB91CA1E}" srcOrd="1" destOrd="0" parTransId="{CDDEDE7B-0FEC-4B00-9FB9-14C5672E7BD8}" sibTransId="{2CEFED37-87BA-4107-A3DB-6A0ECBD7CE51}"/>
    <dgm:cxn modelId="{7BE4208E-7791-4B56-AC96-0B425FCF567B}" type="presOf" srcId="{41C2DC84-1206-4C31-A28F-9886AB91CA1E}" destId="{66E75D18-8812-4011-B3EF-03C915B0986F}" srcOrd="1" destOrd="0" presId="urn:microsoft.com/office/officeart/2005/8/layout/orgChart1"/>
    <dgm:cxn modelId="{CEB51FC9-1D69-4038-BAC2-A184E57BB3C4}" type="presOf" srcId="{0C53D1F8-E7B5-411D-8CAB-604B41719912}" destId="{18371DD5-D8CE-4FE9-936A-8952AEF7001E}" srcOrd="0" destOrd="0" presId="urn:microsoft.com/office/officeart/2005/8/layout/orgChart1"/>
    <dgm:cxn modelId="{EC58E257-296D-4F70-8A0C-1267F98C77D0}" type="presOf" srcId="{7CA0C5EE-E37F-4806-842E-CD7F1D45B19D}" destId="{A2E0FECF-FE2E-478C-B583-80C5CA9C2A44}" srcOrd="1" destOrd="0" presId="urn:microsoft.com/office/officeart/2005/8/layout/orgChart1"/>
    <dgm:cxn modelId="{C8CF752D-DC30-48A2-9395-DFCB91C5EEEF}" type="presOf" srcId="{7CA0C5EE-E37F-4806-842E-CD7F1D45B19D}" destId="{4F3512EA-21C9-4CDB-AB1F-EC6894CE9446}" srcOrd="0" destOrd="0" presId="urn:microsoft.com/office/officeart/2005/8/layout/orgChart1"/>
    <dgm:cxn modelId="{D0DB45C3-8312-48E6-9828-259FF975057D}" type="presOf" srcId="{CEEF80BA-BA2B-4A9E-A4F2-12A50EED49C6}" destId="{E645FB7D-46CD-4C82-A663-B08653FABAF8}" srcOrd="0" destOrd="0" presId="urn:microsoft.com/office/officeart/2005/8/layout/orgChart1"/>
    <dgm:cxn modelId="{5EC06CAC-7856-4469-8265-13B0203A6EDF}" srcId="{7CA0C5EE-E37F-4806-842E-CD7F1D45B19D}" destId="{56BFADA4-01A3-4ABD-95B4-25CB3DB9FFF6}" srcOrd="0" destOrd="0" parTransId="{0C53D1F8-E7B5-411D-8CAB-604B41719912}" sibTransId="{60268BBD-6F54-4900-8659-BFFD0A81F56B}"/>
    <dgm:cxn modelId="{8A382204-59FA-47E0-8C05-5B81D8777517}" type="presOf" srcId="{CDDEDE7B-0FEC-4B00-9FB9-14C5672E7BD8}" destId="{6070AE50-1615-4169-8610-4DCFDE835002}" srcOrd="0" destOrd="0" presId="urn:microsoft.com/office/officeart/2005/8/layout/orgChart1"/>
    <dgm:cxn modelId="{A226DE1B-8F52-4DA9-BFE6-ACF4DE491E26}" type="presOf" srcId="{56BFADA4-01A3-4ABD-95B4-25CB3DB9FFF6}" destId="{5F595F05-8247-4033-846D-B8D9F6D67FF4}" srcOrd="0" destOrd="0" presId="urn:microsoft.com/office/officeart/2005/8/layout/orgChart1"/>
    <dgm:cxn modelId="{F1372A0C-DB22-474F-B5D0-06519CA14A2D}" type="presOf" srcId="{41C2DC84-1206-4C31-A28F-9886AB91CA1E}" destId="{119B6B90-FAEB-4BF3-9D23-CC647D3640F7}" srcOrd="0" destOrd="0" presId="urn:microsoft.com/office/officeart/2005/8/layout/orgChart1"/>
    <dgm:cxn modelId="{4B27E7D7-19D1-4D43-9BEC-D6E42C656918}" type="presOf" srcId="{4B478851-89B7-450F-A0EF-BC9D9948265D}" destId="{C8E1F2ED-5E25-43A5-8F23-BA3625225F10}" srcOrd="0" destOrd="0" presId="urn:microsoft.com/office/officeart/2005/8/layout/orgChart1"/>
    <dgm:cxn modelId="{6432991D-CF29-4DA8-B115-FB4981CBD3B5}" type="presOf" srcId="{6977A961-7CC9-42BA-9B0B-E6FBA4C63E4A}" destId="{CCEB8521-16DD-495D-A074-319ED5E3D2D6}" srcOrd="0" destOrd="0" presId="urn:microsoft.com/office/officeart/2005/8/layout/orgChart1"/>
    <dgm:cxn modelId="{B9096C47-B0C5-4832-AA80-C904EF287833}" srcId="{7CA0C5EE-E37F-4806-842E-CD7F1D45B19D}" destId="{CEEF80BA-BA2B-4A9E-A4F2-12A50EED49C6}" srcOrd="2" destOrd="0" parTransId="{6977A961-7CC9-42BA-9B0B-E6FBA4C63E4A}" sibTransId="{DE028B24-83DE-40B0-A6BF-C90A2D462466}"/>
    <dgm:cxn modelId="{BFB6E232-98D2-43F1-9289-D71512438C80}" type="presParOf" srcId="{C8E1F2ED-5E25-43A5-8F23-BA3625225F10}" destId="{8A69A32A-8BB4-4DAF-8755-BE36907D02BF}" srcOrd="0" destOrd="0" presId="urn:microsoft.com/office/officeart/2005/8/layout/orgChart1"/>
    <dgm:cxn modelId="{242E1893-83FF-4A2C-AABB-7C6E2B37063F}" type="presParOf" srcId="{8A69A32A-8BB4-4DAF-8755-BE36907D02BF}" destId="{8F239371-040F-4573-8847-A4ABF01B1CD7}" srcOrd="0" destOrd="0" presId="urn:microsoft.com/office/officeart/2005/8/layout/orgChart1"/>
    <dgm:cxn modelId="{4CA08188-DAFE-4D35-8040-D46B885905B0}" type="presParOf" srcId="{8F239371-040F-4573-8847-A4ABF01B1CD7}" destId="{4F3512EA-21C9-4CDB-AB1F-EC6894CE9446}" srcOrd="0" destOrd="0" presId="urn:microsoft.com/office/officeart/2005/8/layout/orgChart1"/>
    <dgm:cxn modelId="{942A35C0-9BB3-4552-90B9-1240CE4F90E8}" type="presParOf" srcId="{8F239371-040F-4573-8847-A4ABF01B1CD7}" destId="{A2E0FECF-FE2E-478C-B583-80C5CA9C2A44}" srcOrd="1" destOrd="0" presId="urn:microsoft.com/office/officeart/2005/8/layout/orgChart1"/>
    <dgm:cxn modelId="{D6CBFB81-6EDD-480B-A299-E6ABDB77F942}" type="presParOf" srcId="{8A69A32A-8BB4-4DAF-8755-BE36907D02BF}" destId="{211FB68D-F1E7-440E-8E1A-0229BC343482}" srcOrd="1" destOrd="0" presId="urn:microsoft.com/office/officeart/2005/8/layout/orgChart1"/>
    <dgm:cxn modelId="{EFD775A9-B6A5-4A2B-BE41-5AD7E4AB1885}" type="presParOf" srcId="{211FB68D-F1E7-440E-8E1A-0229BC343482}" destId="{18371DD5-D8CE-4FE9-936A-8952AEF7001E}" srcOrd="0" destOrd="0" presId="urn:microsoft.com/office/officeart/2005/8/layout/orgChart1"/>
    <dgm:cxn modelId="{67ADD16B-303E-4401-8D01-DD6F51D513B5}" type="presParOf" srcId="{211FB68D-F1E7-440E-8E1A-0229BC343482}" destId="{73BDEF86-9E57-4F49-A8FB-2DCCB984A126}" srcOrd="1" destOrd="0" presId="urn:microsoft.com/office/officeart/2005/8/layout/orgChart1"/>
    <dgm:cxn modelId="{78EB9740-081F-4571-8098-411FF621B9C6}" type="presParOf" srcId="{73BDEF86-9E57-4F49-A8FB-2DCCB984A126}" destId="{8CEF9F46-F6B3-4ABB-88A2-341A18EB6455}" srcOrd="0" destOrd="0" presId="urn:microsoft.com/office/officeart/2005/8/layout/orgChart1"/>
    <dgm:cxn modelId="{96533B15-C5A8-420F-A81C-710C5656715C}" type="presParOf" srcId="{8CEF9F46-F6B3-4ABB-88A2-341A18EB6455}" destId="{5F595F05-8247-4033-846D-B8D9F6D67FF4}" srcOrd="0" destOrd="0" presId="urn:microsoft.com/office/officeart/2005/8/layout/orgChart1"/>
    <dgm:cxn modelId="{6570F397-D2EF-466A-8ED1-664262B1EC64}" type="presParOf" srcId="{8CEF9F46-F6B3-4ABB-88A2-341A18EB6455}" destId="{AFA1F03D-2350-40C0-A1F0-1EEC4288F84D}" srcOrd="1" destOrd="0" presId="urn:microsoft.com/office/officeart/2005/8/layout/orgChart1"/>
    <dgm:cxn modelId="{5952A1BC-EEDF-45F7-A61D-D303945EB754}" type="presParOf" srcId="{73BDEF86-9E57-4F49-A8FB-2DCCB984A126}" destId="{5086F06D-BD62-41EB-8A67-575227D3886F}" srcOrd="1" destOrd="0" presId="urn:microsoft.com/office/officeart/2005/8/layout/orgChart1"/>
    <dgm:cxn modelId="{A0AD24BE-B256-4991-9D80-2CF43EE77638}" type="presParOf" srcId="{73BDEF86-9E57-4F49-A8FB-2DCCB984A126}" destId="{CAFC15C7-73BB-45ED-B558-9713DC439326}" srcOrd="2" destOrd="0" presId="urn:microsoft.com/office/officeart/2005/8/layout/orgChart1"/>
    <dgm:cxn modelId="{6BD863E3-3F49-470E-80BD-2E3EC32F2966}" type="presParOf" srcId="{211FB68D-F1E7-440E-8E1A-0229BC343482}" destId="{6070AE50-1615-4169-8610-4DCFDE835002}" srcOrd="2" destOrd="0" presId="urn:microsoft.com/office/officeart/2005/8/layout/orgChart1"/>
    <dgm:cxn modelId="{87DA2A6E-0D1A-479D-A666-A81C4DFBB591}" type="presParOf" srcId="{211FB68D-F1E7-440E-8E1A-0229BC343482}" destId="{23087090-4D2C-43D0-A7EF-D43E151906FC}" srcOrd="3" destOrd="0" presId="urn:microsoft.com/office/officeart/2005/8/layout/orgChart1"/>
    <dgm:cxn modelId="{64A04EBB-D06D-4405-898D-16114B7D8E3C}" type="presParOf" srcId="{23087090-4D2C-43D0-A7EF-D43E151906FC}" destId="{BA9E45CA-6237-482F-9789-D35BA8C38C84}" srcOrd="0" destOrd="0" presId="urn:microsoft.com/office/officeart/2005/8/layout/orgChart1"/>
    <dgm:cxn modelId="{B9181F29-F19F-4784-98B5-1D8F9A777601}" type="presParOf" srcId="{BA9E45CA-6237-482F-9789-D35BA8C38C84}" destId="{119B6B90-FAEB-4BF3-9D23-CC647D3640F7}" srcOrd="0" destOrd="0" presId="urn:microsoft.com/office/officeart/2005/8/layout/orgChart1"/>
    <dgm:cxn modelId="{D6620042-84B6-4C60-91B6-0B72B286655C}" type="presParOf" srcId="{BA9E45CA-6237-482F-9789-D35BA8C38C84}" destId="{66E75D18-8812-4011-B3EF-03C915B0986F}" srcOrd="1" destOrd="0" presId="urn:microsoft.com/office/officeart/2005/8/layout/orgChart1"/>
    <dgm:cxn modelId="{A1A00B8F-89B3-43D3-B774-D93B6875D3CC}" type="presParOf" srcId="{23087090-4D2C-43D0-A7EF-D43E151906FC}" destId="{17073346-98CA-48E5-BD20-C564562AC41E}" srcOrd="1" destOrd="0" presId="urn:microsoft.com/office/officeart/2005/8/layout/orgChart1"/>
    <dgm:cxn modelId="{D08E25E0-56B3-4C39-99F2-10A30C15D34A}" type="presParOf" srcId="{23087090-4D2C-43D0-A7EF-D43E151906FC}" destId="{513B7A85-145D-410F-819A-504231588AB7}" srcOrd="2" destOrd="0" presId="urn:microsoft.com/office/officeart/2005/8/layout/orgChart1"/>
    <dgm:cxn modelId="{6C5402BA-4AFF-49CE-B36C-E3830DA26FAF}" type="presParOf" srcId="{211FB68D-F1E7-440E-8E1A-0229BC343482}" destId="{CCEB8521-16DD-495D-A074-319ED5E3D2D6}" srcOrd="4" destOrd="0" presId="urn:microsoft.com/office/officeart/2005/8/layout/orgChart1"/>
    <dgm:cxn modelId="{C3FBDC25-D13B-449D-A038-8FB116163498}" type="presParOf" srcId="{211FB68D-F1E7-440E-8E1A-0229BC343482}" destId="{07DACF17-1C6E-4752-9BC5-E86A9901AC63}" srcOrd="5" destOrd="0" presId="urn:microsoft.com/office/officeart/2005/8/layout/orgChart1"/>
    <dgm:cxn modelId="{B44EB075-8FDD-4397-AC78-434F81B89B80}" type="presParOf" srcId="{07DACF17-1C6E-4752-9BC5-E86A9901AC63}" destId="{96C07EC6-C1E9-424B-A017-E34CC9DE1EA6}" srcOrd="0" destOrd="0" presId="urn:microsoft.com/office/officeart/2005/8/layout/orgChart1"/>
    <dgm:cxn modelId="{8C940CFE-B878-4DF5-A552-8DFD7FDE5996}" type="presParOf" srcId="{96C07EC6-C1E9-424B-A017-E34CC9DE1EA6}" destId="{E645FB7D-46CD-4C82-A663-B08653FABAF8}" srcOrd="0" destOrd="0" presId="urn:microsoft.com/office/officeart/2005/8/layout/orgChart1"/>
    <dgm:cxn modelId="{640F7E2F-FADD-4771-830F-EE675D745B86}" type="presParOf" srcId="{96C07EC6-C1E9-424B-A017-E34CC9DE1EA6}" destId="{AB420290-64CA-4C66-B0E1-2FAF7FB7FC0F}" srcOrd="1" destOrd="0" presId="urn:microsoft.com/office/officeart/2005/8/layout/orgChart1"/>
    <dgm:cxn modelId="{A2B46115-347E-4B77-8483-7C152B3F9600}" type="presParOf" srcId="{07DACF17-1C6E-4752-9BC5-E86A9901AC63}" destId="{3B8C292E-1ECF-4128-AE6C-D337B74BCEED}" srcOrd="1" destOrd="0" presId="urn:microsoft.com/office/officeart/2005/8/layout/orgChart1"/>
    <dgm:cxn modelId="{0B28B3EE-8A72-4BA5-A74E-93E4087C99CF}" type="presParOf" srcId="{07DACF17-1C6E-4752-9BC5-E86A9901AC63}" destId="{3746A342-F8FE-40D0-A62B-314BA58D8B12}" srcOrd="2" destOrd="0" presId="urn:microsoft.com/office/officeart/2005/8/layout/orgChart1"/>
    <dgm:cxn modelId="{4757F69F-10B6-4E97-8A7B-3F5583854295}" type="presParOf" srcId="{8A69A32A-8BB4-4DAF-8755-BE36907D02BF}" destId="{5CAA5EF9-4EC5-4948-BAB9-B09390B814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533400"/>
            <a:ext cx="6336704" cy="2535560"/>
          </a:xfrm>
        </p:spPr>
        <p:txBody>
          <a:bodyPr/>
          <a:lstStyle/>
          <a:p>
            <a:r>
              <a:rPr lang="ru-RU" sz="4800" dirty="0" smtClean="0"/>
              <a:t>Борьба за существование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Лепешенко</a:t>
            </a:r>
            <a:r>
              <a:rPr lang="ru-RU" dirty="0" smtClean="0"/>
              <a:t> Татьяна Ивановна</a:t>
            </a:r>
          </a:p>
          <a:p>
            <a:r>
              <a:rPr lang="ru-RU" dirty="0" smtClean="0"/>
              <a:t>Преподаватель биологии</a:t>
            </a:r>
          </a:p>
          <a:p>
            <a:r>
              <a:rPr lang="ru-RU" dirty="0" smtClean="0"/>
              <a:t>ГБОУ НПО РО ПУ № 61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17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rgbClr val="0033CC"/>
                </a:solidFill>
              </a:rPr>
              <a:t>Формы борьбы за существование</a:t>
            </a:r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611560" y="1611312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247047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0"/>
            <a:ext cx="5111750" cy="6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47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rgbClr val="0033CC"/>
                </a:solidFill>
              </a:rPr>
              <a:t>Внутривидовая борьба за существование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Происходит между особями одного вида</a:t>
            </a:r>
          </a:p>
          <a:p>
            <a:r>
              <a:rPr lang="ru-RU" b="1" dirty="0"/>
              <a:t>Это самая острая форма борьбы</a:t>
            </a:r>
          </a:p>
          <a:p>
            <a:r>
              <a:rPr lang="ru-RU" b="1" dirty="0"/>
              <a:t>Особи нуждаются в одних и тех же ресурсах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9" descr="Картинка 5 из 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6838"/>
            <a:ext cx="3960440" cy="439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96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dirty="0">
                <a:solidFill>
                  <a:srgbClr val="FF0066"/>
                </a:solidFill>
              </a:rPr>
              <a:t>Внутривидовая форма борьбы</a:t>
            </a:r>
          </a:p>
        </p:txBody>
      </p:sp>
      <p:pic>
        <p:nvPicPr>
          <p:cNvPr id="5" name="Picture 8" descr="Картинка 1 из 10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200800" cy="401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600" y="5958787"/>
            <a:ext cx="38884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Жук олень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53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u="sng" dirty="0">
                <a:solidFill>
                  <a:srgbClr val="0033CC"/>
                </a:solidFill>
              </a:rPr>
              <a:t>Причины</a:t>
            </a:r>
            <a:r>
              <a:rPr lang="ru-RU" sz="3600" dirty="0">
                <a:solidFill>
                  <a:srgbClr val="0033CC"/>
                </a:solidFill>
              </a:rPr>
              <a:t> внутривидовой борьбы за существование</a:t>
            </a:r>
            <a:r>
              <a:rPr lang="ru-RU" sz="3600" dirty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Состязание хищников за добычу</a:t>
            </a:r>
          </a:p>
          <a:p>
            <a:r>
              <a:rPr lang="ru-RU" dirty="0"/>
              <a:t>Соперничество за самку, за территорию</a:t>
            </a:r>
          </a:p>
          <a:p>
            <a:r>
              <a:rPr lang="ru-RU" dirty="0"/>
              <a:t>Соперничество                                              за жизненное                                        пространство</a:t>
            </a:r>
          </a:p>
          <a:p>
            <a:r>
              <a:rPr lang="ru-RU" dirty="0"/>
              <a:t>За место                                              размножения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5" descr="vnutrividovaja_konkurentsij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4139952" cy="4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8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rgbClr val="CC0099"/>
                </a:solidFill>
              </a:rPr>
              <a:t>Межвидовая форма борьбы за существование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1600200"/>
            <a:ext cx="2592288" cy="49971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Протекает остро, если виды относятся к одному роду и, или нуждаются в одинаковых условиях обитания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Картинка 4 из 942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942557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0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692696"/>
            <a:ext cx="3520440" cy="5433467"/>
          </a:xfrm>
        </p:spPr>
        <p:txBody>
          <a:bodyPr>
            <a:normAutofit fontScale="925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ru-RU" sz="3200" b="1" dirty="0">
                <a:solidFill>
                  <a:srgbClr val="CC0099"/>
                </a:solidFill>
              </a:rPr>
              <a:t>Межвидовая форма борьбы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ru-RU" sz="3200" b="1" dirty="0">
                <a:solidFill>
                  <a:srgbClr val="333399"/>
                </a:solidFill>
              </a:rPr>
              <a:t>Пример: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ru-RU" sz="3200" b="1" dirty="0"/>
              <a:t>«хищник-жертва»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ru-RU" sz="3200" b="1" dirty="0"/>
              <a:t>«паразит-хозяин»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ru-RU" sz="3200" b="1" dirty="0"/>
              <a:t>«растение-травоядное животное</a:t>
            </a:r>
            <a:r>
              <a:rPr lang="ru-RU" sz="3200" dirty="0"/>
              <a:t>»</a:t>
            </a:r>
          </a:p>
          <a:p>
            <a:endParaRPr lang="ru-RU" dirty="0"/>
          </a:p>
        </p:txBody>
      </p:sp>
      <p:pic>
        <p:nvPicPr>
          <p:cNvPr id="5" name="Picture 2" descr="1304760840_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3816424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9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42175" cy="13081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Борьба с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неблагоприятными условиями среды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5" descr="Картинка 2 из 3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273685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0_6dc42_3840a553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4037"/>
            <a:ext cx="39243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Картинка 7 из 1599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841" y="4264024"/>
            <a:ext cx="316865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4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Закрепление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33CC"/>
                </a:solidFill>
              </a:rPr>
              <a:t>Определите формы борьбы за существование</a:t>
            </a:r>
            <a:r>
              <a:rPr lang="ru-RU" sz="3200" b="1" dirty="0" smtClean="0"/>
              <a:t>:</a:t>
            </a:r>
          </a:p>
          <a:p>
            <a:pPr marL="0" indent="0">
              <a:buNone/>
            </a:pPr>
            <a:r>
              <a:rPr lang="ru-RU" sz="3200" dirty="0"/>
              <a:t>1.В тундре все деревья карликовые</a:t>
            </a:r>
          </a:p>
          <a:p>
            <a:pPr marL="0" indent="0">
              <a:buNone/>
            </a:pPr>
            <a:r>
              <a:rPr lang="ru-RU" sz="3200" dirty="0"/>
              <a:t>2.В гнездо ласточки береговушки заползла змея.</a:t>
            </a:r>
          </a:p>
          <a:p>
            <a:pPr marL="0" indent="0">
              <a:buNone/>
            </a:pPr>
            <a:r>
              <a:rPr lang="ru-RU" sz="3200" dirty="0"/>
              <a:t>3.На кислой почве получили плохой урожай ячменя.</a:t>
            </a:r>
          </a:p>
          <a:p>
            <a:pPr marL="0" indent="0">
              <a:buNone/>
            </a:pPr>
            <a:r>
              <a:rPr lang="ru-RU" sz="3200" dirty="0"/>
              <a:t>4.Чайки живут колониями</a:t>
            </a:r>
          </a:p>
          <a:p>
            <a:pPr marL="0" indent="0">
              <a:buNone/>
            </a:pPr>
            <a:r>
              <a:rPr lang="ru-RU" sz="3200" dirty="0"/>
              <a:t>5.Густые всходы растений вытягиваются </a:t>
            </a:r>
          </a:p>
          <a:p>
            <a:pPr marL="0" indent="0" algn="ctr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012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Закрепление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6.Самой распространенной крысой в городах является пасюк, он вытесняет другие виды крыс.</a:t>
            </a:r>
          </a:p>
          <a:p>
            <a:pPr>
              <a:buNone/>
            </a:pPr>
            <a:r>
              <a:rPr lang="ru-RU" sz="2800" dirty="0"/>
              <a:t>7.Летучие рыбы спасаются от погони, выпрыгивая из воды.</a:t>
            </a:r>
          </a:p>
          <a:p>
            <a:pPr>
              <a:buNone/>
            </a:pPr>
            <a:r>
              <a:rPr lang="ru-RU" sz="2800" dirty="0"/>
              <a:t>8. «Стрекоз стальные челюсти нещадно,</a:t>
            </a:r>
          </a:p>
          <a:p>
            <a:pPr>
              <a:buNone/>
            </a:pPr>
            <a:r>
              <a:rPr lang="ru-RU" sz="2800" dirty="0"/>
              <a:t>    Рой насекомых истребляют жадно»</a:t>
            </a:r>
          </a:p>
          <a:p>
            <a:pPr>
              <a:buNone/>
            </a:pPr>
            <a:r>
              <a:rPr lang="ru-RU" sz="2800" dirty="0"/>
              <a:t>    (</a:t>
            </a:r>
            <a:r>
              <a:rPr lang="ru-RU" sz="2800" dirty="0" err="1"/>
              <a:t>Эрамз</a:t>
            </a:r>
            <a:r>
              <a:rPr lang="ru-RU" sz="2800" dirty="0"/>
              <a:t> Дарвин – дед </a:t>
            </a:r>
            <a:r>
              <a:rPr lang="ru-RU" sz="2800" dirty="0" err="1"/>
              <a:t>Ч.Дарвина</a:t>
            </a:r>
            <a:r>
              <a:rPr lang="ru-RU" sz="2800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9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19256" cy="17408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Комплексы приспособлений, </a:t>
            </a:r>
            <a:r>
              <a:rPr lang="ru-RU" sz="4000" dirty="0">
                <a:solidFill>
                  <a:srgbClr val="0033CC"/>
                </a:solidFill>
              </a:rPr>
              <a:t>снижающие внутривидовую борьбу: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/>
          <a:lstStyle/>
          <a:p>
            <a:r>
              <a:rPr lang="ru-RU" sz="3200" dirty="0"/>
              <a:t>Угроза</a:t>
            </a:r>
          </a:p>
          <a:p>
            <a:r>
              <a:rPr lang="ru-RU" sz="3200" dirty="0"/>
              <a:t>Демонстрация</a:t>
            </a:r>
          </a:p>
          <a:p>
            <a:r>
              <a:rPr lang="ru-RU" sz="3200" dirty="0"/>
              <a:t>Территориальность</a:t>
            </a:r>
          </a:p>
          <a:p>
            <a:r>
              <a:rPr lang="ru-RU" sz="3200" dirty="0"/>
              <a:t>Пространственное разрежение популяции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4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Изучение борьбы за существование и естественного отбора - как движущей силы эволюции органического мира.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Развитие компетентности в сфере самостоятельной познавательной деятельности.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Расширение кругозора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5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Демонстрация силы самцами бегемотов</a:t>
            </a:r>
            <a:endParaRPr lang="ru-RU" dirty="0"/>
          </a:p>
        </p:txBody>
      </p:sp>
      <p:pic>
        <p:nvPicPr>
          <p:cNvPr id="4" name="Picture 4" descr="бой бегемотов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484784"/>
            <a:ext cx="612068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3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Турнир зубров</a:t>
            </a:r>
          </a:p>
        </p:txBody>
      </p:sp>
      <p:pic>
        <p:nvPicPr>
          <p:cNvPr id="4" name="Picture 5" descr="Картинка 4 из 869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49" y="1609725"/>
            <a:ext cx="710590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2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31224" cy="1452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33CC"/>
                </a:solidFill>
              </a:rPr>
              <a:t>территориальные отношения </a:t>
            </a:r>
            <a:r>
              <a:rPr lang="ru-RU" sz="4000" dirty="0">
                <a:solidFill>
                  <a:srgbClr val="0033CC"/>
                </a:solidFill>
              </a:rPr>
              <a:t>в стаде антилопы-гну</a:t>
            </a:r>
            <a:br>
              <a:rPr lang="ru-RU" sz="4000" dirty="0">
                <a:solidFill>
                  <a:srgbClr val="0033CC"/>
                </a:solidFill>
              </a:rPr>
            </a:br>
            <a:endParaRPr lang="ru-RU" dirty="0"/>
          </a:p>
        </p:txBody>
      </p:sp>
      <p:pic>
        <p:nvPicPr>
          <p:cNvPr id="4" name="Picture 4" descr="антилопы гну -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4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33CC"/>
                </a:solidFill>
              </a:rPr>
              <a:t>Гориллы</a:t>
            </a:r>
            <a:br>
              <a:rPr lang="ru-RU" sz="4000" dirty="0">
                <a:solidFill>
                  <a:srgbClr val="0033CC"/>
                </a:solidFill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240360" cy="4525963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ru-RU" b="1" dirty="0"/>
              <a:t>И</a:t>
            </a:r>
            <a:r>
              <a:rPr lang="ru-RU" b="1" dirty="0" smtClean="0"/>
              <a:t>ерархические взаимосвязи </a:t>
            </a:r>
            <a:r>
              <a:rPr lang="ru-RU" b="1" dirty="0"/>
              <a:t>в семье (</a:t>
            </a:r>
            <a:r>
              <a:rPr lang="ru-RU" b="1" dirty="0" smtClean="0"/>
              <a:t>автократия)</a:t>
            </a:r>
            <a:endParaRPr lang="ru-RU" dirty="0"/>
          </a:p>
        </p:txBody>
      </p:sp>
      <p:pic>
        <p:nvPicPr>
          <p:cNvPr id="7" name="Picture 3" descr="гориллы на отдыхе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490688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6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31224" cy="1596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CC0099"/>
                </a:solidFill>
              </a:rPr>
              <a:t>Какие формы борьбы представлены?</a:t>
            </a:r>
            <a:br>
              <a:rPr lang="ru-RU" sz="4000" dirty="0">
                <a:solidFill>
                  <a:srgbClr val="CC0099"/>
                </a:solidFill>
              </a:rPr>
            </a:br>
            <a:endParaRPr lang="ru-RU" dirty="0"/>
          </a:p>
        </p:txBody>
      </p:sp>
      <p:pic>
        <p:nvPicPr>
          <p:cNvPr id="6" name="Picture 3" descr="Картинка 9 из 94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6" y="1412776"/>
            <a:ext cx="4968552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Картинка 66 из 94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129" y="1340768"/>
            <a:ext cx="295232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5641" y="4224486"/>
            <a:ext cx="3519488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2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Подготовить сообщения и презентации по темам:</a:t>
            </a:r>
          </a:p>
          <a:p>
            <a:r>
              <a:rPr lang="ru-RU" dirty="0"/>
              <a:t>«Приспособленность </a:t>
            </a:r>
            <a:r>
              <a:rPr lang="ru-RU" u="sng" dirty="0"/>
              <a:t>растений</a:t>
            </a:r>
            <a:r>
              <a:rPr lang="ru-RU" dirty="0"/>
              <a:t> к жизни в условиях тундры»</a:t>
            </a:r>
          </a:p>
          <a:p>
            <a:r>
              <a:rPr lang="ru-RU" dirty="0"/>
              <a:t>«Приспособленность </a:t>
            </a:r>
            <a:r>
              <a:rPr lang="ru-RU" u="sng" dirty="0"/>
              <a:t>животных</a:t>
            </a:r>
            <a:r>
              <a:rPr lang="ru-RU" dirty="0"/>
              <a:t> в              условиях тундры»</a:t>
            </a:r>
          </a:p>
          <a:p>
            <a:r>
              <a:rPr lang="ru-RU" dirty="0"/>
              <a:t>«Приспособленность </a:t>
            </a:r>
            <a:r>
              <a:rPr lang="ru-RU" u="sng" dirty="0"/>
              <a:t>растений </a:t>
            </a:r>
            <a:r>
              <a:rPr lang="ru-RU" dirty="0"/>
              <a:t>к жизни в условиях пустыни»</a:t>
            </a:r>
          </a:p>
          <a:p>
            <a:r>
              <a:rPr lang="ru-RU" dirty="0"/>
              <a:t>«Приспособленность </a:t>
            </a:r>
            <a:r>
              <a:rPr lang="ru-RU" u="sng" dirty="0"/>
              <a:t>животных</a:t>
            </a:r>
            <a:r>
              <a:rPr lang="ru-RU" dirty="0"/>
              <a:t> к жизни</a:t>
            </a:r>
          </a:p>
          <a:p>
            <a:pPr>
              <a:buNone/>
            </a:pPr>
            <a:r>
              <a:rPr lang="ru-RU" dirty="0"/>
              <a:t>  в условиях пустыни»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7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Актуализация опорных знаний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DE0000"/>
                </a:solidFill>
                <a:latin typeface="Times New Roman" pitchFamily="18" charset="0"/>
                <a:cs typeface="Times New Roman" pitchFamily="18" charset="0"/>
              </a:rPr>
              <a:t>Объясните </a:t>
            </a:r>
            <a:r>
              <a:rPr lang="ru-RU" sz="2800" dirty="0" smtClean="0">
                <a:solidFill>
                  <a:srgbClr val="DE0000"/>
                </a:solidFill>
                <a:latin typeface="Times New Roman" pitchFamily="18" charset="0"/>
                <a:cs typeface="Times New Roman" pitchFamily="18" charset="0"/>
              </a:rPr>
              <a:t>термины: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Биологический прогресс,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Биологический регресс,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Ароморфоз,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Идиоадаптация,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дегенерация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3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Найдите соотношения понятий и рисунков</a:t>
            </a:r>
            <a:br>
              <a:rPr lang="ru-RU" sz="40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714282" cy="5589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Ароморфоз, идиоадаптация, </a:t>
            </a:r>
            <a:r>
              <a:rPr lang="ru-RU" sz="24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общая дегенерация</a:t>
            </a:r>
            <a:endParaRPr lang="ru-RU" sz="24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в)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а)                            б)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г)                                                          д)            е)</a:t>
            </a:r>
            <a:endParaRPr lang="ru-RU" dirty="0"/>
          </a:p>
        </p:txBody>
      </p:sp>
      <p:pic>
        <p:nvPicPr>
          <p:cNvPr id="4" name="Picture 29" descr="1046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388" y="1860496"/>
            <a:ext cx="2214578" cy="22920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31" descr="ide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29166"/>
            <a:ext cx="1873250" cy="280828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</p:pic>
      <p:pic>
        <p:nvPicPr>
          <p:cNvPr id="6" name="Picture 12" descr="morz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770193"/>
            <a:ext cx="2519362" cy="18573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</p:pic>
      <p:pic>
        <p:nvPicPr>
          <p:cNvPr id="7" name="Picture 11" descr="3p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093" y="4437112"/>
            <a:ext cx="2217738" cy="19748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</p:pic>
      <p:pic>
        <p:nvPicPr>
          <p:cNvPr id="8" name="Picture 9" descr="крот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6286" y="4637454"/>
            <a:ext cx="2592387" cy="18716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</p:pic>
      <p:pic>
        <p:nvPicPr>
          <p:cNvPr id="9" name="Picture 10" descr="pese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46368" y="4309435"/>
            <a:ext cx="2297112" cy="17716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3623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1884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биологического прогресса и биологического регресса</a:t>
            </a:r>
            <a:b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069777"/>
              </p:ext>
            </p:extLst>
          </p:nvPr>
        </p:nvGraphicFramePr>
        <p:xfrm>
          <a:off x="611560" y="2060848"/>
          <a:ext cx="7239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Биологический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прогресс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Биологический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регресс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вида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популяций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Соотношение      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рождаемости и    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смертности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Ареал вида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2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452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Интенсивность размножения организмов</a:t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26642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Самка аскариды даёт 200 тысяч яиц в сутки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Травяная лягушка откладывает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840 до 4000 икринок.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11" descr="ascarid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268760"/>
            <a:ext cx="2743200" cy="19431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</p:pic>
      <p:pic>
        <p:nvPicPr>
          <p:cNvPr id="7" name="Picture 4" descr="E:\Киргизова Елена\Documents\рисунки к открытому уроку\яйцо аскариды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364046"/>
            <a:ext cx="2071702" cy="178595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</p:pic>
      <p:pic>
        <p:nvPicPr>
          <p:cNvPr id="8" name="Picture 2" descr="E:\Киргизова Елена\Documents\рисунки к открытому уроку\травяная лягушка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789040"/>
            <a:ext cx="2714643" cy="21602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</p:pic>
      <p:pic>
        <p:nvPicPr>
          <p:cNvPr id="9" name="Picture 3" descr="E:\Киргизова Елена\Documents\рисунки к открытому уроку\klad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4667" y="3789040"/>
            <a:ext cx="2428892" cy="21602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</p:pic>
    </p:spTree>
    <p:extLst>
      <p:ext uri="{BB962C8B-B14F-4D97-AF65-F5344CB8AC3E}">
        <p14:creationId xmlns:p14="http://schemas.microsoft.com/office/powerpoint/2010/main" val="21861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4440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 не наблюдается безудержного </a:t>
            </a: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 численности </a:t>
            </a:r>
            <a: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живых организмов?</a:t>
            </a:r>
            <a:endParaRPr lang="ru-RU" sz="2700" dirty="0"/>
          </a:p>
        </p:txBody>
      </p:sp>
      <p:pic>
        <p:nvPicPr>
          <p:cNvPr id="6" name="Picture 2" descr="E:\Киргизова Елена\Documents\рисунки к открытому уроку\колорадские жуки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2399974" cy="1439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7" name="Picture 6" descr="E:\Киргизова Елена\Documents\рисунки к открытому уроку\рачки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96751"/>
            <a:ext cx="2109700" cy="139117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</p:pic>
      <p:pic>
        <p:nvPicPr>
          <p:cNvPr id="8" name="Picture 4" descr="E:\Киргизова Елена\Documents\рисунки к открытому уроку\пингвины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230607"/>
            <a:ext cx="2119314" cy="135732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54630" y="2785412"/>
            <a:ext cx="2880456" cy="29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Каларадский</a:t>
            </a:r>
            <a:r>
              <a:rPr lang="ru-RU" sz="2400" dirty="0" smtClean="0"/>
              <a:t> жук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1571" y="2764062"/>
            <a:ext cx="2109700" cy="299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рачки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2764062"/>
            <a:ext cx="2376264" cy="299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пингвины</a:t>
            </a:r>
            <a:endParaRPr lang="ru-RU" sz="2400" dirty="0"/>
          </a:p>
        </p:txBody>
      </p:sp>
      <p:pic>
        <p:nvPicPr>
          <p:cNvPr id="12" name="Picture 5" descr="E:\Киргизова Елена\Documents\рисунки к открытому уроку\рыжие тараканы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81735" y="3284984"/>
            <a:ext cx="2214578" cy="1285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3" name="Picture 3" descr="E:\Киргизова Елена\Documents\рисунки к открытому уроку\пчёлы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18923" y="3220283"/>
            <a:ext cx="2119465" cy="134575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1273304" y="4699215"/>
            <a:ext cx="256467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тараканы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03995" y="4699215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пчелы</a:t>
            </a:r>
            <a:endParaRPr lang="ru-RU" sz="2400" dirty="0"/>
          </a:p>
        </p:txBody>
      </p:sp>
      <p:pic>
        <p:nvPicPr>
          <p:cNvPr id="17" name="Picture 10" descr="E:\Киргизова Елена\Documents\рисунки к открытому уроку\клещи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6972" y="5131263"/>
            <a:ext cx="2143140" cy="142876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</p:pic>
      <p:pic>
        <p:nvPicPr>
          <p:cNvPr id="18" name="Picture 11" descr="E:\Киргизова Елена\Documents\рисунки к открытому уроку\муравьи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8151" y="5139514"/>
            <a:ext cx="2000265" cy="142876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2761301" y="5445224"/>
            <a:ext cx="2552247" cy="483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клещи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722857" y="6165304"/>
            <a:ext cx="2785631" cy="40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муравьи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94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42048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333399"/>
                </a:solidFill>
              </a:rPr>
              <a:t>Равновесное состояние популяции:</a:t>
            </a:r>
            <a:r>
              <a:rPr lang="ru-RU" sz="4000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Все уровни </a:t>
            </a:r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благоприятны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Биологический </a:t>
            </a:r>
            <a:r>
              <a:rPr lang="ru-RU" b="1" dirty="0"/>
              <a:t>потенциал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>
              <a:solidFill>
                <a:srgbClr val="FF0066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66"/>
                </a:solidFill>
              </a:rPr>
              <a:t>Взрыв </a:t>
            </a:r>
            <a:r>
              <a:rPr lang="ru-RU" b="1" dirty="0">
                <a:solidFill>
                  <a:srgbClr val="FF0066"/>
                </a:solidFill>
              </a:rPr>
              <a:t>численности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Сопротивление</a:t>
            </a:r>
            <a:endParaRPr lang="ru-RU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среды</a:t>
            </a:r>
            <a:r>
              <a:rPr lang="ru-RU" dirty="0"/>
              <a:t>: </a:t>
            </a:r>
            <a:r>
              <a:rPr lang="ru-RU" b="1" dirty="0" smtClean="0"/>
              <a:t>хищники, паразиты</a:t>
            </a:r>
            <a:r>
              <a:rPr lang="ru-RU" b="1" dirty="0"/>
              <a:t>, голод,    болезни ,</a:t>
            </a:r>
          </a:p>
          <a:p>
            <a:pPr algn="ctr">
              <a:buNone/>
            </a:pPr>
            <a:r>
              <a:rPr lang="ru-RU" b="1" dirty="0"/>
              <a:t>   неблагоприятные погодные условия,  </a:t>
            </a:r>
          </a:p>
          <a:p>
            <a:pPr algn="ctr">
              <a:buNone/>
            </a:pPr>
            <a:r>
              <a:rPr lang="ru-RU" b="1" dirty="0"/>
              <a:t>   конкуренция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>
              <a:solidFill>
                <a:srgbClr val="FF0066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66"/>
                </a:solidFill>
              </a:rPr>
              <a:t>Снижение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66"/>
                </a:solidFill>
              </a:rPr>
              <a:t>численности</a:t>
            </a:r>
            <a:endParaRPr lang="ru-RU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95736" y="2625213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97610" y="402391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12160" y="4500560"/>
            <a:ext cx="0" cy="512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9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схема равновесных отноше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8424862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5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456</Words>
  <Application>Microsoft Office PowerPoint</Application>
  <PresentationFormat>Экран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Борьба за существование</vt:lpstr>
      <vt:lpstr>Цели урока</vt:lpstr>
      <vt:lpstr>Актуализация опорных знаний</vt:lpstr>
      <vt:lpstr>Найдите соотношения понятий и рисунков </vt:lpstr>
      <vt:lpstr>Характеристика биологического прогресса и биологического регресса </vt:lpstr>
      <vt:lpstr>Интенсивность размножения организмов </vt:lpstr>
      <vt:lpstr> Почему не наблюдается безудержного рост численности живых организмов?</vt:lpstr>
      <vt:lpstr>Равновесное состояние популяции: </vt:lpstr>
      <vt:lpstr>Презентация PowerPoint</vt:lpstr>
      <vt:lpstr>Формы борьбы за существование</vt:lpstr>
      <vt:lpstr>Внутривидовая борьба за существование</vt:lpstr>
      <vt:lpstr>Внутривидовая форма борьбы</vt:lpstr>
      <vt:lpstr>Причины внутривидовой борьбы за существование </vt:lpstr>
      <vt:lpstr>Межвидовая форма борьбы за существование</vt:lpstr>
      <vt:lpstr>Презентация PowerPoint</vt:lpstr>
      <vt:lpstr>Борьба с                          неблагоприятными условиями среды</vt:lpstr>
      <vt:lpstr>Закрепление знаний</vt:lpstr>
      <vt:lpstr>Закрепление знаний</vt:lpstr>
      <vt:lpstr>Комплексы приспособлений, снижающие внутривидовую борьбу:</vt:lpstr>
      <vt:lpstr>Демонстрация силы самцами бегемотов</vt:lpstr>
      <vt:lpstr>Турнир зубров</vt:lpstr>
      <vt:lpstr>территориальные отношения в стаде антилопы-гну </vt:lpstr>
      <vt:lpstr>Гориллы </vt:lpstr>
      <vt:lpstr>Какие формы борьбы представлены? 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Борьба за существование</dc:title>
  <dc:creator>Танюша</dc:creator>
  <cp:lastModifiedBy>Танюша</cp:lastModifiedBy>
  <cp:revision>10</cp:revision>
  <dcterms:created xsi:type="dcterms:W3CDTF">2014-11-20T18:53:18Z</dcterms:created>
  <dcterms:modified xsi:type="dcterms:W3CDTF">2014-11-28T15:05:32Z</dcterms:modified>
</cp:coreProperties>
</file>