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19"/>
  </p:notesMasterIdLst>
  <p:handoutMasterIdLst>
    <p:handoutMasterId r:id="rId20"/>
  </p:handoutMasterIdLst>
  <p:sldIdLst>
    <p:sldId id="533" r:id="rId3"/>
    <p:sldId id="775" r:id="rId4"/>
    <p:sldId id="776" r:id="rId5"/>
    <p:sldId id="773" r:id="rId6"/>
    <p:sldId id="774" r:id="rId7"/>
    <p:sldId id="764" r:id="rId8"/>
    <p:sldId id="765" r:id="rId9"/>
    <p:sldId id="766" r:id="rId10"/>
    <p:sldId id="767" r:id="rId11"/>
    <p:sldId id="768" r:id="rId12"/>
    <p:sldId id="769" r:id="rId13"/>
    <p:sldId id="772" r:id="rId14"/>
    <p:sldId id="777" r:id="rId15"/>
    <p:sldId id="778" r:id="rId16"/>
    <p:sldId id="781" r:id="rId17"/>
    <p:sldId id="780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ECBE"/>
    <a:srgbClr val="0066B3"/>
    <a:srgbClr val="004274"/>
    <a:srgbClr val="FF9B9B"/>
    <a:srgbClr val="A80000"/>
    <a:srgbClr val="D1D1D1"/>
    <a:srgbClr val="FFC1C1"/>
    <a:srgbClr val="FFA3A3"/>
    <a:srgbClr val="8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15" autoAdjust="0"/>
    <p:restoredTop sz="91667" autoAdjust="0"/>
  </p:normalViewPr>
  <p:slideViewPr>
    <p:cSldViewPr snapToGrid="0">
      <p:cViewPr>
        <p:scale>
          <a:sx n="66" d="100"/>
          <a:sy n="66" d="100"/>
        </p:scale>
        <p:origin x="-1230" y="-72"/>
      </p:cViewPr>
      <p:guideLst>
        <p:guide orient="horz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54"/>
    </p:cViewPr>
  </p:sorterViewPr>
  <p:notesViewPr>
    <p:cSldViewPr snapToGrid="0">
      <p:cViewPr varScale="1">
        <p:scale>
          <a:sx n="62" d="100"/>
          <a:sy n="62" d="100"/>
        </p:scale>
        <p:origin x="-266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B4F1A2-6D9B-486D-B8CB-3F918DFFE160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E6A28C-3EB2-4F44-91D0-168C8452B1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3403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2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12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2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9A98DDF3-B8AE-4476-B92C-D0AC533948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4538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76DB2-E8CE-464C-B768-59E0833E46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687930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4F967-40B8-47D8-AE36-B4DA223AE0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023275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43688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FA1BD-2885-4639-9099-B84EE075E3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064511"/>
      </p:ext>
    </p:extLst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8850" y="274638"/>
            <a:ext cx="645795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71488" y="1804988"/>
            <a:ext cx="4038600" cy="4321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62488" y="1804988"/>
            <a:ext cx="4038600" cy="4321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EEF62-88A7-4AC1-A1D9-E20F87C64C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349254"/>
      </p:ext>
    </p:extLst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8850" y="274638"/>
            <a:ext cx="645795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71488" y="1804988"/>
            <a:ext cx="8229600" cy="2084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1488" y="4041775"/>
            <a:ext cx="8229600" cy="20843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5F0FA-902D-406F-9882-8D36316F1A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949042"/>
      </p:ext>
    </p:extLst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71488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FC431-00A9-4859-AB67-DB2B843B0D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106947"/>
      </p:ext>
    </p:extLst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7667B-3C09-4E82-AC01-469C800D0C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6471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5E7FF-0C2E-439C-8078-1877C963EC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8825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A31A3-CB60-47C3-A844-19F08E28C3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544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CCDF6-6F52-440D-9C17-C0461B867F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4528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9DC6C-C1EC-4298-9B3F-1C31B5EB96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322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FDBFC-9A58-49E2-BC07-FB47E22880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72985"/>
      </p:ext>
    </p:extLst>
  </p:cSld>
  <p:clrMapOvr>
    <a:masterClrMapping/>
  </p:clrMapOvr>
  <p:transition spd="slow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05BB1-BBFF-40C4-AE54-44A5E46A14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8253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366FB-31F5-405E-8870-E78F4F48D9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2000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FF000-BFE4-4770-B120-0BE6801CD6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0316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D6DB5-272F-4FEF-90F5-95F91C921E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2358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38C1D-1F4B-4074-82A4-18953FCFC8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6877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DA88C-0C49-49A3-A7C1-A5E6FF06E2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997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ABC95-D517-41BC-A81C-5A286DD923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559065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71488" y="1804988"/>
            <a:ext cx="4038600" cy="4321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62488" y="1804988"/>
            <a:ext cx="4038600" cy="4321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8ECEE-2FC8-4544-B3A6-C1CFD30D27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930700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B7E0D-D814-4AFA-9CAF-C2B6456234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005261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C1A0C-E233-40AB-9107-D577A7C119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329262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F5087-0FBC-4B19-97D8-922B0C12C4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446916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3F3F4-412C-4777-97B0-2E720597B4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785202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88411-98CC-4A55-AB7E-0CF33D9C1C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589350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28850" y="274638"/>
            <a:ext cx="6457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1488" y="1804988"/>
            <a:ext cx="822960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charset="0"/>
              </a:defRPr>
            </a:lvl1pPr>
          </a:lstStyle>
          <a:p>
            <a:pPr>
              <a:defRPr/>
            </a:pPr>
            <a:fld id="{E3CBEB48-B43C-4CDF-9A88-88AF4A3628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ransition spd="slow">
    <p:randomBar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88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8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8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charset="0"/>
              </a:defRPr>
            </a:lvl1pPr>
          </a:lstStyle>
          <a:p>
            <a:pPr>
              <a:defRPr/>
            </a:pPr>
            <a:fld id="{7882B793-E945-459C-9F93-F47CE51969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4855" y="2731874"/>
            <a:ext cx="8355724" cy="132544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>
                <a:solidFill>
                  <a:srgbClr val="FF0000"/>
                </a:solidFill>
              </a:rPr>
              <a:t>Тема 8.2 Такелажные работы и </a:t>
            </a:r>
            <a:r>
              <a:rPr lang="ru-RU" sz="3200" dirty="0" smtClean="0">
                <a:solidFill>
                  <a:srgbClr val="FF0000"/>
                </a:solidFill>
              </a:rPr>
              <a:t>техника </a:t>
            </a:r>
            <a:r>
              <a:rPr lang="ru-RU" sz="3200" dirty="0">
                <a:solidFill>
                  <a:srgbClr val="FF0000"/>
                </a:solidFill>
              </a:rPr>
              <a:t>безопасности при их </a:t>
            </a:r>
            <a:r>
              <a:rPr lang="ru-RU" sz="3200" dirty="0" smtClean="0">
                <a:solidFill>
                  <a:srgbClr val="FF0000"/>
                </a:solidFill>
              </a:rPr>
              <a:t>проведении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59421" y="637429"/>
            <a:ext cx="651115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ОСНОВЫ ВОЕННО-МОРСКОЙ ПОДГОТОВКИ</a:t>
            </a:r>
            <a:endParaRPr lang="ru-RU" sz="2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78775" y="3595654"/>
            <a:ext cx="8091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+mj-lt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08810" y="1277035"/>
            <a:ext cx="65670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+mj-lt"/>
              </a:rPr>
              <a:t>Раздел </a:t>
            </a:r>
            <a:r>
              <a:rPr lang="ru-RU" sz="2800" dirty="0" smtClean="0">
                <a:solidFill>
                  <a:srgbClr val="FF0000"/>
                </a:solidFill>
                <a:latin typeface="+mj-lt"/>
              </a:rPr>
              <a:t>8</a:t>
            </a:r>
            <a:r>
              <a:rPr lang="ru-RU" sz="2800" dirty="0">
                <a:solidFill>
                  <a:srgbClr val="FF0000"/>
                </a:solidFill>
                <a:latin typeface="+mj-lt"/>
              </a:rPr>
              <a:t>. Такелажные работы</a:t>
            </a:r>
          </a:p>
        </p:txBody>
      </p:sp>
    </p:spTree>
    <p:extLst>
      <p:ext uri="{BB962C8B-B14F-4D97-AF65-F5344CB8AC3E}">
        <p14:creationId xmlns:p14="http://schemas.microsoft.com/office/powerpoint/2010/main" val="3407598248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myboat.ru/files/doc/doc/azbuka/clip_image008_0006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05" t="50000" r="33292"/>
          <a:stretch/>
        </p:blipFill>
        <p:spPr bwMode="auto">
          <a:xfrm>
            <a:off x="319314" y="2318244"/>
            <a:ext cx="2119085" cy="390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katera-lodki.ru/katera/images/ris__64_malomernie_suda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74" t="32317" b="37190"/>
          <a:stretch/>
        </p:blipFill>
        <p:spPr bwMode="auto">
          <a:xfrm>
            <a:off x="3322269" y="2377898"/>
            <a:ext cx="2272987" cy="390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ru.convdocs.org/pars_docs/refs/206/205908/205908_html_d3ff0a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18" t="35947"/>
          <a:stretch/>
        </p:blipFill>
        <p:spPr bwMode="auto">
          <a:xfrm>
            <a:off x="6576331" y="2377898"/>
            <a:ext cx="1900012" cy="3845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22285" y="637854"/>
            <a:ext cx="6545943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Такелажная лопатка </a:t>
            </a:r>
            <a:r>
              <a:rPr lang="ru-RU" dirty="0"/>
              <a:t>- деревянная или стальная. Применяется соответственно для работ с растительными или стальными тросами при наложении марок, бензелей и клетневании тросов. </a:t>
            </a:r>
          </a:p>
        </p:txBody>
      </p:sp>
    </p:spTree>
    <p:extLst>
      <p:ext uri="{BB962C8B-B14F-4D97-AF65-F5344CB8AC3E}">
        <p14:creationId xmlns:p14="http://schemas.microsoft.com/office/powerpoint/2010/main" val="361513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flot.com/publications/books/shelf/shipnavigation/images/40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54" t="57529" r="62849" b="7839"/>
          <a:stretch/>
        </p:blipFill>
        <p:spPr bwMode="auto">
          <a:xfrm>
            <a:off x="3532649" y="783549"/>
            <a:ext cx="1010320" cy="314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31657" y="783549"/>
            <a:ext cx="409302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Марочница </a:t>
            </a:r>
            <a:r>
              <a:rPr lang="ru-RU" dirty="0"/>
              <a:t>- деревянный инструмент для наложения бензелей и марок.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28" y="1866489"/>
            <a:ext cx="2820987" cy="194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3126" y="3838245"/>
            <a:ext cx="4199843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Машинка для слома троса </a:t>
            </a:r>
            <a:r>
              <a:rPr lang="ru-RU" dirty="0"/>
              <a:t>применяется для сведения вплотную двух тросов при изготовлении бензелей и заделке </a:t>
            </a:r>
            <a:r>
              <a:rPr lang="ru-RU" dirty="0" err="1"/>
              <a:t>огонов</a:t>
            </a:r>
            <a:r>
              <a:rPr lang="ru-RU" dirty="0"/>
              <a:t>. Машинка состоит из направляющих штанг, подвижных колодок и зажимного винта. </a:t>
            </a:r>
          </a:p>
        </p:txBody>
      </p:sp>
      <p:pic>
        <p:nvPicPr>
          <p:cNvPr id="6" name="Picture 4" descr="http://stroy-technics.ru/gallery/takelazhnye-prisposoblenija/image_9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6" t="50000" r="41115"/>
          <a:stretch/>
        </p:blipFill>
        <p:spPr bwMode="auto">
          <a:xfrm>
            <a:off x="4731656" y="1922322"/>
            <a:ext cx="3904343" cy="315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92171" y="5272847"/>
            <a:ext cx="4572000" cy="141577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Такелажные тиски </a:t>
            </a:r>
            <a:r>
              <a:rPr lang="ru-RU" dirty="0"/>
              <a:t>используются для изготовления </a:t>
            </a:r>
            <a:r>
              <a:rPr lang="ru-RU" dirty="0" err="1"/>
              <a:t>огонов</a:t>
            </a:r>
            <a:r>
              <a:rPr lang="ru-RU" dirty="0"/>
              <a:t> с коушами, </a:t>
            </a:r>
            <a:r>
              <a:rPr lang="ru-RU" dirty="0" err="1"/>
              <a:t>остропки</a:t>
            </a:r>
            <a:r>
              <a:rPr lang="ru-RU" dirty="0"/>
              <a:t> блоков, </a:t>
            </a:r>
            <a:r>
              <a:rPr lang="ru-RU" dirty="0" err="1"/>
              <a:t>сплеснивания</a:t>
            </a:r>
            <a:r>
              <a:rPr lang="ru-RU" dirty="0"/>
              <a:t> тросов и </a:t>
            </a:r>
            <a:r>
              <a:rPr lang="ru-RU" dirty="0" err="1"/>
              <a:t>т.д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386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flot.com/publications/books/shelf/maritimehandbook/images/6-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5715" b="4277"/>
          <a:stretch/>
        </p:blipFill>
        <p:spPr bwMode="auto">
          <a:xfrm>
            <a:off x="2815771" y="2920180"/>
            <a:ext cx="2220685" cy="2522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220" name="Picture 4" descr="http://dic.academic.ru/pictures/sea/Image15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686" y="2920180"/>
            <a:ext cx="2206672" cy="252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58571" y="673411"/>
            <a:ext cx="6553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Берда и трепало. </a:t>
            </a:r>
            <a:r>
              <a:rPr lang="ru-RU" dirty="0"/>
              <a:t>Берда - деревянная четырехугольная рама с натянутым между верхней и нижней планками </a:t>
            </a:r>
            <a:r>
              <a:rPr lang="ru-RU" dirty="0" err="1"/>
              <a:t>шкимушгаром</a:t>
            </a:r>
            <a:r>
              <a:rPr lang="ru-RU" dirty="0"/>
              <a:t> или тонкими деревянными дощечками, каждая из которых имеет очко. Трепало - доска длиной до 2 м с одной заостренной кромкой. Берда и трепало применяются для изготовления тканых матов.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9486" y="5746153"/>
            <a:ext cx="89045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Помимо перечисленных инструментов при проведении такелажных работ необходимо иметь </a:t>
            </a:r>
            <a:r>
              <a:rPr lang="ru-RU" dirty="0">
                <a:solidFill>
                  <a:srgbClr val="FF0000"/>
                </a:solidFill>
              </a:rPr>
              <a:t>топоры, ручники, кувалды, зубила, кусачки, ножи боцманские, а также запас шкимушки, парусины и древесной смолы. </a:t>
            </a:r>
          </a:p>
        </p:txBody>
      </p:sp>
    </p:spTree>
    <p:extLst>
      <p:ext uri="{BB962C8B-B14F-4D97-AF65-F5344CB8AC3E}">
        <p14:creationId xmlns:p14="http://schemas.microsoft.com/office/powerpoint/2010/main" val="383495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33600" y="522293"/>
            <a:ext cx="7010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Вопрос 2. Техника безопасности при проведении такелажных работ</a:t>
            </a:r>
          </a:p>
        </p:txBody>
      </p:sp>
      <p:pic>
        <p:nvPicPr>
          <p:cNvPr id="2050" name="Picture 2" descr="http://www.yuga.ru/media/shlupk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35" y="2024302"/>
            <a:ext cx="3338873" cy="250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flot.com/publications/books/shelf/shneider/images/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84" y="4659085"/>
            <a:ext cx="3292824" cy="199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628570" y="1650571"/>
            <a:ext cx="535577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Для поддержания шлюпок в исправности, чистоте и готовности к использованию необходимо:</a:t>
            </a:r>
          </a:p>
          <a:p>
            <a:r>
              <a:rPr lang="ru-RU" dirty="0"/>
              <a:t>– систематически производить приборку шлюпок, каждый раз тщательно удаляя грязь и воду из-под рыбин;</a:t>
            </a:r>
          </a:p>
          <a:p>
            <a:r>
              <a:rPr lang="ru-RU" dirty="0"/>
              <a:t>– не допускать появления ржавчины на металлических деталях и предметах, своевременно смазывая их или восстанавливая потертую краску;</a:t>
            </a:r>
          </a:p>
          <a:p>
            <a:r>
              <a:rPr lang="ru-RU" dirty="0"/>
              <a:t>– тщательно просушивать изделия из парусины и пеньки;</a:t>
            </a:r>
          </a:p>
          <a:p>
            <a:r>
              <a:rPr lang="ru-RU" dirty="0"/>
              <a:t>– своевременно ремонтировать и окрашивать корпус, устройства и предметы снабжения шлюпки.</a:t>
            </a:r>
          </a:p>
        </p:txBody>
      </p:sp>
    </p:spTree>
    <p:extLst>
      <p:ext uri="{BB962C8B-B14F-4D97-AF65-F5344CB8AC3E}">
        <p14:creationId xmlns:p14="http://schemas.microsoft.com/office/powerpoint/2010/main" val="200702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www.novayagazeta.ru/storage/c/2013/11/16/1384608070_716425_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29" y="1914706"/>
            <a:ext cx="3226255" cy="218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im2-tub-ru.yandex.net/i?id=432700260-38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86" y="4220027"/>
            <a:ext cx="3226255" cy="241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33600" y="464235"/>
            <a:ext cx="73006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Меры безопасности </a:t>
            </a:r>
            <a:endParaRPr lang="ru-RU" sz="2800" dirty="0" smtClean="0">
              <a:solidFill>
                <a:srgbClr val="FF0000"/>
              </a:solidFill>
            </a:endParaRPr>
          </a:p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при </a:t>
            </a:r>
            <a:r>
              <a:rPr lang="ru-RU" sz="2800" dirty="0">
                <a:solidFill>
                  <a:srgbClr val="FF0000"/>
                </a:solidFill>
              </a:rPr>
              <a:t>производстве работ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38286" y="1418342"/>
            <a:ext cx="580571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dirty="0"/>
              <a:t>запрещается использовать для приборки огнеопасные материалы (керосин, бензин, спирт);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/>
              <a:t>запрещается пользоваться открытым огнем;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/>
              <a:t>перед тем как поднять человека на высоту, убедиться в прочности и надежности средств, применяемых для этой цели. Употребляемые на высоте инструменты и предметы оборудования должны быть прихвачены </a:t>
            </a:r>
            <a:r>
              <a:rPr lang="ru-RU" dirty="0" err="1"/>
              <a:t>штертами</a:t>
            </a:r>
            <a:r>
              <a:rPr lang="ru-RU" dirty="0"/>
              <a:t>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/>
              <a:t>помнить, что все лакокрасочные материалы являются ядовитыми, огне- и взрывоопасными (использовать при покрасочных работах специальные очки, респираторы). По окончании окрасочных работ личный состав должен тщательно вымыться под душем с мылом и удалить оставшуюся на коже краску. Одежду и спецодежду тщательно выстирать. </a:t>
            </a:r>
          </a:p>
        </p:txBody>
      </p:sp>
    </p:spTree>
    <p:extLst>
      <p:ext uri="{BB962C8B-B14F-4D97-AF65-F5344CB8AC3E}">
        <p14:creationId xmlns:p14="http://schemas.microsoft.com/office/powerpoint/2010/main" val="13811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47257" y="551322"/>
            <a:ext cx="64661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Во </a:t>
            </a:r>
            <a:r>
              <a:rPr lang="ru-RU" sz="2800" dirty="0">
                <a:solidFill>
                  <a:srgbClr val="FF0000"/>
                </a:solidFill>
              </a:rPr>
              <a:t>время погрузочно-разгрузочных работ запрещается: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26857" y="2098212"/>
            <a:ext cx="430348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– поднимать груз, превышающий установленную грузоподъемность;</a:t>
            </a:r>
          </a:p>
          <a:p>
            <a:r>
              <a:rPr lang="ru-RU" dirty="0"/>
              <a:t>– пускать в ход подъемный механизм без соответствующей команды;</a:t>
            </a:r>
          </a:p>
          <a:p>
            <a:r>
              <a:rPr lang="ru-RU" dirty="0"/>
              <a:t>– отвлекаться посторонними разговорами;</a:t>
            </a:r>
          </a:p>
          <a:p>
            <a:r>
              <a:rPr lang="ru-RU" dirty="0"/>
              <a:t>– находиться под грузовой стрелой или стрелой крана;</a:t>
            </a:r>
          </a:p>
          <a:p>
            <a:r>
              <a:rPr lang="ru-RU" dirty="0"/>
              <a:t>– находиться на линии движения груза;</a:t>
            </a:r>
          </a:p>
          <a:p>
            <a:r>
              <a:rPr lang="ru-RU" dirty="0"/>
              <a:t>– поднимать или спускать людей на шкентеле.</a:t>
            </a:r>
          </a:p>
        </p:txBody>
      </p:sp>
      <p:pic>
        <p:nvPicPr>
          <p:cNvPr id="3074" name="Picture 2" descr="http://www.atomic-energy.ru/files/images/2012/01/pl971_4%5B1%5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30" y="2295066"/>
            <a:ext cx="4091059" cy="326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92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36456" y="451265"/>
            <a:ext cx="20718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Выводы: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86627" y="1056862"/>
            <a:ext cx="523965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Такелажные </a:t>
            </a:r>
            <a:r>
              <a:rPr lang="ru-RU" dirty="0"/>
              <a:t>работы проводятся для ремонта и поддержания в исправном состоянии бегучего и стоячего такелажа, буксирного, швартовного и других видов оборудования </a:t>
            </a:r>
            <a:r>
              <a:rPr lang="ru-RU" dirty="0" smtClean="0"/>
              <a:t>шлюпок, верхней </a:t>
            </a:r>
            <a:r>
              <a:rPr lang="ru-RU" dirty="0"/>
              <a:t>палубы </a:t>
            </a:r>
            <a:r>
              <a:rPr lang="ru-RU" dirty="0" smtClean="0"/>
              <a:t>кораблей.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Для производства такелажных работ используют специальный инструмент, к которому относятся: деревянные и стальные свайки, драек, мушкель и </a:t>
            </a:r>
            <a:r>
              <a:rPr lang="ru-RU" dirty="0" err="1" smtClean="0"/>
              <a:t>полумушкель</a:t>
            </a:r>
            <a:r>
              <a:rPr lang="ru-RU" dirty="0" smtClean="0"/>
              <a:t>, киянка, такелажная лопатка, марочница, машинка </a:t>
            </a:r>
            <a:r>
              <a:rPr lang="ru-RU" dirty="0"/>
              <a:t>для слома </a:t>
            </a:r>
            <a:r>
              <a:rPr lang="ru-RU" dirty="0" smtClean="0"/>
              <a:t>троса, такелажные тиски, берда </a:t>
            </a:r>
            <a:r>
              <a:rPr lang="ru-RU" dirty="0"/>
              <a:t>и </a:t>
            </a:r>
            <a:r>
              <a:rPr lang="ru-RU" dirty="0" smtClean="0"/>
              <a:t>трепало и др.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При производстве такелажных работ необходимо соблюдать меры безопасности.</a:t>
            </a:r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5122" name="Picture 2" descr="http://www.chexov.info/images/fbfiles/images/851-ty_got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64" y="2017485"/>
            <a:ext cx="3226222" cy="455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6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549441"/>
            <a:ext cx="62828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Проверка домашнего задания</a:t>
            </a:r>
            <a:endParaRPr lang="ru-RU" sz="3200" dirty="0"/>
          </a:p>
        </p:txBody>
      </p:sp>
      <p:pic>
        <p:nvPicPr>
          <p:cNvPr id="3" name="Picture 4" descr="http://im2-tub-ru.yandex.net/i?id=1310642359-60-72&amp;n=2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5" r="8095" b="12045"/>
          <a:stretch/>
        </p:blipFill>
        <p:spPr bwMode="auto">
          <a:xfrm>
            <a:off x="7928302" y="3562551"/>
            <a:ext cx="1045525" cy="1120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http://im1-tub-ru.yandex.net/i?id=507734271-41-72&amp;n=2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9"/>
          <a:stretch/>
        </p:blipFill>
        <p:spPr bwMode="auto">
          <a:xfrm>
            <a:off x="2525486" y="1916404"/>
            <a:ext cx="1251697" cy="1150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m7-tub-ru.yandex.net/i?id=18102901-60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853" y="5407878"/>
            <a:ext cx="1443952" cy="96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im0-tub-ru.yandex.net/i?id=780189412-48-72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793" y="1974147"/>
            <a:ext cx="1324034" cy="109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im1-tub-ru.yandex.net/i?id=451070103-34-72&amp;n=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72" y="3562552"/>
            <a:ext cx="1494396" cy="1120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im3-tub-ru.yandex.net/i?id=123450099-11-72&amp;n=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200" y="5382028"/>
            <a:ext cx="1254627" cy="101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im5-tub-ru.yandex.net/i?id=277397307-62-72&amp;n=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464" y="1966174"/>
            <a:ext cx="1113213" cy="111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im7-tub-ru.yandex.net/i?id=111724216-69-72&amp;n=2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541" y="3601946"/>
            <a:ext cx="1081404" cy="108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im1-tub-ru.yandex.net/i?id=564561624-02-72&amp;n=2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344" y="5380421"/>
            <a:ext cx="1017548" cy="101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im2-tub-ru.yandex.net/i?id=36319130-14-72&amp;n=2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24" y="5407878"/>
            <a:ext cx="1221058" cy="101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im2-tub-ru.yandex.net/i?id=321005715-48-72&amp;n=2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968" y="3562552"/>
            <a:ext cx="1494397" cy="112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://im0-tub-ru.yandex.net/i?id=64836879-52-72&amp;n=21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4" t="14191" r="24350" b="11724"/>
          <a:stretch/>
        </p:blipFill>
        <p:spPr bwMode="auto">
          <a:xfrm>
            <a:off x="4339946" y="1928577"/>
            <a:ext cx="1026319" cy="113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im3-tub-ru.yandex.net/i?id=679026958-48-72&amp;n=2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869" y="3601946"/>
            <a:ext cx="1081403" cy="108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http://im7-tub-ru.yandex.net/i?id=153674176-01-72&amp;n=2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920" y="5344764"/>
            <a:ext cx="1220395" cy="10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im2-tub-ru.yandex.net/i?id=160537212-31-72&amp;n=2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24" y="1924622"/>
            <a:ext cx="1098990" cy="110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135853" y="1365048"/>
            <a:ext cx="1682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1 вариант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2416" y="2043371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1</a:t>
            </a:r>
            <a:endParaRPr lang="ru-RU" sz="4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026631" y="2043370"/>
            <a:ext cx="4988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dirty="0" smtClean="0">
                <a:solidFill>
                  <a:srgbClr val="000000"/>
                </a:solidFill>
              </a:rPr>
              <a:t>2</a:t>
            </a:r>
            <a:endParaRPr lang="ru-RU" sz="4400" dirty="0">
              <a:solidFill>
                <a:srgbClr val="0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823893" y="2093084"/>
            <a:ext cx="4988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dirty="0" smtClean="0">
                <a:solidFill>
                  <a:srgbClr val="000000"/>
                </a:solidFill>
              </a:rPr>
              <a:t>3</a:t>
            </a:r>
            <a:endParaRPr lang="ru-RU" sz="4400" dirty="0">
              <a:solidFill>
                <a:srgbClr val="0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418754" y="2113252"/>
            <a:ext cx="4988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dirty="0" smtClean="0">
                <a:solidFill>
                  <a:srgbClr val="000000"/>
                </a:solidFill>
              </a:rPr>
              <a:t>4</a:t>
            </a:r>
            <a:endParaRPr lang="ru-RU" sz="4400" dirty="0">
              <a:solidFill>
                <a:srgbClr val="00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090022" y="2097892"/>
            <a:ext cx="4988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dirty="0" smtClean="0">
                <a:solidFill>
                  <a:srgbClr val="000000"/>
                </a:solidFill>
              </a:rPr>
              <a:t>5</a:t>
            </a:r>
            <a:endParaRPr lang="ru-RU" sz="4400" dirty="0">
              <a:solidFill>
                <a:srgbClr val="00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92416" y="3573531"/>
            <a:ext cx="4988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dirty="0">
                <a:solidFill>
                  <a:srgbClr val="000000"/>
                </a:solidFill>
              </a:rPr>
              <a:t>1</a:t>
            </a:r>
            <a:endParaRPr lang="ru-RU" sz="4400" dirty="0">
              <a:solidFill>
                <a:srgbClr val="00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336975" y="3644146"/>
            <a:ext cx="4988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dirty="0" smtClean="0">
                <a:solidFill>
                  <a:srgbClr val="000000"/>
                </a:solidFill>
              </a:rPr>
              <a:t>2</a:t>
            </a:r>
            <a:endParaRPr lang="ru-RU" sz="4400" dirty="0">
              <a:solidFill>
                <a:srgbClr val="00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322572" y="3644145"/>
            <a:ext cx="4988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dirty="0" smtClean="0">
                <a:solidFill>
                  <a:srgbClr val="000000"/>
                </a:solidFill>
              </a:rPr>
              <a:t>3</a:t>
            </a:r>
            <a:endParaRPr lang="ru-RU" sz="4400" dirty="0">
              <a:solidFill>
                <a:srgbClr val="00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868834" y="3667847"/>
            <a:ext cx="4988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dirty="0" smtClean="0">
                <a:solidFill>
                  <a:srgbClr val="000000"/>
                </a:solidFill>
              </a:rPr>
              <a:t>4</a:t>
            </a:r>
            <a:endParaRPr lang="ru-RU" sz="4400" dirty="0">
              <a:solidFill>
                <a:srgbClr val="0000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429447" y="3667847"/>
            <a:ext cx="4988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dirty="0" smtClean="0">
                <a:solidFill>
                  <a:srgbClr val="000000"/>
                </a:solidFill>
              </a:rPr>
              <a:t>5</a:t>
            </a:r>
            <a:endParaRPr lang="ru-RU" sz="4400" dirty="0">
              <a:solidFill>
                <a:srgbClr val="0000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275626" y="3079387"/>
            <a:ext cx="16826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FF0000"/>
                </a:solidFill>
              </a:rPr>
              <a:t>2 </a:t>
            </a:r>
            <a:r>
              <a:rPr lang="ru-RU" sz="2400" dirty="0">
                <a:solidFill>
                  <a:srgbClr val="FF0000"/>
                </a:solidFill>
              </a:rPr>
              <a:t>вариант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225289" y="4864317"/>
            <a:ext cx="16826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FF0000"/>
                </a:solidFill>
              </a:rPr>
              <a:t>3 </a:t>
            </a:r>
            <a:r>
              <a:rPr lang="ru-RU" sz="2400" dirty="0">
                <a:solidFill>
                  <a:srgbClr val="FF0000"/>
                </a:solidFill>
              </a:rPr>
              <a:t>вариант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78076" y="5492191"/>
            <a:ext cx="4988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dirty="0">
                <a:solidFill>
                  <a:srgbClr val="000000"/>
                </a:solidFill>
              </a:rPr>
              <a:t>1</a:t>
            </a:r>
            <a:endParaRPr lang="ru-RU" sz="4400" dirty="0">
              <a:solidFill>
                <a:srgbClr val="0000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067489" y="5489569"/>
            <a:ext cx="4988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dirty="0" smtClean="0">
                <a:solidFill>
                  <a:srgbClr val="000000"/>
                </a:solidFill>
              </a:rPr>
              <a:t>2</a:t>
            </a:r>
            <a:endParaRPr lang="ru-RU" sz="4400" dirty="0">
              <a:solidFill>
                <a:srgbClr val="0000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677171" y="5471519"/>
            <a:ext cx="4988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dirty="0" smtClean="0">
                <a:solidFill>
                  <a:srgbClr val="000000"/>
                </a:solidFill>
              </a:rPr>
              <a:t>3</a:t>
            </a:r>
            <a:endParaRPr lang="ru-RU" sz="4400" dirty="0">
              <a:solidFill>
                <a:srgbClr val="0000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569065" y="5471518"/>
            <a:ext cx="4988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dirty="0" smtClean="0">
                <a:solidFill>
                  <a:srgbClr val="000000"/>
                </a:solidFill>
              </a:rPr>
              <a:t>4</a:t>
            </a:r>
            <a:endParaRPr lang="ru-RU" sz="4400" dirty="0">
              <a:solidFill>
                <a:srgbClr val="0000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289451" y="5471517"/>
            <a:ext cx="4988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dirty="0" smtClean="0">
                <a:solidFill>
                  <a:srgbClr val="000000"/>
                </a:solidFill>
              </a:rPr>
              <a:t>5</a:t>
            </a:r>
            <a:endParaRPr lang="ru-RU" sz="4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54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02113" y="507778"/>
            <a:ext cx="66112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Вопрос 1. Такелажные работы и такелажные инструменты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02112" y="1570766"/>
            <a:ext cx="66112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Термин «такелажные работы» пришёл из парусного флота. Этим словосочетанием на кораблях моряки называли все виды работ, связанные с оснасткой судна, и вариантами его крепления, починкой, организацией и уборкой снастей </a:t>
            </a:r>
            <a:r>
              <a:rPr lang="ru-RU" dirty="0" smtClean="0"/>
              <a:t>на </a:t>
            </a:r>
            <a:r>
              <a:rPr lang="ru-RU" dirty="0"/>
              <a:t>корабле. А слово «такелаж» подразумевало выполнение работ,  для которых основным инструментом были специальные грузозахватные приспособления и </a:t>
            </a:r>
            <a:r>
              <a:rPr lang="ru-RU" dirty="0" smtClean="0"/>
              <a:t>устройства.</a:t>
            </a:r>
            <a:endParaRPr lang="ru-RU" dirty="0"/>
          </a:p>
        </p:txBody>
      </p:sp>
      <p:pic>
        <p:nvPicPr>
          <p:cNvPr id="1026" name="Picture 2" descr="http://im1-tub-ru.yandex.net/i?id=115403451-26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2010552"/>
            <a:ext cx="2246537" cy="168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5574" y="3879090"/>
            <a:ext cx="898842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Такелажные работы </a:t>
            </a:r>
            <a:r>
              <a:rPr lang="ru-RU" dirty="0"/>
              <a:t>проводятся для ремонта и поддержания в исправном состоянии бегучего и стоячего такелажа, буксирного, швартовного и других видов оборудования верхней палубы кораблей. К этим работам относятся: ремонт тросов и их соединение с помощью узлов, сращивание (</a:t>
            </a:r>
            <a:r>
              <a:rPr lang="ru-RU" dirty="0" err="1"/>
              <a:t>сплеснивание</a:t>
            </a:r>
            <a:r>
              <a:rPr lang="ru-RU" dirty="0"/>
              <a:t>) тросов, заделка кнопов и мусингов, изготовление </a:t>
            </a:r>
            <a:r>
              <a:rPr lang="ru-RU" dirty="0" err="1"/>
              <a:t>огонов</a:t>
            </a:r>
            <a:r>
              <a:rPr lang="ru-RU" dirty="0"/>
              <a:t> и т. д. </a:t>
            </a:r>
            <a:endParaRPr lang="ru-RU" dirty="0" smtClean="0"/>
          </a:p>
          <a:p>
            <a:r>
              <a:rPr lang="ru-RU" dirty="0" smtClean="0"/>
              <a:t>Своевременное </a:t>
            </a:r>
            <a:r>
              <a:rPr lang="ru-RU" dirty="0"/>
              <a:t>и умелое проведение такелажных работ способствует увеличению срока службы предметов оснастки корабля. Исправное состояние такелажа корабля обеспечивает успешное выполнение различных работ на верхней палубе и безопасность личного </a:t>
            </a:r>
            <a:r>
              <a:rPr lang="ru-RU" dirty="0" smtClean="0"/>
              <a:t>состава.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508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9364" y="539298"/>
            <a:ext cx="73499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>
                <a:solidFill>
                  <a:srgbClr val="FF0000"/>
                </a:solidFill>
              </a:rPr>
              <a:t>Инструменты для такелажных работ</a:t>
            </a:r>
          </a:p>
        </p:txBody>
      </p:sp>
      <p:pic>
        <p:nvPicPr>
          <p:cNvPr id="10242" name="Picture 2" descr="такелажный инструмен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154350"/>
            <a:ext cx="3903890" cy="547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67200" y="1262200"/>
            <a:ext cx="460102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Times New Roman"/>
              </a:rPr>
              <a:t>1. Деревянная свайка. </a:t>
            </a:r>
            <a:br>
              <a:rPr lang="ru-RU" sz="2800" dirty="0">
                <a:solidFill>
                  <a:srgbClr val="000000"/>
                </a:solidFill>
                <a:latin typeface="Times New Roman"/>
              </a:rPr>
            </a:br>
            <a:r>
              <a:rPr lang="ru-RU" sz="2800" dirty="0">
                <a:solidFill>
                  <a:srgbClr val="000000"/>
                </a:solidFill>
                <a:latin typeface="Times New Roman"/>
              </a:rPr>
              <a:t>2. Стальные свайки. </a:t>
            </a:r>
            <a:br>
              <a:rPr lang="ru-RU" sz="2800" dirty="0">
                <a:solidFill>
                  <a:srgbClr val="000000"/>
                </a:solidFill>
                <a:latin typeface="Times New Roman"/>
              </a:rPr>
            </a:br>
            <a:r>
              <a:rPr lang="ru-RU" sz="2800" dirty="0">
                <a:solidFill>
                  <a:srgbClr val="000000"/>
                </a:solidFill>
                <a:latin typeface="Times New Roman"/>
              </a:rPr>
              <a:t>3. Драек. </a:t>
            </a:r>
            <a:br>
              <a:rPr lang="ru-RU" sz="2800" dirty="0">
                <a:solidFill>
                  <a:srgbClr val="000000"/>
                </a:solidFill>
                <a:latin typeface="Times New Roman"/>
              </a:rPr>
            </a:br>
            <a:r>
              <a:rPr lang="ru-RU" sz="2800" dirty="0">
                <a:solidFill>
                  <a:srgbClr val="000000"/>
                </a:solidFill>
                <a:latin typeface="Times New Roman"/>
              </a:rPr>
              <a:t>4. Мушкель. </a:t>
            </a:r>
            <a:br>
              <a:rPr lang="ru-RU" sz="2800" dirty="0">
                <a:solidFill>
                  <a:srgbClr val="000000"/>
                </a:solidFill>
                <a:latin typeface="Times New Roman"/>
              </a:rPr>
            </a:br>
            <a:r>
              <a:rPr lang="ru-RU" sz="2800" dirty="0">
                <a:solidFill>
                  <a:srgbClr val="000000"/>
                </a:solidFill>
                <a:latin typeface="Times New Roman"/>
              </a:rPr>
              <a:t>5. Киянка. </a:t>
            </a:r>
            <a:br>
              <a:rPr lang="ru-RU" sz="2800" dirty="0">
                <a:solidFill>
                  <a:srgbClr val="000000"/>
                </a:solidFill>
                <a:latin typeface="Times New Roman"/>
              </a:rPr>
            </a:br>
            <a:r>
              <a:rPr lang="ru-RU" sz="2800" dirty="0">
                <a:solidFill>
                  <a:srgbClr val="000000"/>
                </a:solidFill>
                <a:latin typeface="Times New Roman"/>
              </a:rPr>
              <a:t>6. </a:t>
            </a:r>
            <a:r>
              <a:rPr lang="ru-RU" sz="2800" dirty="0" err="1">
                <a:solidFill>
                  <a:srgbClr val="000000"/>
                </a:solidFill>
                <a:latin typeface="Times New Roman"/>
              </a:rPr>
              <a:t>Полумушкель</a:t>
            </a:r>
            <a:r>
              <a:rPr lang="ru-RU" sz="2800" dirty="0">
                <a:solidFill>
                  <a:srgbClr val="000000"/>
                </a:solidFill>
                <a:latin typeface="Times New Roman"/>
              </a:rPr>
              <a:t>. </a:t>
            </a:r>
            <a:br>
              <a:rPr lang="ru-RU" sz="2800" dirty="0">
                <a:solidFill>
                  <a:srgbClr val="000000"/>
                </a:solidFill>
                <a:latin typeface="Times New Roman"/>
              </a:rPr>
            </a:br>
            <a:r>
              <a:rPr lang="ru-RU" sz="2800" dirty="0">
                <a:solidFill>
                  <a:srgbClr val="000000"/>
                </a:solidFill>
                <a:latin typeface="Times New Roman"/>
              </a:rPr>
              <a:t>7. Такелажная лопатка. </a:t>
            </a:r>
            <a:br>
              <a:rPr lang="ru-RU" sz="2800" dirty="0">
                <a:solidFill>
                  <a:srgbClr val="000000"/>
                </a:solidFill>
                <a:latin typeface="Times New Roman"/>
              </a:rPr>
            </a:br>
            <a:r>
              <a:rPr lang="ru-RU" sz="2800" dirty="0">
                <a:solidFill>
                  <a:srgbClr val="000000"/>
                </a:solidFill>
                <a:latin typeface="Times New Roman"/>
              </a:rPr>
              <a:t>8. Марочница. </a:t>
            </a:r>
            <a:br>
              <a:rPr lang="ru-RU" sz="2800" dirty="0">
                <a:solidFill>
                  <a:srgbClr val="000000"/>
                </a:solidFill>
                <a:latin typeface="Times New Roman"/>
              </a:rPr>
            </a:br>
            <a:r>
              <a:rPr lang="ru-RU" sz="2800" dirty="0">
                <a:solidFill>
                  <a:srgbClr val="000000"/>
                </a:solidFill>
                <a:latin typeface="Times New Roman"/>
              </a:rPr>
              <a:t>9. Машинка для слома троса. </a:t>
            </a:r>
            <a:br>
              <a:rPr lang="ru-RU" sz="2800" dirty="0">
                <a:solidFill>
                  <a:srgbClr val="000000"/>
                </a:solidFill>
                <a:latin typeface="Times New Roman"/>
              </a:rPr>
            </a:br>
            <a:r>
              <a:rPr lang="ru-RU" sz="2800" dirty="0">
                <a:solidFill>
                  <a:srgbClr val="000000"/>
                </a:solidFill>
                <a:latin typeface="Times New Roman"/>
              </a:rPr>
              <a:t>10. Такелажные тиски. </a:t>
            </a:r>
            <a:br>
              <a:rPr lang="ru-RU" sz="2800" dirty="0">
                <a:solidFill>
                  <a:srgbClr val="000000"/>
                </a:solidFill>
                <a:latin typeface="Times New Roman"/>
              </a:rPr>
            </a:br>
            <a:r>
              <a:rPr lang="ru-RU" sz="2800" dirty="0">
                <a:solidFill>
                  <a:srgbClr val="000000"/>
                </a:solidFill>
                <a:latin typeface="Times New Roman"/>
              </a:rPr>
              <a:t>11. Берда и трепало.</a:t>
            </a:r>
          </a:p>
        </p:txBody>
      </p:sp>
    </p:spTree>
    <p:extLst>
      <p:ext uri="{BB962C8B-B14F-4D97-AF65-F5344CB8AC3E}">
        <p14:creationId xmlns:p14="http://schemas.microsoft.com/office/powerpoint/2010/main" val="68426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79679" y="559192"/>
            <a:ext cx="68581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i="1" dirty="0">
                <a:solidFill>
                  <a:srgbClr val="FF0000"/>
                </a:solidFill>
              </a:rPr>
              <a:t>Такелажные работы с тросами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79679" y="1143967"/>
            <a:ext cx="67320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Перевязка двух тросов для удержания вплотную называется </a:t>
            </a:r>
            <a:r>
              <a:rPr lang="ru-RU" i="1" dirty="0">
                <a:solidFill>
                  <a:srgbClr val="FF0000"/>
                </a:solidFill>
              </a:rPr>
              <a:t>бензелем.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1084" y="1970890"/>
            <a:ext cx="86967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Соединение двух предметов рангоута рассматриваемыми способами называется </a:t>
            </a:r>
            <a:r>
              <a:rPr lang="ru-RU" i="1" dirty="0">
                <a:solidFill>
                  <a:srgbClr val="FF0000"/>
                </a:solidFill>
              </a:rPr>
              <a:t>найтовом.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1083" y="2635702"/>
            <a:ext cx="86967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Для предотвращения самопроизвольного распускания тросов при различных такелажных работах на их концах делают </a:t>
            </a:r>
            <a:r>
              <a:rPr lang="ru-RU" i="1" dirty="0">
                <a:solidFill>
                  <a:srgbClr val="FF0000"/>
                </a:solidFill>
              </a:rPr>
              <a:t>марки.</a:t>
            </a:r>
            <a:r>
              <a:rPr lang="ru-RU" dirty="0"/>
              <a:t> Марками заканчивают также различные оплетки и отмечают необходимые места на снастях.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1083" y="3836031"/>
            <a:ext cx="85706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>
                <a:solidFill>
                  <a:srgbClr val="FF0000"/>
                </a:solidFill>
              </a:rPr>
              <a:t>Тренцевание</a:t>
            </a:r>
            <a:r>
              <a:rPr lang="ru-RU" dirty="0"/>
              <a:t> растительных и стальных тросов производят для выравнивания их поверхностей, чтобы предотвратить скапливание воды между прядями.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1083" y="4759361"/>
            <a:ext cx="85706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FF0000"/>
                </a:solidFill>
              </a:rPr>
              <a:t>Клетневание тросов </a:t>
            </a:r>
            <a:r>
              <a:rPr lang="ru-RU" dirty="0"/>
              <a:t>производят для предохранения от перетирания, сырости и ржавления.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1083" y="5421043"/>
            <a:ext cx="85706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Сращиванием </a:t>
            </a:r>
            <a:r>
              <a:rPr lang="ru-RU" i="1" dirty="0">
                <a:solidFill>
                  <a:srgbClr val="FF0000"/>
                </a:solidFill>
              </a:rPr>
              <a:t>(</a:t>
            </a:r>
            <a:r>
              <a:rPr lang="ru-RU" i="1" dirty="0" err="1" smtClean="0">
                <a:solidFill>
                  <a:srgbClr val="FF0000"/>
                </a:solidFill>
              </a:rPr>
              <a:t>сплесниванием</a:t>
            </a:r>
            <a:r>
              <a:rPr lang="ru-RU" i="1" dirty="0" smtClean="0">
                <a:solidFill>
                  <a:srgbClr val="FF0000"/>
                </a:solidFill>
              </a:rPr>
              <a:t>) </a:t>
            </a:r>
            <a:r>
              <a:rPr lang="ru-RU" i="1" dirty="0">
                <a:solidFill>
                  <a:srgbClr val="FF0000"/>
                </a:solidFill>
              </a:rPr>
              <a:t>тросов </a:t>
            </a:r>
            <a:r>
              <a:rPr lang="ru-RU" dirty="0"/>
              <a:t>называется соединение двух тросов одинаковой толщины или одного троса в месте разрыва.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9139" y="6081443"/>
            <a:ext cx="84545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Постоянная петля, сделанная на конце или в середине троса, называется </a:t>
            </a:r>
            <a:r>
              <a:rPr lang="ru-RU" i="1" dirty="0" err="1">
                <a:solidFill>
                  <a:srgbClr val="FF0000"/>
                </a:solidFill>
              </a:rPr>
              <a:t>огоном</a:t>
            </a:r>
            <a:r>
              <a:rPr lang="ru-RU" i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77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4-tub-ru.yandex.net/i?id=202062694-49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898" y="4644571"/>
            <a:ext cx="5150703" cy="207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river-shop.ru/image/cache/data/mx/trosi-fali-shkoti/10253685_-228x2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58" y="2188149"/>
            <a:ext cx="2030641" cy="2030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0-tub-ru.yandex.net/i?id=1045075716-65-72&amp;n=2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87" b="19492"/>
          <a:stretch/>
        </p:blipFill>
        <p:spPr bwMode="auto">
          <a:xfrm>
            <a:off x="141059" y="4644571"/>
            <a:ext cx="3525851" cy="207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35200" y="587028"/>
            <a:ext cx="6908799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Свайки деревянные и </a:t>
            </a:r>
            <a:r>
              <a:rPr lang="ru-RU" sz="3200" dirty="0" smtClean="0">
                <a:solidFill>
                  <a:srgbClr val="FF0000"/>
                </a:solidFill>
              </a:rPr>
              <a:t>стальные</a:t>
            </a:r>
          </a:p>
          <a:p>
            <a:r>
              <a:rPr lang="ru-RU" dirty="0" smtClean="0"/>
              <a:t> </a:t>
            </a:r>
            <a:r>
              <a:rPr lang="ru-RU" dirty="0"/>
              <a:t>Деревянные свайки изготовляются в виде конуса из крепких пород дерева (граба, клена, бука, дуба) и применяются при работах с растительными и синтетическими тросами для пробивки и разделения прядей троса, изготовления </a:t>
            </a:r>
            <a:r>
              <a:rPr lang="ru-RU" dirty="0" err="1"/>
              <a:t>сплесней</a:t>
            </a:r>
            <a:r>
              <a:rPr lang="ru-RU" dirty="0"/>
              <a:t>, </a:t>
            </a:r>
            <a:r>
              <a:rPr lang="ru-RU" dirty="0" err="1"/>
              <a:t>огонов</a:t>
            </a:r>
            <a:r>
              <a:rPr lang="ru-RU" dirty="0"/>
              <a:t>, кнопов и мусингов. При работах со стальными тросами применяются металлические свайки, изготовленные из углеродистой стали. Они бывают прямые и изогнутые, плоские и круглые. При работах с толстыми стальными тросами используются плоские свайки, так как они шире разводят пряди пробиваемого троса.</a:t>
            </a:r>
          </a:p>
        </p:txBody>
      </p:sp>
    </p:spTree>
    <p:extLst>
      <p:ext uri="{BB962C8B-B14F-4D97-AF65-F5344CB8AC3E}">
        <p14:creationId xmlns:p14="http://schemas.microsoft.com/office/powerpoint/2010/main" val="180676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myboat.ru/files/doc/doc/azbuka/clip_image008_0006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7" t="50000" r="57869" b="15206"/>
          <a:stretch/>
        </p:blipFill>
        <p:spPr bwMode="auto">
          <a:xfrm>
            <a:off x="246742" y="2870481"/>
            <a:ext cx="3454399" cy="3718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ru.convdocs.org/pars_docs/refs/206/205908/205908_html_d3ff0a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2" b="71957"/>
          <a:stretch/>
        </p:blipFill>
        <p:spPr bwMode="auto">
          <a:xfrm>
            <a:off x="3929741" y="2870481"/>
            <a:ext cx="3793906" cy="167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m6-tub-ru.yandex.net/i?id=152854751-08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428" y="4653309"/>
            <a:ext cx="3793906" cy="193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76285" y="580799"/>
            <a:ext cx="6219371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Драек </a:t>
            </a:r>
            <a:r>
              <a:rPr lang="ru-RU" dirty="0"/>
              <a:t>изготовляется из дерева твердой породы и применяется для обтягивания вручную (</a:t>
            </a:r>
            <a:r>
              <a:rPr lang="ru-RU" dirty="0" err="1"/>
              <a:t>выдраивания</a:t>
            </a:r>
            <a:r>
              <a:rPr lang="ru-RU" dirty="0"/>
              <a:t>) линя, каболки или проволоки, при накладывании бензелей и марок, </a:t>
            </a:r>
            <a:r>
              <a:rPr lang="ru-RU" dirty="0" err="1"/>
              <a:t>тренцевании</a:t>
            </a:r>
            <a:r>
              <a:rPr lang="ru-RU" dirty="0"/>
              <a:t> и других работах. В средней утолщенной части драйка имеется кип для </a:t>
            </a:r>
            <a:r>
              <a:rPr lang="ru-RU" dirty="0" err="1"/>
              <a:t>стропки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7017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3-tub-ru.yandex.net/i?id=697467810-49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661" y="4680037"/>
            <a:ext cx="5283201" cy="199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ukryachting.net/books/svenson/s02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99" y="2033814"/>
            <a:ext cx="2947462" cy="223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m4-tub-ru.yandex.net/i?id=519530490-68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99" y="4409293"/>
            <a:ext cx="2947462" cy="2267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91543" y="566678"/>
            <a:ext cx="5777319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Мушкель </a:t>
            </a:r>
            <a:r>
              <a:rPr lang="ru-RU" dirty="0"/>
              <a:t>- деревянный молоток, служащий для выравнивания прядей троса, деформировавшихся при различных работах, </a:t>
            </a:r>
            <a:r>
              <a:rPr lang="ru-RU" dirty="0" err="1"/>
              <a:t>околачивания</a:t>
            </a:r>
            <a:r>
              <a:rPr lang="ru-RU" dirty="0"/>
              <a:t> растительных тросов при навивке, приколачивания прядей после пробивки при выделке </a:t>
            </a:r>
            <a:r>
              <a:rPr lang="ru-RU" dirty="0" err="1"/>
              <a:t>сплесней</a:t>
            </a:r>
            <a:r>
              <a:rPr lang="ru-RU" dirty="0"/>
              <a:t>, </a:t>
            </a:r>
            <a:r>
              <a:rPr lang="ru-RU" dirty="0" err="1"/>
              <a:t>огонов</a:t>
            </a:r>
            <a:r>
              <a:rPr lang="ru-RU" dirty="0"/>
              <a:t> и т.д. Боек мушкеля изготовляется из твердых пород дерева, ручка - из березы.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91542" y="2987266"/>
            <a:ext cx="592820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>
                <a:solidFill>
                  <a:srgbClr val="FF0000"/>
                </a:solidFill>
              </a:rPr>
              <a:t>Полумушкель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dirty="0"/>
              <a:t>- деревянный молоток малого размера с выемкой (</a:t>
            </a:r>
            <a:r>
              <a:rPr lang="ru-RU" dirty="0" err="1"/>
              <a:t>кипом</a:t>
            </a:r>
            <a:r>
              <a:rPr lang="ru-RU" dirty="0"/>
              <a:t>) вдоль бойка, которым </a:t>
            </a:r>
            <a:r>
              <a:rPr lang="ru-RU" dirty="0" err="1"/>
              <a:t>полумушкель</a:t>
            </a:r>
            <a:r>
              <a:rPr lang="ru-RU" dirty="0"/>
              <a:t> накладывается на трос. Применяется при наложении бензелей и клетневании тросов. </a:t>
            </a:r>
          </a:p>
        </p:txBody>
      </p:sp>
    </p:spTree>
    <p:extLst>
      <p:ext uri="{BB962C8B-B14F-4D97-AF65-F5344CB8AC3E}">
        <p14:creationId xmlns:p14="http://schemas.microsoft.com/office/powerpoint/2010/main" val="225378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mosnab.ru/pictures/Lakra/kiank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657" y="4801809"/>
            <a:ext cx="3323772" cy="195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hummerplus.ru/published/publicdata/HM/attachments/SC/products_pictures/Russia-2045-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32" y="4818743"/>
            <a:ext cx="4524977" cy="192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im1-tub-ru.yandex.net/i?id=100385416-30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32" y="2320501"/>
            <a:ext cx="7460797" cy="228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03714" y="493486"/>
            <a:ext cx="632097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Киянка </a:t>
            </a:r>
            <a:r>
              <a:rPr lang="ru-RU" dirty="0"/>
              <a:t>- большой деревянный молоток прямоугольной формы с длинной рукояткой. Применяется при работах со стальными тросами (подобно мушкелю), чтобы не повредить оцинковку его проволок. </a:t>
            </a:r>
          </a:p>
        </p:txBody>
      </p:sp>
    </p:spTree>
    <p:extLst>
      <p:ext uri="{BB962C8B-B14F-4D97-AF65-F5344CB8AC3E}">
        <p14:creationId xmlns:p14="http://schemas.microsoft.com/office/powerpoint/2010/main" val="381816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3399"/>
      </a:hlink>
      <a:folHlink>
        <a:srgbClr val="0066CC"/>
      </a:folHlink>
    </a:clrScheme>
    <a:fontScheme name="Оформление по умолчанию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3399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3399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9870</TotalTime>
  <Words>1034</Words>
  <Application>Microsoft Office PowerPoint</Application>
  <PresentationFormat>Экран (4:3)</PresentationFormat>
  <Paragraphs>74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Оформление по умолчанию</vt:lpstr>
      <vt:lpstr>Специальное оформление</vt:lpstr>
      <vt:lpstr>Тема 8.2 Такелажные работы и техника безопасности при их проведении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CG Projects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ОВМП</dc:title>
  <dc:subject>Такелаж</dc:subject>
  <dc:creator>Коркин С.А.</dc:creator>
  <cp:lastModifiedBy>Кадет</cp:lastModifiedBy>
  <cp:revision>554</cp:revision>
  <dcterms:created xsi:type="dcterms:W3CDTF">2005-02-15T17:30:15Z</dcterms:created>
  <dcterms:modified xsi:type="dcterms:W3CDTF">2014-04-21T08:34:45Z</dcterms:modified>
</cp:coreProperties>
</file>