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288" r:id="rId8"/>
    <p:sldId id="299" r:id="rId9"/>
    <p:sldId id="261" r:id="rId10"/>
    <p:sldId id="301" r:id="rId11"/>
    <p:sldId id="300" r:id="rId12"/>
    <p:sldId id="304" r:id="rId13"/>
    <p:sldId id="303" r:id="rId14"/>
    <p:sldId id="262" r:id="rId15"/>
    <p:sldId id="289" r:id="rId16"/>
    <p:sldId id="305" r:id="rId17"/>
    <p:sldId id="290" r:id="rId18"/>
    <p:sldId id="306" r:id="rId19"/>
    <p:sldId id="265" r:id="rId20"/>
    <p:sldId id="291" r:id="rId21"/>
    <p:sldId id="307" r:id="rId22"/>
    <p:sldId id="292" r:id="rId23"/>
    <p:sldId id="293" r:id="rId24"/>
    <p:sldId id="309" r:id="rId25"/>
    <p:sldId id="294" r:id="rId26"/>
    <p:sldId id="295" r:id="rId27"/>
    <p:sldId id="279" r:id="rId28"/>
    <p:sldId id="296" r:id="rId29"/>
    <p:sldId id="282" r:id="rId30"/>
    <p:sldId id="286" r:id="rId31"/>
    <p:sldId id="297" r:id="rId32"/>
    <p:sldId id="298" r:id="rId33"/>
    <p:sldId id="287" r:id="rId34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SimSun"/>
        <a:cs typeface="SimSun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SimSun"/>
        <a:cs typeface="SimSun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SimSun"/>
        <a:cs typeface="SimSun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SimSun"/>
        <a:cs typeface="SimSun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SimSun"/>
        <a:cs typeface="SimSun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SimSun"/>
        <a:cs typeface="SimSun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SimSun"/>
        <a:cs typeface="SimSun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SimSun"/>
        <a:cs typeface="SimSun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SimSun"/>
        <a:cs typeface="SimSu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1620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4024155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6825C-2586-4F70-BDB8-E999FEC82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532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BD909-A307-4B89-99A5-E3612E65F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994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749C0-9ADA-4FC6-AE4E-87970A900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046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79341-D0AC-40B0-ABF9-078C4F9D3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675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8F47A-DFCB-4F12-98F7-0020770ED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024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8EC89-20EE-423A-9A84-58C96EC96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834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BC546-64A3-4EB2-918C-E2AA5C14E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417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99D94-2A90-4A7A-B3F8-21294C572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400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3778F-45F5-4181-9EC4-93D8B0871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890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F2A31-6E66-4A28-9A49-6A8DC1232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294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8A66A-392D-4D53-9DF8-53A37CBD2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5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1527F-F422-4C31-B605-A8D58DB07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991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43B9B-B6E1-4C98-8A53-3BCE1A509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121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BFDBC-411B-4027-94AC-D573E00C8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554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FF4F1-A33F-4B28-9D24-526D1307B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36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AC071-E6F1-4493-B48C-AA7C1F3EF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30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CDFF3-D797-463D-9F65-0C60FC0E0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83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E578C-32F6-443D-BDE0-B0BC625E0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96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9472E-2EBD-40BF-A4F7-94F35DE6B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10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9AC5F-B2BD-4104-99AD-6315885A1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67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C3AE3-609C-4B12-9528-BB07B9B84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5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927D8-ADFE-42DA-92BE-657125109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45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3042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3042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46049CD-A966-47A5-923D-95123EE7B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92075"/>
            <a:ext cx="6302375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2419350"/>
            <a:ext cx="129857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83FEE394-0745-4CC2-9927-2E7B9A165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683568" y="2420888"/>
            <a:ext cx="7772400" cy="172819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Мультимедийная</a:t>
            </a: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разработка </a:t>
            </a:r>
            <a:b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внеклассного занятия </a:t>
            </a:r>
            <a:b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 журналистике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539552" y="4437112"/>
            <a:ext cx="7858125" cy="72008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2" charset="0"/>
                <a:ea typeface="+mn-ea"/>
                <a:cs typeface="SimSun" charset="0"/>
              </a:rPr>
              <a:t>Автор: педагог дополнительного образования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2" charset="0"/>
                <a:ea typeface="+mn-ea"/>
                <a:cs typeface="SimSun" charset="0"/>
              </a:rPr>
              <a:t>Мичурин </a:t>
            </a:r>
            <a:r>
              <a:rPr lang="ru-RU" sz="2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2" charset="0"/>
                <a:ea typeface="+mn-ea"/>
                <a:cs typeface="SimSun" charset="0"/>
              </a:rPr>
              <a:t>Антуан</a:t>
            </a:r>
            <a:r>
              <a:rPr lang="ru-RU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2" charset="0"/>
                <a:ea typeface="+mn-ea"/>
                <a:cs typeface="SimSun" charset="0"/>
              </a:rPr>
              <a:t> Владимирович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libri" pitchFamily="32" charset="0"/>
              <a:ea typeface="+mn-ea"/>
              <a:cs typeface="SimSun" charset="0"/>
            </a:endParaRPr>
          </a:p>
          <a:p>
            <a:pPr algn="ctr">
              <a:spcBef>
                <a:spcPts val="8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libri" pitchFamily="32" charset="0"/>
              <a:ea typeface="+mn-ea"/>
              <a:cs typeface="SimSun" charset="0"/>
            </a:endParaRPr>
          </a:p>
          <a:p>
            <a:pPr algn="ctr">
              <a:spcBef>
                <a:spcPts val="8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libri" pitchFamily="32" charset="0"/>
              <a:ea typeface="+mn-ea"/>
              <a:cs typeface="SimSun" charset="0"/>
            </a:endParaRPr>
          </a:p>
          <a:p>
            <a:pPr algn="ctr">
              <a:spcBef>
                <a:spcPts val="8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libri" pitchFamily="32" charset="0"/>
              <a:ea typeface="+mn-ea"/>
              <a:cs typeface="SimSun" charset="0"/>
            </a:endParaRP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 rot="10800000" flipV="1">
            <a:off x="2195736" y="5661248"/>
            <a:ext cx="4572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2" charset="0"/>
                <a:ea typeface="+mn-ea"/>
                <a:cs typeface="SimSun" charset="0"/>
              </a:rPr>
              <a:t>2014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alibri" pitchFamily="32" charset="0"/>
              <a:ea typeface="+mn-ea"/>
              <a:cs typeface="SimSun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04664"/>
            <a:ext cx="828092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1400" b="1" cap="all" dirty="0">
                <a:ln w="9000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n-ea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1400" b="1" cap="all" dirty="0">
                <a:ln w="9000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n-ea"/>
                <a:cs typeface="Times New Roman" pitchFamily="18" charset="0"/>
              </a:rPr>
              <a:t> «Средняя общеобразовательная школа № 4» города Мегиона</a:t>
            </a:r>
          </a:p>
        </p:txBody>
      </p:sp>
      <p:pic>
        <p:nvPicPr>
          <p:cNvPr id="3078" name="Рисунок 8" descr="Человечки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196975"/>
            <a:ext cx="15414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57200" y="2420938"/>
            <a:ext cx="82296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algn="ctr" eaLnBrk="1" hangingPunct="1">
              <a:spcBef>
                <a:spcPts val="800"/>
              </a:spcBef>
              <a:buClrTx/>
              <a:buFontTx/>
              <a:buNone/>
            </a:pPr>
            <a:r>
              <a:rPr lang="ru-RU" altLang="ru-RU" sz="3200">
                <a:solidFill>
                  <a:srgbClr val="000000"/>
                </a:solidFill>
                <a:latin typeface="Calibri" pitchFamily="34" charset="0"/>
              </a:rPr>
              <a:t>Цель этапа: </a:t>
            </a:r>
          </a:p>
          <a:p>
            <a:pPr algn="ctr" eaLnBrk="1" hangingPunct="1">
              <a:spcBef>
                <a:spcPts val="800"/>
              </a:spcBef>
              <a:buClrTx/>
              <a:buFontTx/>
              <a:buNone/>
            </a:pPr>
            <a:r>
              <a:rPr lang="ru-RU" altLang="ru-RU" sz="3200">
                <a:solidFill>
                  <a:srgbClr val="000000"/>
                </a:solidFill>
                <a:latin typeface="Calibri" pitchFamily="34" charset="0"/>
              </a:rPr>
              <a:t>Подготовка к общению, </a:t>
            </a:r>
          </a:p>
          <a:p>
            <a:pPr algn="ctr" eaLnBrk="1" hangingPunct="1">
              <a:spcBef>
                <a:spcPts val="800"/>
              </a:spcBef>
              <a:buClrTx/>
              <a:buFontTx/>
              <a:buNone/>
            </a:pPr>
            <a:r>
              <a:rPr lang="ru-RU" altLang="ru-RU" sz="3200">
                <a:solidFill>
                  <a:srgbClr val="000000"/>
                </a:solidFill>
                <a:latin typeface="Calibri" pitchFamily="34" charset="0"/>
              </a:rPr>
              <a:t>положительный настрой на работу (игру).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611560" y="620688"/>
            <a:ext cx="8229600" cy="12241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1 этап.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Орг. момент (1-2 минуты)</a:t>
            </a:r>
            <a:endParaRPr lang="ru-RU" sz="3200" b="1" dirty="0">
              <a:solidFill>
                <a:srgbClr val="663300"/>
              </a:solidFill>
              <a:latin typeface="Calibri" pitchFamily="32" charset="0"/>
              <a:ea typeface="+mn-ea"/>
              <a:cs typeface="SimSun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1484313"/>
            <a:ext cx="6221413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611560" y="188640"/>
            <a:ext cx="8229600" cy="10801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Ведущая 2 турнира Рита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Галиханова</a:t>
            </a: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 (9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кл</a:t>
            </a: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611560" y="188640"/>
            <a:ext cx="8229600" cy="10801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Участники и гости 2 турнира</a:t>
            </a:r>
          </a:p>
        </p:txBody>
      </p:sp>
      <p:pic>
        <p:nvPicPr>
          <p:cNvPr id="14339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1628775"/>
            <a:ext cx="53752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57200" y="2349500"/>
            <a:ext cx="82296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39725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algn="ctr" eaLnBrk="1" hangingPunct="1">
              <a:spcBef>
                <a:spcPts val="800"/>
              </a:spcBef>
              <a:buClrTx/>
              <a:buFontTx/>
              <a:buNone/>
            </a:pPr>
            <a:r>
              <a:rPr lang="ru-RU" altLang="ru-RU" sz="3200">
                <a:solidFill>
                  <a:srgbClr val="000000"/>
                </a:solidFill>
                <a:latin typeface="Calibri" pitchFamily="34" charset="0"/>
              </a:rPr>
              <a:t>Цель этапа: </a:t>
            </a:r>
          </a:p>
          <a:p>
            <a:pPr algn="ctr" eaLnBrk="1" hangingPunct="1">
              <a:spcBef>
                <a:spcPts val="800"/>
              </a:spcBef>
              <a:buClrTx/>
              <a:buFontTx/>
              <a:buNone/>
            </a:pPr>
            <a:r>
              <a:rPr lang="ru-RU" altLang="ru-RU" sz="3200">
                <a:solidFill>
                  <a:srgbClr val="000000"/>
                </a:solidFill>
                <a:latin typeface="Calibri" pitchFamily="34" charset="0"/>
              </a:rPr>
              <a:t>Знакомство с правилами игры-состязания; определение очередности выступлений; представление участников (команд) и жюри. 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611560" y="620688"/>
            <a:ext cx="8229600" cy="12241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2 этап.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Актуализация темы (3 минуты)</a:t>
            </a:r>
            <a:endParaRPr lang="ru-RU" sz="3200" b="1" dirty="0">
              <a:solidFill>
                <a:srgbClr val="663300"/>
              </a:solidFill>
              <a:latin typeface="Calibri" pitchFamily="32" charset="0"/>
              <a:ea typeface="+mn-ea"/>
              <a:cs typeface="SimSun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539750" y="692150"/>
            <a:ext cx="8229600" cy="4681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indent="44291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Музыкальной вступление: звучит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Гимн КВНа.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SimSun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SimSun" charset="0"/>
            </a:endParaRPr>
          </a:p>
          <a:p>
            <a:pPr indent="44291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Ведущая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: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SimSun" charset="0"/>
            </a:endParaRPr>
          </a:p>
          <a:p>
            <a:pPr indent="44291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- Салют всем сидящим и стоящим! Сегодня мы начинаем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журналистский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КВНчик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.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Конечно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, мы будем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сегодня узнавать много нового и интересного, а также шутить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и веселиться. В этом нам помогут команды-участницы. Итак, первая команда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5 «а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»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класса (выбегают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или встают), вторая команда –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5 «в»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класса,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третья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команда –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5 «д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»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. Оценивать игру команд будет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жюри (звучат имена и фамилии).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Напоминаю командам, что тема сегодняшнего турнира – «РЕКЛАМНАЯ ПАУЗА».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 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SimSun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1341438"/>
            <a:ext cx="6740525" cy="505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611560" y="229480"/>
            <a:ext cx="8229600" cy="10801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В составе жюри Оксана Голубева (11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кл</a:t>
            </a: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.) –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выпускница студии «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СтРиЖ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», по профессии - журналист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539750" y="476250"/>
            <a:ext cx="8229600" cy="576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indent="44291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Для начала определимся с понятием, что такое реклама? </a:t>
            </a:r>
          </a:p>
          <a:p>
            <a:pPr indent="44291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Слово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 «реклама»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имеет латинские корни. В переводе с латинского языка это слово означало «выкрикивать».  Сейчас рекламой называют разнообразные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мероприятия, имеющие целью оповещать о чем-либо, например, о товарах, зрелищах, услугах, оказываемых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какой-либо фирмой.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SimSun" charset="0"/>
            </a:endParaRPr>
          </a:p>
          <a:p>
            <a:pPr indent="44291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Итак, задача команд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в сегодняшней игре –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обыгрывать в своих выступлениях различные рекламные тексты (слоганы) и образы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.</a:t>
            </a:r>
          </a:p>
          <a:p>
            <a:pPr indent="44291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Игра состоит из 4 туров. Первый тур –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приветствие. </a:t>
            </a:r>
          </a:p>
          <a:p>
            <a:pPr indent="44291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Я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приглашаю капитанов команд выйти вперед для жеребьевки.</a:t>
            </a:r>
          </a:p>
          <a:p>
            <a:pPr indent="44291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SimSun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12875"/>
            <a:ext cx="667385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611560" y="188640"/>
            <a:ext cx="8229600" cy="9361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2 турнир. Жеребьёвка.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Ведущая Яна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Шулика</a:t>
            </a: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 (9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кл</a:t>
            </a: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33388" y="2349500"/>
            <a:ext cx="82296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39725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algn="ctr" eaLnBrk="1" hangingPunct="1">
              <a:spcBef>
                <a:spcPts val="800"/>
              </a:spcBef>
              <a:buClrTx/>
              <a:buFontTx/>
              <a:buNone/>
            </a:pPr>
            <a:r>
              <a:rPr lang="ru-RU" altLang="ru-RU" sz="3200">
                <a:solidFill>
                  <a:srgbClr val="000000"/>
                </a:solidFill>
                <a:latin typeface="Calibri" pitchFamily="34" charset="0"/>
              </a:rPr>
              <a:t>Цель этапа: </a:t>
            </a:r>
          </a:p>
          <a:p>
            <a:pPr algn="ctr" eaLnBrk="1" hangingPunct="1">
              <a:spcBef>
                <a:spcPts val="800"/>
              </a:spcBef>
              <a:buClrTx/>
              <a:buFontTx/>
              <a:buNone/>
            </a:pPr>
            <a:r>
              <a:rPr lang="ru-RU" altLang="ru-RU" sz="3200">
                <a:solidFill>
                  <a:srgbClr val="000000"/>
                </a:solidFill>
                <a:latin typeface="Calibri" pitchFamily="34" charset="0"/>
              </a:rPr>
              <a:t>Представление команд, демонстрация домашних заготовок и выступления на заданную тему игры - «Рекламная пауза».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33791" y="476672"/>
            <a:ext cx="8407369" cy="15121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3 этап.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4 игровых тура. Публичные выступления команд и капитанов (25 минут)</a:t>
            </a:r>
            <a:endParaRPr lang="ru-RU" sz="3200" b="1" dirty="0">
              <a:solidFill>
                <a:srgbClr val="663300"/>
              </a:solidFill>
              <a:latin typeface="Calibri" pitchFamily="32" charset="0"/>
              <a:ea typeface="+mn-ea"/>
              <a:cs typeface="SimSun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8229600" cy="5545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39725" algn="ctr">
              <a:spcBef>
                <a:spcPts val="8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3200" dirty="0">
                <a:solidFill>
                  <a:srgbClr val="000000"/>
                </a:solidFill>
                <a:latin typeface="Calibri" pitchFamily="32" charset="0"/>
                <a:ea typeface="+mn-ea"/>
                <a:cs typeface="SimSun" charset="0"/>
              </a:rPr>
              <a:t>1 тур. Приветствие.</a:t>
            </a:r>
          </a:p>
          <a:p>
            <a:pPr indent="44291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SimSun" charset="0"/>
            </a:endParaRPr>
          </a:p>
          <a:p>
            <a:pPr indent="44291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Ведущая: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SimSun" charset="0"/>
            </a:endParaRPr>
          </a:p>
          <a:p>
            <a:pPr indent="442913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Сейчас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с визитной карточкой встречаем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команду 5 «а» класса.</a:t>
            </a:r>
          </a:p>
          <a:p>
            <a:pPr indent="44291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Выступление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с визитной карточкой команды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5 «а».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SimSun" charset="0"/>
            </a:endParaRPr>
          </a:p>
          <a:p>
            <a:pPr indent="44291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- Приветствие команды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5 «в»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класса.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SimSun" charset="0"/>
            </a:endParaRPr>
          </a:p>
          <a:p>
            <a:pPr indent="44291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Выступление с визитной карточкой команды 5 «в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». 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SimSun" charset="0"/>
            </a:endParaRPr>
          </a:p>
          <a:p>
            <a:pPr indent="44291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- Ну, а сейчас с визитной карточкой встречаем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команду 5 «д» класса.</a:t>
            </a:r>
          </a:p>
          <a:p>
            <a:pPr indent="44291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Выступление с визитной карточкой команды 5 «д».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SimSun" charset="0"/>
            </a:endParaRPr>
          </a:p>
          <a:p>
            <a:pPr indent="44291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Жюри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оценивает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оригинальность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 выступления команд,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юмор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,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связь с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журналистикой (рекламным делом).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SimSun" charset="0"/>
            </a:endParaRPr>
          </a:p>
          <a:p>
            <a:pPr marL="342900" indent="-339725" algn="ctr">
              <a:spcBef>
                <a:spcPts val="8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lang="ru-RU" sz="3200" dirty="0">
              <a:solidFill>
                <a:srgbClr val="000000"/>
              </a:solidFill>
              <a:latin typeface="Calibri" pitchFamily="32" charset="0"/>
              <a:ea typeface="+mn-ea"/>
              <a:cs typeface="SimSun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467544" y="620688"/>
            <a:ext cx="8229600" cy="9361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Тема</a:t>
            </a:r>
            <a:endParaRPr lang="ru-RU" sz="3600" b="1" dirty="0">
              <a:solidFill>
                <a:srgbClr val="663300"/>
              </a:solidFill>
              <a:latin typeface="Calibri" pitchFamily="32" charset="0"/>
              <a:ea typeface="+mn-ea"/>
              <a:cs typeface="SimSun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258888" y="1700808"/>
            <a:ext cx="7129462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39725" algn="ctr">
              <a:spcBef>
                <a:spcPts val="800"/>
              </a:spcBef>
              <a:buSzPct val="100000"/>
              <a:buFont typeface="Times New Roman" pitchFamily="16" charset="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800" dirty="0">
                <a:ln w="1841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j-lt"/>
                <a:ea typeface="+mn-ea"/>
                <a:cs typeface="SimSun" charset="0"/>
              </a:rPr>
              <a:t>Журналистский КВН «Рекламная пауза»</a:t>
            </a:r>
            <a:endParaRPr lang="ru-RU" sz="2800" dirty="0">
              <a:ln w="18415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latin typeface="+mj-lt"/>
              <a:ea typeface="+mn-ea"/>
              <a:cs typeface="SimSun" charset="0"/>
            </a:endParaRP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3284544"/>
            <a:ext cx="914400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Возраст</a:t>
            </a:r>
            <a:endParaRPr lang="ru-RU" sz="3600" b="1" dirty="0">
              <a:solidFill>
                <a:srgbClr val="663300"/>
              </a:solidFill>
              <a:latin typeface="Calibri" pitchFamily="32" charset="0"/>
              <a:ea typeface="+mn-ea"/>
              <a:cs typeface="SimSun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 rot="10800000" flipV="1">
            <a:off x="565150" y="3933825"/>
            <a:ext cx="8215313" cy="2247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>
                <a:ln w="1841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alibri" pitchFamily="32" charset="0"/>
                <a:ea typeface="+mn-ea"/>
                <a:cs typeface="SimSun" charset="0"/>
              </a:rPr>
              <a:t>Обучающиеся 5-х классов и </a:t>
            </a:r>
            <a:endParaRPr lang="ru-RU" sz="2800" dirty="0">
              <a:ln w="18415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latin typeface="Calibri" pitchFamily="32" charset="0"/>
              <a:ea typeface="+mn-ea"/>
              <a:cs typeface="SimSun" charset="0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>
                <a:ln w="1841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alibri" pitchFamily="32" charset="0"/>
                <a:ea typeface="+mn-ea"/>
                <a:cs typeface="SimSun" charset="0"/>
              </a:rPr>
              <a:t>обучающиеся старших классов,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>
                <a:ln w="1841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alibri" pitchFamily="32" charset="0"/>
                <a:ea typeface="+mn-ea"/>
                <a:cs typeface="SimSun" charset="0"/>
              </a:rPr>
              <a:t>ориентированные </a:t>
            </a:r>
            <a:r>
              <a:rPr lang="ru-RU" sz="2800" dirty="0">
                <a:ln w="1841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alibri" pitchFamily="32" charset="0"/>
                <a:ea typeface="+mn-ea"/>
                <a:cs typeface="SimSun" charset="0"/>
              </a:rPr>
              <a:t>на дальнейшее получение </a:t>
            </a:r>
            <a:endParaRPr lang="ru-RU" sz="2800" dirty="0">
              <a:ln w="18415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latin typeface="Calibri" pitchFamily="32" charset="0"/>
              <a:ea typeface="+mn-ea"/>
              <a:cs typeface="SimSun" charset="0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>
                <a:ln w="1841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alibri" pitchFamily="32" charset="0"/>
                <a:ea typeface="+mn-ea"/>
                <a:cs typeface="SimSun" charset="0"/>
              </a:rPr>
              <a:t>профессионального образования в сфере журналистики.</a:t>
            </a:r>
            <a:endParaRPr lang="ru-RU" sz="2800" dirty="0">
              <a:ln w="18415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latin typeface="Calibri" pitchFamily="32" charset="0"/>
              <a:ea typeface="+mn-ea"/>
              <a:cs typeface="SimSun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50950"/>
            <a:ext cx="7129463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611560" y="188640"/>
            <a:ext cx="8229600" cy="10801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Приветствие команды «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Шмакадявки</a:t>
            </a: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8229600" cy="475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39725" algn="ctr">
              <a:spcBef>
                <a:spcPts val="8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3200" dirty="0">
                <a:solidFill>
                  <a:srgbClr val="000000"/>
                </a:solidFill>
                <a:latin typeface="+mn-lt"/>
                <a:ea typeface="+mn-ea"/>
                <a:cs typeface="SimSun" charset="0"/>
              </a:rPr>
              <a:t>2 тур. Разминка.</a:t>
            </a:r>
          </a:p>
          <a:p>
            <a:pPr indent="44291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SimSun" charset="0"/>
            </a:endParaRPr>
          </a:p>
          <a:p>
            <a:pPr indent="44291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Ведущая: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SimSun" charset="0"/>
            </a:endParaRPr>
          </a:p>
          <a:p>
            <a:pPr indent="44291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А сейчас начинаем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 второй тур - «Разминку».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 Я приглашаю все команды выйти вперед. Напоминаю, что в конкурсе «Разминка» командам задается один вопрос или утверждение. Задача каждой команды – дать остроумный ответ на каждый вопрос или утверждение.</a:t>
            </a:r>
          </a:p>
          <a:p>
            <a:pPr indent="44291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На размышление каждой команде даётся 1 минута (ответ озвучивает один из представителей команды). Вопросы могут задавать и зрители. </a:t>
            </a:r>
            <a:endParaRPr lang="ru-RU" sz="2400" dirty="0">
              <a:solidFill>
                <a:srgbClr val="000000"/>
              </a:solidFill>
              <a:latin typeface="+mn-lt"/>
              <a:ea typeface="+mn-ea"/>
              <a:cs typeface="SimSun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8229600" cy="475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39725" algn="ctr">
              <a:spcBef>
                <a:spcPts val="8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3200" dirty="0">
                <a:solidFill>
                  <a:srgbClr val="000000"/>
                </a:solidFill>
                <a:latin typeface="+mn-lt"/>
                <a:ea typeface="+mn-ea"/>
                <a:cs typeface="SimSun" charset="0"/>
              </a:rPr>
              <a:t>3 тур. Конкурс капитанов </a:t>
            </a:r>
          </a:p>
          <a:p>
            <a:pPr marL="342900" indent="-339725" algn="ctr">
              <a:spcBef>
                <a:spcPts val="8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3200" dirty="0">
                <a:solidFill>
                  <a:srgbClr val="000000"/>
                </a:solidFill>
                <a:latin typeface="+mn-lt"/>
                <a:ea typeface="+mn-ea"/>
                <a:cs typeface="SimSun" charset="0"/>
              </a:rPr>
              <a:t>«Продолжи в рифму».</a:t>
            </a:r>
          </a:p>
          <a:p>
            <a:pPr indent="44291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SimSun" charset="0"/>
            </a:endParaRPr>
          </a:p>
          <a:p>
            <a:pPr indent="44291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Ведущая:</a:t>
            </a:r>
          </a:p>
          <a:p>
            <a:pPr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 Начинаем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четвертый тур - конкурс капитанов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« Продолжи  в рифму».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Всех капитанов я приглашаю выйти вперед.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 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SimSun" charset="0"/>
            </a:endParaRPr>
          </a:p>
          <a:p>
            <a:pPr indent="17621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Задание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заключается в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сле­дующем: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вы должны продолжить в рифму первую строчку известного стихотворения – по очереди. Конкурс длится до тех пор, пока кто-то из капитанов не остановится больше, чем на 15 секунд. 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То есть время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на обдумывание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только 15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секунд.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1287463"/>
            <a:ext cx="6864350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611560" y="188640"/>
            <a:ext cx="8229600" cy="10801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Капитаны трёх команд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«Юнги», «Дирол» и «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Шмакадявки</a:t>
            </a: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539750" y="692150"/>
            <a:ext cx="8229600" cy="475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indent="4445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Ведущая:</a:t>
            </a:r>
          </a:p>
          <a:p>
            <a:pPr indent="4445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- Капитан команды 5 «а», продолжите строчку «Мороз и солнце. День чудесный!».</a:t>
            </a:r>
          </a:p>
          <a:p>
            <a:pPr indent="4445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(капитаны других команд продолжают до тех пор, пока кто-нибудь из них не остановится больше, чем на 15 секунд).</a:t>
            </a:r>
          </a:p>
          <a:p>
            <a:pPr indent="4445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SimSun" charset="0"/>
            </a:endParaRPr>
          </a:p>
          <a:p>
            <a:pPr indent="4445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Ведущая:</a:t>
            </a:r>
          </a:p>
          <a:p>
            <a:pPr indent="4445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- Сейчас жюри подведет итоги, а я прошу капитанов получить задание для последнего тура. Он называется «Гимн рекламе».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539750" y="908050"/>
            <a:ext cx="8229600" cy="2592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indent="44291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Ведущая:</a:t>
            </a:r>
          </a:p>
          <a:p>
            <a:pPr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 Каждая команда должна сочинить гимн рекламе. В задании</a:t>
            </a: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есть слова, которые должны быть использованы в гимне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SimSun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(например, в задании одной из команд были такие слова: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Читос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,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Агуша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, Альпенгольд, Киндер, Бон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аква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, Баунти, Орбит, Дирол, Стиморол, Бленд-а-мед)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.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В течение 10 минут команды придумывают текст гимна и исполняют его под популярный мотив (мелодию). 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SimSun" charset="0"/>
            </a:endParaRPr>
          </a:p>
        </p:txBody>
      </p:sp>
      <p:pic>
        <p:nvPicPr>
          <p:cNvPr id="28675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00438"/>
            <a:ext cx="4176712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3850" y="4292600"/>
            <a:ext cx="381635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indent="3175" algn="ctr">
              <a:spcBef>
                <a:spcPts val="800"/>
              </a:spcBef>
              <a:buSzPct val="100000"/>
              <a:tabLst>
                <a:tab pos="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3 турнир. </a:t>
            </a:r>
          </a:p>
          <a:p>
            <a:pPr indent="3175" algn="ctr">
              <a:spcBef>
                <a:spcPts val="800"/>
              </a:spcBef>
              <a:buSzPct val="100000"/>
              <a:tabLst>
                <a:tab pos="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imSun" charset="0"/>
              </a:rPr>
              <a:t>Команды получают задание.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SimSun" charset="0"/>
            </a:endParaRPr>
          </a:p>
        </p:txBody>
      </p:sp>
      <p:sp>
        <p:nvSpPr>
          <p:cNvPr id="28677" name="TextBox 2"/>
          <p:cNvSpPr txBox="1">
            <a:spLocks noChangeArrowheads="1"/>
          </p:cNvSpPr>
          <p:nvPr/>
        </p:nvSpPr>
        <p:spPr bwMode="auto">
          <a:xfrm>
            <a:off x="2473325" y="296863"/>
            <a:ext cx="41973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>
                <a:solidFill>
                  <a:srgbClr val="000000"/>
                </a:solidFill>
              </a:rPr>
              <a:t>4 тур. Гимн рекламе.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57200" y="2205038"/>
            <a:ext cx="82296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39725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algn="ctr" eaLnBrk="1" hangingPunct="1">
              <a:spcBef>
                <a:spcPts val="800"/>
              </a:spcBef>
              <a:buClrTx/>
              <a:buFontTx/>
              <a:buNone/>
            </a:pPr>
            <a:r>
              <a:rPr lang="ru-RU" altLang="ru-RU" sz="3200">
                <a:solidFill>
                  <a:srgbClr val="000000"/>
                </a:solidFill>
                <a:latin typeface="Calibri" pitchFamily="34" charset="0"/>
              </a:rPr>
              <a:t>Цель этапа: </a:t>
            </a:r>
          </a:p>
          <a:p>
            <a:pPr algn="ctr" eaLnBrk="1" hangingPunct="1">
              <a:spcBef>
                <a:spcPts val="800"/>
              </a:spcBef>
              <a:buClrTx/>
              <a:buFontTx/>
              <a:buNone/>
            </a:pPr>
            <a:r>
              <a:rPr lang="ru-RU" altLang="ru-RU" sz="3200">
                <a:solidFill>
                  <a:srgbClr val="000000"/>
                </a:solidFill>
                <a:latin typeface="Calibri" pitchFamily="34" charset="0"/>
              </a:rPr>
              <a:t>Оценить результаты собственного выступления (деятельности).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ru-RU" altLang="ru-RU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539552" y="260648"/>
            <a:ext cx="8229600" cy="15121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4 этап.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Поведение итогов игры (5 мин.)</a:t>
            </a:r>
            <a:endParaRPr lang="ru-RU" sz="3200" b="1" dirty="0">
              <a:solidFill>
                <a:srgbClr val="663300"/>
              </a:solidFill>
              <a:latin typeface="Calibri" pitchFamily="32" charset="0"/>
              <a:ea typeface="+mn-ea"/>
              <a:cs typeface="SimSun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650" y="549275"/>
            <a:ext cx="7632700" cy="5632450"/>
          </a:xfrm>
          <a:prstGeom prst="rect">
            <a:avLst/>
          </a:prstGeom>
        </p:spPr>
        <p:txBody>
          <a:bodyPr>
            <a:spAutoFit/>
          </a:bodyPr>
          <a:lstStyle>
            <a:lvl1pPr indent="457200"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defTabSz="914400" eaLnBrk="1" hangingPunct="1">
              <a:buClrTx/>
              <a:buSzTx/>
            </a:pPr>
            <a:r>
              <a:rPr lang="ru-RU" altLang="ru-RU" sz="2400" b="1">
                <a:solidFill>
                  <a:srgbClr val="22228B"/>
                </a:solidFill>
                <a:latin typeface="Calibri" pitchFamily="34" charset="0"/>
                <a:cs typeface="Times New Roman" pitchFamily="18" charset="0"/>
              </a:rPr>
              <a:t>Ведущая:</a:t>
            </a:r>
            <a:endParaRPr lang="ru-RU" altLang="ru-RU" sz="2400">
              <a:solidFill>
                <a:srgbClr val="22228B"/>
              </a:solidFill>
              <a:latin typeface="Calibri" pitchFamily="34" charset="0"/>
              <a:cs typeface="Times New Roman" pitchFamily="18" charset="0"/>
            </a:endParaRPr>
          </a:p>
          <a:p>
            <a:pPr defTabSz="914400">
              <a:buClrTx/>
              <a:buSzTx/>
            </a:pPr>
            <a:r>
              <a:rPr lang="ru-RU" altLang="ru-RU" sz="2400">
                <a:solidFill>
                  <a:srgbClr val="22228B"/>
                </a:solidFill>
                <a:latin typeface="Calibri" pitchFamily="34" charset="0"/>
                <a:cs typeface="Times New Roman" pitchFamily="18" charset="0"/>
              </a:rPr>
              <a:t>- Игра подошла к своему логическому завершению. Пока жюри подсчитывает баллы, я проведу викторину.</a:t>
            </a:r>
          </a:p>
          <a:p>
            <a:pPr defTabSz="914400">
              <a:buClrTx/>
              <a:buSzTx/>
            </a:pPr>
            <a:r>
              <a:rPr lang="ru-RU" altLang="ru-RU" sz="2400">
                <a:solidFill>
                  <a:srgbClr val="22228B"/>
                </a:solidFill>
                <a:latin typeface="Calibri" pitchFamily="34" charset="0"/>
                <a:cs typeface="Times New Roman" pitchFamily="18" charset="0"/>
              </a:rPr>
              <a:t>Вопрос 1. Как раньше называлась неделя?</a:t>
            </a:r>
            <a:r>
              <a:rPr lang="ru-RU" altLang="ru-RU" sz="2400" i="1">
                <a:solidFill>
                  <a:srgbClr val="22228B"/>
                </a:solidFill>
                <a:latin typeface="Calibri" pitchFamily="34" charset="0"/>
                <a:cs typeface="Times New Roman" pitchFamily="18" charset="0"/>
              </a:rPr>
              <a:t>(Седмица.)</a:t>
            </a:r>
            <a:endParaRPr lang="ru-RU" altLang="ru-RU" sz="2400">
              <a:solidFill>
                <a:srgbClr val="22228B"/>
              </a:solidFill>
              <a:latin typeface="Calibri" pitchFamily="34" charset="0"/>
              <a:cs typeface="Times New Roman" pitchFamily="18" charset="0"/>
            </a:endParaRPr>
          </a:p>
          <a:p>
            <a:pPr defTabSz="914400">
              <a:buClrTx/>
              <a:buSzTx/>
            </a:pPr>
            <a:r>
              <a:rPr lang="ru-RU" altLang="ru-RU" sz="2400">
                <a:solidFill>
                  <a:srgbClr val="22228B"/>
                </a:solidFill>
                <a:latin typeface="Calibri" pitchFamily="34" charset="0"/>
                <a:cs typeface="Times New Roman" pitchFamily="18" charset="0"/>
              </a:rPr>
              <a:t>Вопрос 2. Какой пес имел обыкновение носить на лапе часы? </a:t>
            </a:r>
            <a:r>
              <a:rPr lang="ru-RU" altLang="ru-RU" sz="2400" i="1">
                <a:solidFill>
                  <a:srgbClr val="22228B"/>
                </a:solidFill>
                <a:latin typeface="Calibri" pitchFamily="34" charset="0"/>
                <a:cs typeface="Times New Roman" pitchFamily="18" charset="0"/>
              </a:rPr>
              <a:t>(Артемон - персонаж сказки А. Толстого Золотой ключик, или Приключения Буратино).</a:t>
            </a:r>
            <a:endParaRPr lang="ru-RU" altLang="ru-RU" sz="2400">
              <a:solidFill>
                <a:srgbClr val="22228B"/>
              </a:solidFill>
              <a:latin typeface="Calibri" pitchFamily="34" charset="0"/>
              <a:cs typeface="Times New Roman" pitchFamily="18" charset="0"/>
            </a:endParaRPr>
          </a:p>
          <a:p>
            <a:pPr defTabSz="914400">
              <a:buClrTx/>
              <a:buSzTx/>
            </a:pPr>
            <a:r>
              <a:rPr lang="ru-RU" altLang="ru-RU" sz="2400">
                <a:solidFill>
                  <a:srgbClr val="22228B"/>
                </a:solidFill>
                <a:latin typeface="Calibri" pitchFamily="34" charset="0"/>
                <a:cs typeface="Times New Roman" pitchFamily="18" charset="0"/>
              </a:rPr>
              <a:t>Вопрос 3. Что означает выражение «время собирать камни»? </a:t>
            </a:r>
            <a:r>
              <a:rPr lang="ru-RU" altLang="ru-RU" sz="2400" i="1">
                <a:solidFill>
                  <a:srgbClr val="22228B"/>
                </a:solidFill>
                <a:latin typeface="Calibri" pitchFamily="34" charset="0"/>
                <a:cs typeface="Times New Roman" pitchFamily="18" charset="0"/>
              </a:rPr>
              <a:t>(Подводить итоги.)</a:t>
            </a:r>
            <a:endParaRPr lang="ru-RU" altLang="ru-RU" sz="2400">
              <a:solidFill>
                <a:srgbClr val="22228B"/>
              </a:solidFill>
              <a:latin typeface="Calibri" pitchFamily="34" charset="0"/>
              <a:cs typeface="Times New Roman" pitchFamily="18" charset="0"/>
            </a:endParaRPr>
          </a:p>
          <a:p>
            <a:pPr defTabSz="914400">
              <a:buClrTx/>
              <a:buSzTx/>
            </a:pPr>
            <a:r>
              <a:rPr lang="ru-RU" altLang="ru-RU" sz="2400">
                <a:solidFill>
                  <a:srgbClr val="22228B"/>
                </a:solidFill>
                <a:latin typeface="Calibri" pitchFamily="34" charset="0"/>
                <a:cs typeface="Times New Roman" pitchFamily="18" charset="0"/>
              </a:rPr>
              <a:t>Вопрос 4. Где пятница предшествует четвергу? (В словаре.)</a:t>
            </a:r>
          </a:p>
          <a:p>
            <a:pPr defTabSz="914400">
              <a:buClrTx/>
              <a:buSzTx/>
            </a:pPr>
            <a:r>
              <a:rPr lang="ru-RU" altLang="ru-RU" sz="2400">
                <a:solidFill>
                  <a:srgbClr val="22228B"/>
                </a:solidFill>
                <a:latin typeface="Calibri" pitchFamily="34" charset="0"/>
                <a:cs typeface="Times New Roman" pitchFamily="18" charset="0"/>
              </a:rPr>
              <a:t>Вопрос 5. Где на Земле самые длинные сутки? (Сутки везде одинаковые.)</a:t>
            </a:r>
          </a:p>
          <a:p>
            <a:pPr defTabSz="914400">
              <a:buClrTx/>
              <a:buSzTx/>
            </a:pPr>
            <a:r>
              <a:rPr lang="ru-RU" altLang="ru-RU" sz="2400">
                <a:solidFill>
                  <a:srgbClr val="22228B"/>
                </a:solidFill>
                <a:latin typeface="Calibri" pitchFamily="34" charset="0"/>
                <a:cs typeface="Times New Roman" pitchFamily="18" charset="0"/>
              </a:rPr>
              <a:t>Вопрос 6. Кто автор сказки «Двенадцать месяцев? </a:t>
            </a:r>
            <a:r>
              <a:rPr lang="ru-RU" altLang="ru-RU" sz="2400" i="1">
                <a:solidFill>
                  <a:srgbClr val="22228B"/>
                </a:solidFill>
                <a:latin typeface="Calibri" pitchFamily="34" charset="0"/>
                <a:cs typeface="Times New Roman" pitchFamily="18" charset="0"/>
              </a:rPr>
              <a:t>(С.Я. Маршак.)</a:t>
            </a:r>
            <a:endParaRPr lang="ru-RU" altLang="ru-RU" sz="2400">
              <a:solidFill>
                <a:srgbClr val="22228B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95288" y="652463"/>
            <a:ext cx="8424862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indent="450850"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algn="ctr" defTabSz="914400">
              <a:buClrTx/>
              <a:buSzTx/>
              <a:buFontTx/>
              <a:buNone/>
            </a:pPr>
            <a:r>
              <a:rPr lang="ru-RU" altLang="ru-RU" sz="2400" b="1">
                <a:solidFill>
                  <a:srgbClr val="22228B"/>
                </a:solidFill>
                <a:latin typeface="Calibri" pitchFamily="34" charset="0"/>
                <a:cs typeface="Times New Roman" pitchFamily="18" charset="0"/>
              </a:rPr>
              <a:t>Перевёртыши</a:t>
            </a:r>
          </a:p>
          <a:p>
            <a:pPr defTabSz="914400">
              <a:buClrTx/>
              <a:buSzTx/>
              <a:buFontTx/>
              <a:buNone/>
            </a:pPr>
            <a:r>
              <a:rPr lang="ru-RU" altLang="ru-RU" sz="2400">
                <a:solidFill>
                  <a:srgbClr val="22228B"/>
                </a:solidFill>
                <a:latin typeface="Calibri" pitchFamily="34" charset="0"/>
                <a:cs typeface="Times New Roman" pitchFamily="18" charset="0"/>
              </a:rPr>
              <a:t>По перевёрнутым фразам необходимо отгадать название фильма или прочитать пословицу.</a:t>
            </a:r>
          </a:p>
          <a:p>
            <a:pPr defTabSz="914400">
              <a:buClrTx/>
              <a:buSzTx/>
              <a:buFontTx/>
              <a:buNone/>
            </a:pPr>
            <a:r>
              <a:rPr lang="ru-RU" altLang="ru-RU" sz="2400">
                <a:solidFill>
                  <a:srgbClr val="22228B"/>
                </a:solidFill>
                <a:latin typeface="Calibri" pitchFamily="34" charset="0"/>
                <a:cs typeface="Times New Roman" pitchFamily="18" charset="0"/>
              </a:rPr>
              <a:t>“ Грустные девчонки”. (Весёлые ребята).</a:t>
            </a:r>
          </a:p>
          <a:p>
            <a:pPr defTabSz="914400">
              <a:buClrTx/>
              <a:buSzTx/>
              <a:buFontTx/>
              <a:buNone/>
            </a:pPr>
            <a:r>
              <a:rPr lang="ru-RU" altLang="ru-RU" sz="2400">
                <a:solidFill>
                  <a:srgbClr val="22228B"/>
                </a:solidFill>
                <a:latin typeface="Calibri" pitchFamily="34" charset="0"/>
                <a:cs typeface="Times New Roman" pitchFamily="18" charset="0"/>
              </a:rPr>
              <a:t>“ Громче стоишь, ближе не будешь”. (Тише едешь, дальше будешь).</a:t>
            </a:r>
          </a:p>
          <a:p>
            <a:pPr defTabSz="914400">
              <a:buClrTx/>
              <a:buSzTx/>
              <a:buFontTx/>
              <a:buNone/>
            </a:pPr>
            <a:r>
              <a:rPr lang="ru-RU" altLang="ru-RU" sz="2400">
                <a:solidFill>
                  <a:srgbClr val="22228B"/>
                </a:solidFill>
                <a:latin typeface="Calibri" pitchFamily="34" charset="0"/>
                <a:cs typeface="Times New Roman" pitchFamily="18" charset="0"/>
              </a:rPr>
              <a:t>“Крик баранов”. (Молчание ягнят).</a:t>
            </a:r>
          </a:p>
          <a:p>
            <a:pPr defTabSz="914400">
              <a:buClrTx/>
              <a:buSzTx/>
              <a:buFontTx/>
              <a:buNone/>
            </a:pPr>
            <a:r>
              <a:rPr lang="ru-RU" altLang="ru-RU" sz="2400">
                <a:solidFill>
                  <a:srgbClr val="22228B"/>
                </a:solidFill>
                <a:latin typeface="Calibri" pitchFamily="34" charset="0"/>
                <a:cs typeface="Times New Roman" pitchFamily="18" charset="0"/>
              </a:rPr>
              <a:t>“Мужик на телеге, мерину тяжелее”. (Баба с воза, кобыле легче).</a:t>
            </a:r>
          </a:p>
          <a:p>
            <a:pPr defTabSz="914400">
              <a:buClrTx/>
              <a:buSzTx/>
              <a:buFontTx/>
              <a:buNone/>
            </a:pPr>
            <a:r>
              <a:rPr lang="ru-RU" altLang="ru-RU" sz="2400">
                <a:solidFill>
                  <a:srgbClr val="22228B"/>
                </a:solidFill>
                <a:latin typeface="Calibri" pitchFamily="34" charset="0"/>
                <a:cs typeface="Times New Roman" pitchFamily="18" charset="0"/>
              </a:rPr>
              <a:t>“С ленью не засунешь и птицу в море”. (Без труда, не вытащишь и рыбку из пруда).</a:t>
            </a:r>
          </a:p>
          <a:p>
            <a:pPr defTabSz="914400">
              <a:buClrTx/>
              <a:buSzTx/>
              <a:buFontTx/>
              <a:buNone/>
            </a:pPr>
            <a:r>
              <a:rPr lang="ru-RU" altLang="ru-RU" sz="2400">
                <a:solidFill>
                  <a:srgbClr val="22228B"/>
                </a:solidFill>
                <a:latin typeface="Calibri" pitchFamily="34" charset="0"/>
                <a:cs typeface="Times New Roman" pitchFamily="18" charset="0"/>
              </a:rPr>
              <a:t>“Холодные ноги”. (Горячие головы).</a:t>
            </a:r>
          </a:p>
          <a:p>
            <a:pPr defTabSz="914400">
              <a:buClrTx/>
              <a:buSzTx/>
              <a:buFontTx/>
              <a:buNone/>
            </a:pPr>
            <a:r>
              <a:rPr lang="ru-RU" altLang="ru-RU" sz="2400">
                <a:solidFill>
                  <a:srgbClr val="22228B"/>
                </a:solidFill>
                <a:latin typeface="Calibri" pitchFamily="34" charset="0"/>
                <a:cs typeface="Times New Roman" pitchFamily="18" charset="0"/>
              </a:rPr>
              <a:t>“Не бойся велосипеда”. (Берегись автомобиля).</a:t>
            </a:r>
            <a:endParaRPr lang="ru-RU" altLang="ru-RU" sz="2400">
              <a:solidFill>
                <a:srgbClr val="22228B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68313" y="2470150"/>
            <a:ext cx="82296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39725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algn="ctr" eaLnBrk="1" hangingPunct="1">
              <a:spcBef>
                <a:spcPts val="700"/>
              </a:spcBef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Calibri" pitchFamily="34" charset="0"/>
              </a:rPr>
              <a:t>Цель этапа: </a:t>
            </a:r>
          </a:p>
          <a:p>
            <a:pPr algn="ctr" eaLnBrk="1" hangingPunct="1">
              <a:spcBef>
                <a:spcPts val="700"/>
              </a:spcBef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Calibri" pitchFamily="34" charset="0"/>
              </a:rPr>
              <a:t>Совместный анализ успешности </a:t>
            </a:r>
          </a:p>
          <a:p>
            <a:pPr algn="ctr" eaLnBrk="1" hangingPunct="1">
              <a:spcBef>
                <a:spcPts val="700"/>
              </a:spcBef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Calibri" pitchFamily="34" charset="0"/>
              </a:rPr>
              <a:t>достижения цели занятия.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539552" y="260648"/>
            <a:ext cx="8229600" cy="15121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5 этап.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Рефлексия (5 мин.)</a:t>
            </a:r>
            <a:endParaRPr lang="ru-RU" sz="3200" b="1" dirty="0">
              <a:solidFill>
                <a:srgbClr val="663300"/>
              </a:solidFill>
              <a:latin typeface="Calibri" pitchFamily="32" charset="0"/>
              <a:ea typeface="+mn-ea"/>
              <a:cs typeface="SimSun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500063" y="642938"/>
            <a:ext cx="8229600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Цель занятия</a:t>
            </a:r>
            <a:endParaRPr lang="ru-RU" sz="4000" b="1" dirty="0">
              <a:solidFill>
                <a:srgbClr val="663300"/>
              </a:solidFill>
              <a:latin typeface="Calibri" pitchFamily="32" charset="0"/>
              <a:ea typeface="+mn-ea"/>
              <a:cs typeface="SimSun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 rot="10800000" flipV="1">
            <a:off x="1025525" y="1366838"/>
            <a:ext cx="6913563" cy="3109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176213" algn="l"/>
              </a:tabLst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овладение коммуникативной и социокультурной  компетенциями: знаниями особенностей языка СМИ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и рекламы, умениями  различать эти особенности; навыками публичного выступления. </a:t>
            </a:r>
          </a:p>
          <a:p>
            <a:pPr marL="176213" indent="-176213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ru-RU" sz="2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SimSun" charset="0"/>
            </a:endParaRPr>
          </a:p>
        </p:txBody>
      </p:sp>
      <p:pic>
        <p:nvPicPr>
          <p:cNvPr id="5124" name="Рисунок 9" descr="Клеми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005263"/>
            <a:ext cx="2295525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395288" y="476250"/>
            <a:ext cx="83534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indent="457200"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algn="just" defTabSz="914400" eaLnBrk="1" hangingPunct="1">
              <a:buClrTx/>
              <a:buSzTx/>
            </a:pPr>
            <a:r>
              <a:rPr lang="ru-RU" altLang="ru-RU" sz="2400" b="1">
                <a:solidFill>
                  <a:srgbClr val="22228B"/>
                </a:solidFill>
                <a:latin typeface="Calibri" pitchFamily="34" charset="0"/>
                <a:cs typeface="Times New Roman" pitchFamily="18" charset="0"/>
              </a:rPr>
              <a:t>Ведущая:</a:t>
            </a:r>
          </a:p>
          <a:p>
            <a:pPr algn="just" defTabSz="914400" eaLnBrk="1" hangingPunct="1">
              <a:buClrTx/>
              <a:buSzTx/>
            </a:pPr>
            <a:r>
              <a:rPr lang="ru-RU" altLang="ru-RU" sz="2400">
                <a:solidFill>
                  <a:srgbClr val="22228B"/>
                </a:solidFill>
                <a:latin typeface="Calibri" pitchFamily="34" charset="0"/>
                <a:cs typeface="Times New Roman" pitchFamily="18" charset="0"/>
              </a:rPr>
              <a:t>- Мы все с нетерпением ждем окончательного результата. Но вначале оценки жюри за последний конкурс.</a:t>
            </a:r>
          </a:p>
          <a:p>
            <a:pPr algn="ctr" defTabSz="914400" eaLnBrk="1" hangingPunct="1">
              <a:buClrTx/>
              <a:buSzTx/>
            </a:pPr>
            <a:r>
              <a:rPr lang="ru-RU" altLang="ru-RU" sz="2400" b="1">
                <a:solidFill>
                  <a:srgbClr val="22228B"/>
                </a:solidFill>
                <a:latin typeface="Calibri" pitchFamily="34" charset="0"/>
                <a:cs typeface="Times New Roman" pitchFamily="18" charset="0"/>
              </a:rPr>
              <a:t>(жюри выставляет оценки)</a:t>
            </a:r>
          </a:p>
          <a:p>
            <a:pPr algn="just" defTabSz="914400">
              <a:buClrTx/>
              <a:buSzTx/>
            </a:pPr>
            <a:r>
              <a:rPr lang="ru-RU" altLang="ru-RU" sz="2400" b="1">
                <a:solidFill>
                  <a:srgbClr val="22228B"/>
                </a:solidFill>
                <a:latin typeface="Calibri" pitchFamily="34" charset="0"/>
                <a:cs typeface="Times New Roman" pitchFamily="18" charset="0"/>
              </a:rPr>
              <a:t>Ведущая:</a:t>
            </a:r>
          </a:p>
          <a:p>
            <a:pPr algn="just" defTabSz="914400">
              <a:buClrTx/>
              <a:buSzTx/>
              <a:buFontTx/>
              <a:buChar char="-"/>
            </a:pPr>
            <a:r>
              <a:rPr lang="ru-RU" altLang="ru-RU" sz="2400">
                <a:solidFill>
                  <a:srgbClr val="22228B"/>
                </a:solidFill>
                <a:latin typeface="Calibri" pitchFamily="34" charset="0"/>
                <a:cs typeface="Times New Roman" pitchFamily="18" charset="0"/>
              </a:rPr>
              <a:t>Скажите, ребята, как вы себя чувствуете, с каким настроением вы играли, довольны ли вы своей игрой?</a:t>
            </a:r>
          </a:p>
          <a:p>
            <a:pPr algn="ctr" defTabSz="914400">
              <a:buClrTx/>
              <a:buSzTx/>
            </a:pPr>
            <a:r>
              <a:rPr lang="ru-RU" altLang="ru-RU" sz="2400">
                <a:solidFill>
                  <a:srgbClr val="22228B"/>
                </a:solidFill>
                <a:latin typeface="Calibri" pitchFamily="34" charset="0"/>
                <a:cs typeface="Times New Roman" pitchFamily="18" charset="0"/>
              </a:rPr>
              <a:t>(ребята с места отвечают)</a:t>
            </a:r>
          </a:p>
          <a:p>
            <a:pPr defTabSz="914400">
              <a:buClrTx/>
              <a:buSzTx/>
              <a:buFontTx/>
              <a:buChar char="-"/>
            </a:pPr>
            <a:r>
              <a:rPr lang="ru-RU" altLang="ru-RU" sz="2400">
                <a:solidFill>
                  <a:srgbClr val="22228B"/>
                </a:solidFill>
                <a:latin typeface="Calibri" pitchFamily="34" charset="0"/>
                <a:cs typeface="Times New Roman" pitchFamily="18" charset="0"/>
              </a:rPr>
              <a:t>А теперь скажите, легко или трудно было работать в команде? Были трудности в общении, какие?</a:t>
            </a:r>
          </a:p>
          <a:p>
            <a:pPr algn="ctr" defTabSz="914400">
              <a:buClrTx/>
              <a:buSzTx/>
            </a:pPr>
            <a:r>
              <a:rPr lang="ru-RU" altLang="ru-RU" sz="2400">
                <a:solidFill>
                  <a:srgbClr val="22228B"/>
                </a:solidFill>
                <a:latin typeface="Calibri" pitchFamily="34" charset="0"/>
                <a:cs typeface="Times New Roman" pitchFamily="18" charset="0"/>
              </a:rPr>
              <a:t>(ребята с места отвечают)</a:t>
            </a:r>
          </a:p>
          <a:p>
            <a:pPr defTabSz="914400">
              <a:buClrTx/>
              <a:buSzTx/>
              <a:buFontTx/>
              <a:buChar char="-"/>
            </a:pPr>
            <a:r>
              <a:rPr lang="ru-RU" altLang="ru-RU" sz="2400">
                <a:solidFill>
                  <a:srgbClr val="22228B"/>
                </a:solidFill>
                <a:latin typeface="Calibri" pitchFamily="34" charset="0"/>
                <a:cs typeface="Times New Roman" pitchFamily="18" charset="0"/>
              </a:rPr>
              <a:t>А как вы думаете, достигли мы цели нашей игры? Какое из заданий, по-вашему, было самым трудным?</a:t>
            </a:r>
          </a:p>
          <a:p>
            <a:pPr algn="ctr" defTabSz="914400">
              <a:buClrTx/>
              <a:buSzTx/>
            </a:pPr>
            <a:r>
              <a:rPr lang="ru-RU" altLang="ru-RU" sz="2400">
                <a:solidFill>
                  <a:srgbClr val="22228B"/>
                </a:solidFill>
                <a:latin typeface="Calibri" pitchFamily="34" charset="0"/>
                <a:cs typeface="Times New Roman" pitchFamily="18" charset="0"/>
              </a:rPr>
              <a:t>(ребята с места отвечают)</a:t>
            </a:r>
          </a:p>
          <a:p>
            <a:pPr defTabSz="914400">
              <a:buClrTx/>
              <a:buSzTx/>
            </a:pPr>
            <a:endParaRPr lang="ru-RU" altLang="ru-RU" sz="2400">
              <a:solidFill>
                <a:srgbClr val="22228B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188" y="476250"/>
            <a:ext cx="8064500" cy="2308225"/>
          </a:xfrm>
          <a:prstGeom prst="rect">
            <a:avLst/>
          </a:prstGeom>
        </p:spPr>
        <p:txBody>
          <a:bodyPr>
            <a:spAutoFit/>
          </a:bodyPr>
          <a:lstStyle>
            <a:lvl1pPr indent="457200"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defTabSz="914400">
              <a:buClrTx/>
              <a:buSzTx/>
            </a:pPr>
            <a:r>
              <a:rPr lang="ru-RU" altLang="ru-RU" b="1">
                <a:solidFill>
                  <a:srgbClr val="22228B"/>
                </a:solidFill>
                <a:cs typeface="Times New Roman" pitchFamily="18" charset="0"/>
              </a:rPr>
              <a:t>Ведущая:</a:t>
            </a:r>
          </a:p>
          <a:p>
            <a:pPr algn="just" defTabSz="914400">
              <a:buClrTx/>
              <a:buSzTx/>
            </a:pPr>
            <a:r>
              <a:rPr lang="ru-RU" altLang="ru-RU">
                <a:solidFill>
                  <a:srgbClr val="22228B"/>
                </a:solidFill>
                <a:cs typeface="Times New Roman" pitchFamily="18" charset="0"/>
              </a:rPr>
              <a:t>- Итак, объявляем итоги нашей игры. В журналистском КВНчике «Рекламная пауза» победила команда …</a:t>
            </a:r>
          </a:p>
          <a:p>
            <a:pPr algn="just" defTabSz="914400">
              <a:buClrTx/>
              <a:buSzTx/>
            </a:pPr>
            <a:r>
              <a:rPr lang="ru-RU" altLang="ru-RU">
                <a:solidFill>
                  <a:srgbClr val="22228B"/>
                </a:solidFill>
                <a:cs typeface="Times New Roman" pitchFamily="18" charset="0"/>
              </a:rPr>
              <a:t>Поаплодируем команде-победительнице. Вот ваша заслуженная награда (вручение награды). </a:t>
            </a:r>
          </a:p>
          <a:p>
            <a:pPr algn="just" defTabSz="914400">
              <a:buClrTx/>
              <a:buSzTx/>
            </a:pPr>
            <a:r>
              <a:rPr lang="ru-RU" altLang="ru-RU">
                <a:solidFill>
                  <a:srgbClr val="22228B"/>
                </a:solidFill>
                <a:cs typeface="Times New Roman" pitchFamily="18" charset="0"/>
              </a:rPr>
              <a:t>Благодарю всех за внимание, игра окончена.</a:t>
            </a:r>
          </a:p>
          <a:p>
            <a:pPr algn="just" defTabSz="914400">
              <a:buClrTx/>
              <a:buSzTx/>
            </a:pPr>
            <a:endParaRPr lang="ru-RU" altLang="ru-RU" b="1">
              <a:solidFill>
                <a:srgbClr val="22228B"/>
              </a:solidFill>
              <a:cs typeface="Times New Roman" pitchFamily="18" charset="0"/>
            </a:endParaRPr>
          </a:p>
          <a:p>
            <a:pPr algn="just" defTabSz="914400">
              <a:buClrTx/>
              <a:buSzTx/>
            </a:pPr>
            <a:r>
              <a:rPr lang="ru-RU" altLang="ru-RU" b="1">
                <a:solidFill>
                  <a:srgbClr val="22228B"/>
                </a:solidFill>
                <a:cs typeface="Times New Roman" pitchFamily="18" charset="0"/>
              </a:rPr>
              <a:t>Звучит гимн КВНа.</a:t>
            </a:r>
            <a:endParaRPr lang="ru-RU" altLang="ru-RU"/>
          </a:p>
        </p:txBody>
      </p:sp>
      <p:pic>
        <p:nvPicPr>
          <p:cNvPr id="35843" name="Рисунок 3" descr="КВН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789363"/>
            <a:ext cx="15113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2755900"/>
            <a:ext cx="51022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539552" y="260648"/>
            <a:ext cx="8229600" cy="15121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Использованные ресурсы</a:t>
            </a:r>
            <a:endParaRPr lang="ru-RU" sz="3200" b="1" dirty="0">
              <a:solidFill>
                <a:srgbClr val="663300"/>
              </a:solidFill>
              <a:latin typeface="Calibri" pitchFamily="32" charset="0"/>
              <a:ea typeface="+mn-ea"/>
              <a:cs typeface="SimSun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188" y="1773238"/>
            <a:ext cx="8064500" cy="2308225"/>
          </a:xfrm>
          <a:prstGeom prst="rect">
            <a:avLst/>
          </a:prstGeom>
        </p:spPr>
        <p:txBody>
          <a:bodyPr>
            <a:spAutoFit/>
          </a:bodyPr>
          <a:lstStyle>
            <a:lvl1pPr indent="457200"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defTabSz="914400">
              <a:buClrTx/>
              <a:buSzTx/>
              <a:buFont typeface="Times New Roman" pitchFamily="18" charset="0"/>
              <a:buAutoNum type="arabicPeriod"/>
            </a:pPr>
            <a:endParaRPr lang="ru-RU" altLang="ru-RU">
              <a:solidFill>
                <a:srgbClr val="22228B"/>
              </a:solidFill>
              <a:cs typeface="Times New Roman" pitchFamily="18" charset="0"/>
            </a:endParaRPr>
          </a:p>
          <a:p>
            <a:pPr defTabSz="914400">
              <a:buClrTx/>
              <a:buSzTx/>
              <a:buFont typeface="Times New Roman" pitchFamily="18" charset="0"/>
              <a:buAutoNum type="arabicPeriod"/>
            </a:pPr>
            <a:r>
              <a:rPr lang="ru-RU" altLang="ru-RU">
                <a:solidFill>
                  <a:srgbClr val="22228B"/>
                </a:solidFill>
                <a:cs typeface="Times New Roman" pitchFamily="18" charset="0"/>
              </a:rPr>
              <a:t>Интернет-ресурс: </a:t>
            </a:r>
            <a:r>
              <a:rPr lang="en-US" altLang="ru-RU">
                <a:solidFill>
                  <a:srgbClr val="22228B"/>
                </a:solidFill>
                <a:cs typeface="Times New Roman" pitchFamily="18" charset="0"/>
              </a:rPr>
              <a:t>http://www.amik.ru</a:t>
            </a:r>
            <a:r>
              <a:rPr lang="ru-RU" altLang="ru-RU">
                <a:solidFill>
                  <a:srgbClr val="22228B"/>
                </a:solidFill>
                <a:cs typeface="Times New Roman" pitchFamily="18" charset="0"/>
              </a:rPr>
              <a:t>.</a:t>
            </a:r>
          </a:p>
          <a:p>
            <a:pPr defTabSz="914400">
              <a:buClrTx/>
              <a:buSzTx/>
              <a:buFont typeface="Times New Roman" pitchFamily="18" charset="0"/>
              <a:buAutoNum type="arabicPeriod"/>
            </a:pPr>
            <a:r>
              <a:rPr lang="ru-RU" altLang="ru-RU">
                <a:solidFill>
                  <a:srgbClr val="22228B"/>
                </a:solidFill>
                <a:cs typeface="Times New Roman" pitchFamily="18" charset="0"/>
              </a:rPr>
              <a:t>Цымбаленко С.Б. и др. О детях, лете и газете, а также обо всем на свете. М., 1997.</a:t>
            </a:r>
          </a:p>
          <a:p>
            <a:pPr defTabSz="914400">
              <a:buClrTx/>
              <a:buSzTx/>
              <a:buFont typeface="Times New Roman" pitchFamily="18" charset="0"/>
              <a:buAutoNum type="arabicPeriod"/>
            </a:pPr>
            <a:r>
              <a:rPr lang="ru-RU" altLang="ru-RU">
                <a:solidFill>
                  <a:srgbClr val="22228B"/>
                </a:solidFill>
                <a:cs typeface="Times New Roman" pitchFamily="18" charset="0"/>
              </a:rPr>
              <a:t>Шайдуллина Э.А. Авторская образовательная программа «Школа КВН». Интернет-ресурс: </a:t>
            </a:r>
            <a:r>
              <a:rPr lang="en-US" altLang="ru-RU">
                <a:solidFill>
                  <a:srgbClr val="22228B"/>
                </a:solidFill>
                <a:cs typeface="Times New Roman" pitchFamily="18" charset="0"/>
              </a:rPr>
              <a:t>http://festival.1september.ru</a:t>
            </a:r>
            <a:r>
              <a:rPr lang="ru-RU" altLang="ru-RU">
                <a:solidFill>
                  <a:srgbClr val="22228B"/>
                </a:solidFill>
                <a:cs typeface="Times New Roman" pitchFamily="18" charset="0"/>
              </a:rPr>
              <a:t>.</a:t>
            </a:r>
          </a:p>
          <a:p>
            <a:pPr defTabSz="914400">
              <a:buClrTx/>
              <a:buSzTx/>
              <a:buFont typeface="Times New Roman" pitchFamily="18" charset="0"/>
              <a:buAutoNum type="arabicPeriod"/>
            </a:pPr>
            <a:endParaRPr lang="ru-RU" altLang="ru-RU">
              <a:solidFill>
                <a:srgbClr val="22228B"/>
              </a:solidFill>
              <a:cs typeface="Times New Roman" pitchFamily="18" charset="0"/>
            </a:endParaRPr>
          </a:p>
          <a:p>
            <a:pPr defTabSz="914400">
              <a:buClrTx/>
              <a:buSzTx/>
              <a:buFont typeface="Times New Roman" pitchFamily="18" charset="0"/>
              <a:buAutoNum type="arabicPeriod"/>
            </a:pPr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57200" y="1484313"/>
            <a:ext cx="8229600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>
              <a:lnSpc>
                <a:spcPct val="80000"/>
              </a:lnSpc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2" charset="0"/>
                <a:ea typeface="+mn-ea"/>
                <a:cs typeface="SimSun" charset="0"/>
              </a:rPr>
              <a:t>Образовательные: </a:t>
            </a:r>
          </a:p>
          <a:p>
            <a:pPr marL="685800" indent="-342900">
              <a:lnSpc>
                <a:spcPct val="80000"/>
              </a:lnSpc>
              <a:buSzPct val="10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Calibri" pitchFamily="32" charset="0"/>
                <a:ea typeface="+mn-ea"/>
                <a:cs typeface="SimSun" charset="0"/>
              </a:rPr>
              <a:t>расширение </a:t>
            </a:r>
            <a:r>
              <a:rPr lang="ru-RU" sz="2000" dirty="0">
                <a:solidFill>
                  <a:srgbClr val="000000"/>
                </a:solidFill>
                <a:latin typeface="Calibri" pitchFamily="32" charset="0"/>
                <a:ea typeface="+mn-ea"/>
                <a:cs typeface="SimSun" charset="0"/>
              </a:rPr>
              <a:t>журналистского опыта (журналисты-кураторы); </a:t>
            </a:r>
            <a:endParaRPr lang="ru-RU" sz="2000" dirty="0">
              <a:solidFill>
                <a:srgbClr val="000000"/>
              </a:solidFill>
              <a:latin typeface="Calibri" pitchFamily="32" charset="0"/>
              <a:ea typeface="+mn-ea"/>
              <a:cs typeface="SimSun" charset="0"/>
            </a:endParaRPr>
          </a:p>
          <a:p>
            <a:pPr marL="685800" indent="-342900">
              <a:lnSpc>
                <a:spcPct val="80000"/>
              </a:lnSpc>
              <a:buSzPct val="10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Calibri" pitchFamily="32" charset="0"/>
                <a:ea typeface="+mn-ea"/>
                <a:cs typeface="SimSun" charset="0"/>
              </a:rPr>
              <a:t>умение </a:t>
            </a:r>
            <a:r>
              <a:rPr lang="ru-RU" sz="2000" dirty="0">
                <a:solidFill>
                  <a:srgbClr val="000000"/>
                </a:solidFill>
                <a:latin typeface="Calibri" pitchFamily="32" charset="0"/>
                <a:ea typeface="+mn-ea"/>
                <a:cs typeface="SimSun" charset="0"/>
              </a:rPr>
              <a:t>различать особенности языка рекламы;</a:t>
            </a:r>
          </a:p>
          <a:p>
            <a:pPr marL="685800" indent="-342900">
              <a:lnSpc>
                <a:spcPct val="80000"/>
              </a:lnSpc>
              <a:buSzPct val="10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Calibri" pitchFamily="32" charset="0"/>
                <a:ea typeface="+mn-ea"/>
                <a:cs typeface="SimSun" charset="0"/>
              </a:rPr>
              <a:t>умение работать в команде (группе). </a:t>
            </a:r>
          </a:p>
          <a:p>
            <a:pPr marL="685800" indent="-342900">
              <a:lnSpc>
                <a:spcPct val="80000"/>
              </a:lnSpc>
              <a:buSzPct val="10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SimSun" charset="0"/>
              </a:rPr>
              <a:t>изучение основ сценического движения, сценической речи, актерского мастерства (в подготовительном этапе). </a:t>
            </a:r>
            <a:endParaRPr lang="ru-RU" sz="2000" b="1" dirty="0">
              <a:solidFill>
                <a:schemeClr val="tx1"/>
              </a:solidFill>
              <a:latin typeface="+mn-lt"/>
              <a:ea typeface="+mn-ea"/>
              <a:cs typeface="SimSun" charset="0"/>
            </a:endParaRPr>
          </a:p>
          <a:p>
            <a:pPr marL="342900">
              <a:lnSpc>
                <a:spcPct val="80000"/>
              </a:lnSpc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lang="ru-RU" sz="2000" b="1" dirty="0">
              <a:solidFill>
                <a:srgbClr val="663300"/>
              </a:solidFill>
              <a:latin typeface="Calibri" pitchFamily="32" charset="0"/>
              <a:ea typeface="+mn-ea"/>
              <a:cs typeface="SimSun" charset="0"/>
            </a:endParaRPr>
          </a:p>
          <a:p>
            <a:pPr marL="342900">
              <a:lnSpc>
                <a:spcPct val="80000"/>
              </a:lnSpc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2" charset="0"/>
                <a:ea typeface="+mn-ea"/>
                <a:cs typeface="SimSun" charset="0"/>
              </a:rPr>
              <a:t>Развивающие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2" charset="0"/>
                <a:ea typeface="+mn-ea"/>
                <a:cs typeface="SimSun" charset="0"/>
              </a:rPr>
              <a:t>: </a:t>
            </a:r>
          </a:p>
          <a:p>
            <a:pPr marL="685800" indent="-342900">
              <a:lnSpc>
                <a:spcPct val="80000"/>
              </a:lnSpc>
              <a:buSzPct val="10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Calibri" pitchFamily="32" charset="0"/>
                <a:ea typeface="+mn-ea"/>
                <a:cs typeface="SimSun" charset="0"/>
              </a:rPr>
              <a:t>развитие интеллектуальных способностей.</a:t>
            </a:r>
          </a:p>
          <a:p>
            <a:pPr marL="685800" indent="-342900">
              <a:lnSpc>
                <a:spcPct val="80000"/>
              </a:lnSpc>
              <a:buSzPct val="10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Calibri" pitchFamily="32" charset="0"/>
                <a:ea typeface="+mn-ea"/>
                <a:cs typeface="SimSun" charset="0"/>
              </a:rPr>
              <a:t>развитие навыков публичного выступления;</a:t>
            </a:r>
          </a:p>
          <a:p>
            <a:pPr marL="685800" indent="-342900">
              <a:lnSpc>
                <a:spcPct val="80000"/>
              </a:lnSpc>
              <a:buSzPct val="10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Calibri" pitchFamily="32" charset="0"/>
                <a:ea typeface="+mn-ea"/>
                <a:cs typeface="SimSun" charset="0"/>
              </a:rPr>
              <a:t>развитие творческого воображения, памяти, внимания, речи, художественного и языкового вкуса. </a:t>
            </a:r>
            <a:endParaRPr lang="ru-RU" sz="2000" dirty="0">
              <a:solidFill>
                <a:srgbClr val="000000"/>
              </a:solidFill>
              <a:latin typeface="Calibri" pitchFamily="32" charset="0"/>
              <a:ea typeface="+mn-ea"/>
              <a:cs typeface="SimSun" charset="0"/>
            </a:endParaRPr>
          </a:p>
          <a:p>
            <a:pPr marL="342900">
              <a:lnSpc>
                <a:spcPct val="80000"/>
              </a:lnSpc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lang="ru-RU" sz="2000" b="1" dirty="0">
              <a:solidFill>
                <a:srgbClr val="663300"/>
              </a:solidFill>
              <a:latin typeface="Calibri" pitchFamily="32" charset="0"/>
              <a:ea typeface="+mn-ea"/>
              <a:cs typeface="SimSun" charset="0"/>
            </a:endParaRPr>
          </a:p>
          <a:p>
            <a:pPr marL="342900">
              <a:lnSpc>
                <a:spcPct val="80000"/>
              </a:lnSpc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2" charset="0"/>
                <a:ea typeface="+mn-ea"/>
                <a:cs typeface="SimSun" charset="0"/>
              </a:rPr>
              <a:t>Воспитательные: </a:t>
            </a:r>
          </a:p>
          <a:p>
            <a:pPr marL="685800" indent="-342900">
              <a:lnSpc>
                <a:spcPct val="80000"/>
              </a:lnSpc>
              <a:buSzPct val="10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Calibri" pitchFamily="32" charset="0"/>
                <a:ea typeface="+mn-ea"/>
                <a:cs typeface="SimSun" charset="0"/>
              </a:rPr>
              <a:t>привитие интереса </a:t>
            </a:r>
            <a:r>
              <a:rPr lang="ru-RU" sz="2000" dirty="0">
                <a:solidFill>
                  <a:srgbClr val="000000"/>
                </a:solidFill>
                <a:latin typeface="Calibri" pitchFamily="32" charset="0"/>
                <a:ea typeface="+mn-ea"/>
                <a:cs typeface="SimSun" charset="0"/>
              </a:rPr>
              <a:t>к </a:t>
            </a:r>
            <a:r>
              <a:rPr lang="ru-RU" sz="2000" dirty="0">
                <a:solidFill>
                  <a:srgbClr val="000000"/>
                </a:solidFill>
                <a:latin typeface="Calibri" pitchFamily="32" charset="0"/>
                <a:ea typeface="+mn-ea"/>
                <a:cs typeface="SimSun" charset="0"/>
              </a:rPr>
              <a:t>языковым и культурным ценностям;</a:t>
            </a:r>
          </a:p>
          <a:p>
            <a:pPr marL="685800" indent="-342900">
              <a:lnSpc>
                <a:spcPct val="80000"/>
              </a:lnSpc>
              <a:buSzPct val="10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Calibri" pitchFamily="32" charset="0"/>
                <a:ea typeface="+mn-ea"/>
                <a:cs typeface="SimSun" charset="0"/>
              </a:rPr>
              <a:t>воспитание культуры языка и культуры поведения при создании имиджа в рекламном деле;</a:t>
            </a:r>
          </a:p>
          <a:p>
            <a:pPr marL="685800" indent="-342900">
              <a:lnSpc>
                <a:spcPct val="80000"/>
              </a:lnSpc>
              <a:buSzPct val="10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SimSun" charset="0"/>
              </a:rPr>
              <a:t>приобщение подростков к доброму юмору;</a:t>
            </a:r>
          </a:p>
          <a:p>
            <a:pPr marL="685800" indent="-342900">
              <a:lnSpc>
                <a:spcPct val="80000"/>
              </a:lnSpc>
              <a:buSzPct val="10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SimSun" charset="0"/>
              </a:rPr>
              <a:t>создание “ситуации успеха” для каждого участника игры.</a:t>
            </a:r>
          </a:p>
          <a:p>
            <a:pPr marL="685800" indent="-342900">
              <a:lnSpc>
                <a:spcPct val="80000"/>
              </a:lnSpc>
              <a:buSzPct val="10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lang="ru-RU" sz="2000" dirty="0">
              <a:solidFill>
                <a:srgbClr val="000000"/>
              </a:solidFill>
              <a:latin typeface="Calibri" pitchFamily="32" charset="0"/>
              <a:ea typeface="+mn-ea"/>
              <a:cs typeface="SimSun" charset="0"/>
            </a:endParaRPr>
          </a:p>
          <a:p>
            <a:pPr marL="342900">
              <a:lnSpc>
                <a:spcPct val="80000"/>
              </a:lnSpc>
              <a:spcBef>
                <a:spcPts val="625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lang="ru-RU" sz="2000" dirty="0">
              <a:solidFill>
                <a:srgbClr val="000000"/>
              </a:solidFill>
              <a:latin typeface="Calibri" pitchFamily="32" charset="0"/>
              <a:ea typeface="+mn-ea"/>
              <a:cs typeface="SimSun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500063" y="642938"/>
            <a:ext cx="8229600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Задачи занятия</a:t>
            </a:r>
            <a:endParaRPr lang="ru-RU" sz="4000" b="1" dirty="0">
              <a:solidFill>
                <a:srgbClr val="663300"/>
              </a:solidFill>
              <a:latin typeface="Calibri" pitchFamily="32" charset="0"/>
              <a:ea typeface="+mn-ea"/>
              <a:cs typeface="SimSun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1773238"/>
            <a:ext cx="82296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39725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625"/>
              </a:spcBef>
              <a:buClrTx/>
              <a:buFontTx/>
              <a:buNone/>
            </a:pPr>
            <a:r>
              <a:rPr lang="ru-RU" altLang="ru-RU" sz="2400">
                <a:solidFill>
                  <a:srgbClr val="000000"/>
                </a:solidFill>
                <a:latin typeface="Calibri" pitchFamily="34" charset="0"/>
              </a:rPr>
              <a:t>Компьютер, колонки, микрофон, микшерный пульт, проектор, экран, видеокамера, ширма, листы оценивания, </a:t>
            </a:r>
          </a:p>
          <a:p>
            <a:pPr algn="ctr" eaLnBrk="1" hangingPunct="1">
              <a:lnSpc>
                <a:spcPct val="80000"/>
              </a:lnSpc>
              <a:spcBef>
                <a:spcPts val="625"/>
              </a:spcBef>
              <a:buClrTx/>
              <a:buFontTx/>
              <a:buNone/>
            </a:pPr>
            <a:r>
              <a:rPr lang="ru-RU" altLang="ru-RU" sz="2400">
                <a:solidFill>
                  <a:srgbClr val="000000"/>
                </a:solidFill>
                <a:latin typeface="Calibri" pitchFamily="34" charset="0"/>
              </a:rPr>
              <a:t>бумага, ручки.</a:t>
            </a:r>
          </a:p>
          <a:p>
            <a:pPr eaLnBrk="1" hangingPunct="1">
              <a:lnSpc>
                <a:spcPct val="80000"/>
              </a:lnSpc>
              <a:spcBef>
                <a:spcPts val="625"/>
              </a:spcBef>
              <a:buClrTx/>
              <a:buFontTx/>
              <a:buNone/>
            </a:pPr>
            <a:endParaRPr lang="ru-RU" altLang="ru-RU" sz="240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625"/>
              </a:spcBef>
              <a:buClrTx/>
              <a:buFontTx/>
              <a:buNone/>
            </a:pPr>
            <a:endParaRPr lang="ru-RU" altLang="ru-RU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 rot="10800000" flipV="1">
            <a:off x="457200" y="4505325"/>
            <a:ext cx="81438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400">
                <a:solidFill>
                  <a:srgbClr val="000000"/>
                </a:solidFill>
                <a:latin typeface="Calibri" pitchFamily="34" charset="0"/>
              </a:rPr>
              <a:t>Музыкальные заставки из международной игры КВН 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400">
                <a:solidFill>
                  <a:srgbClr val="000000"/>
                </a:solidFill>
                <a:latin typeface="Calibri" pitchFamily="34" charset="0"/>
              </a:rPr>
              <a:t>(«Мы начинаем КВН», «Капитаны» и др.)</a:t>
            </a: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500063" y="642938"/>
            <a:ext cx="8229600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Оборудование</a:t>
            </a:r>
            <a:endParaRPr lang="ru-RU" sz="4000" b="1" dirty="0">
              <a:solidFill>
                <a:srgbClr val="663300"/>
              </a:solidFill>
              <a:latin typeface="Calibri" pitchFamily="32" charset="0"/>
              <a:ea typeface="+mn-ea"/>
              <a:cs typeface="SimSun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611560" y="3501008"/>
            <a:ext cx="8229600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Музыкальный материал</a:t>
            </a:r>
            <a:endParaRPr lang="ru-RU" sz="4000" b="1" dirty="0">
              <a:solidFill>
                <a:srgbClr val="663300"/>
              </a:solidFill>
              <a:latin typeface="Calibri" pitchFamily="32" charset="0"/>
              <a:ea typeface="+mn-ea"/>
              <a:cs typeface="SimSun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258888" y="1484313"/>
            <a:ext cx="6985000" cy="2808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39725">
              <a:lnSpc>
                <a:spcPct val="80000"/>
              </a:lnSpc>
              <a:spcBef>
                <a:spcPts val="625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3200" dirty="0">
                <a:solidFill>
                  <a:srgbClr val="000000"/>
                </a:solidFill>
                <a:latin typeface="Calibri" pitchFamily="32" charset="0"/>
                <a:ea typeface="+mn-ea"/>
                <a:cs typeface="SimSun" charset="0"/>
              </a:rPr>
              <a:t>Методы:</a:t>
            </a:r>
          </a:p>
          <a:p>
            <a:pPr marL="460375" indent="-457200">
              <a:lnSpc>
                <a:spcPct val="80000"/>
              </a:lnSpc>
              <a:spcBef>
                <a:spcPts val="625"/>
              </a:spcBef>
              <a:buSzPct val="100000"/>
              <a:buFont typeface="Wingdings" pitchFamily="2" charset="2"/>
              <a:buChar char="ü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Calibri" pitchFamily="32" charset="0"/>
                <a:ea typeface="+mn-ea"/>
                <a:cs typeface="SimSun" charset="0"/>
              </a:rPr>
              <a:t>словесный;</a:t>
            </a:r>
          </a:p>
          <a:p>
            <a:pPr marL="460375" indent="-457200">
              <a:lnSpc>
                <a:spcPct val="80000"/>
              </a:lnSpc>
              <a:spcBef>
                <a:spcPts val="625"/>
              </a:spcBef>
              <a:buSzPct val="100000"/>
              <a:buFont typeface="Wingdings" pitchFamily="2" charset="2"/>
              <a:buChar char="ü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Calibri" pitchFamily="32" charset="0"/>
                <a:ea typeface="+mn-ea"/>
                <a:cs typeface="SimSun" charset="0"/>
              </a:rPr>
              <a:t>объяснительный;</a:t>
            </a:r>
          </a:p>
          <a:p>
            <a:pPr marL="460375" indent="-457200">
              <a:lnSpc>
                <a:spcPct val="80000"/>
              </a:lnSpc>
              <a:spcBef>
                <a:spcPts val="625"/>
              </a:spcBef>
              <a:buSzPct val="100000"/>
              <a:buFont typeface="Wingdings" pitchFamily="2" charset="2"/>
              <a:buChar char="ü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Calibri" pitchFamily="32" charset="0"/>
                <a:ea typeface="+mn-ea"/>
                <a:cs typeface="SimSun" charset="0"/>
              </a:rPr>
              <a:t>проблемный;</a:t>
            </a:r>
          </a:p>
          <a:p>
            <a:pPr marL="460375" indent="-457200">
              <a:lnSpc>
                <a:spcPct val="80000"/>
              </a:lnSpc>
              <a:spcBef>
                <a:spcPts val="625"/>
              </a:spcBef>
              <a:buSzPct val="100000"/>
              <a:buFont typeface="Wingdings" pitchFamily="2" charset="2"/>
              <a:buChar char="ü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Calibri" pitchFamily="32" charset="0"/>
                <a:ea typeface="+mn-ea"/>
                <a:cs typeface="SimSun" charset="0"/>
              </a:rPr>
              <a:t>речевая импровизация;</a:t>
            </a:r>
          </a:p>
          <a:p>
            <a:pPr marL="460375" indent="-457200">
              <a:lnSpc>
                <a:spcPct val="80000"/>
              </a:lnSpc>
              <a:spcBef>
                <a:spcPts val="625"/>
              </a:spcBef>
              <a:buSzPct val="100000"/>
              <a:buFont typeface="Wingdings" pitchFamily="2" charset="2"/>
              <a:buChar char="ü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Calibri" pitchFamily="32" charset="0"/>
                <a:ea typeface="+mn-ea"/>
                <a:cs typeface="SimSun" charset="0"/>
              </a:rPr>
              <a:t>п</a:t>
            </a:r>
            <a:r>
              <a:rPr lang="ru-RU" sz="2400" dirty="0">
                <a:solidFill>
                  <a:srgbClr val="000000"/>
                </a:solidFill>
                <a:latin typeface="Calibri" pitchFamily="32" charset="0"/>
                <a:ea typeface="+mn-ea"/>
                <a:cs typeface="SimSun" charset="0"/>
              </a:rPr>
              <a:t>убличное выступление;</a:t>
            </a:r>
          </a:p>
          <a:p>
            <a:pPr marL="460375" indent="-457200">
              <a:lnSpc>
                <a:spcPct val="80000"/>
              </a:lnSpc>
              <a:spcBef>
                <a:spcPts val="625"/>
              </a:spcBef>
              <a:buSzPct val="100000"/>
              <a:buFont typeface="Wingdings" pitchFamily="2" charset="2"/>
              <a:buChar char="ü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Calibri" pitchFamily="32" charset="0"/>
                <a:ea typeface="+mn-ea"/>
                <a:cs typeface="SimSun" charset="0"/>
              </a:rPr>
              <a:t>инсценировка.</a:t>
            </a:r>
          </a:p>
          <a:p>
            <a:pPr marL="460375" indent="-457200">
              <a:lnSpc>
                <a:spcPct val="80000"/>
              </a:lnSpc>
              <a:spcBef>
                <a:spcPts val="625"/>
              </a:spcBef>
              <a:buSzPct val="100000"/>
              <a:buFont typeface="Wingdings" pitchFamily="2" charset="2"/>
              <a:buChar char="ü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lang="ru-RU" sz="2400" dirty="0">
              <a:solidFill>
                <a:srgbClr val="000000"/>
              </a:solidFill>
              <a:latin typeface="Calibri" pitchFamily="32" charset="0"/>
              <a:ea typeface="+mn-ea"/>
              <a:cs typeface="SimSun" charset="0"/>
            </a:endParaRPr>
          </a:p>
          <a:p>
            <a:pPr marL="3175">
              <a:lnSpc>
                <a:spcPct val="80000"/>
              </a:lnSpc>
              <a:spcBef>
                <a:spcPts val="625"/>
              </a:spcBef>
              <a:buSzPct val="100000"/>
              <a:buFont typeface="Times New Roman" pitchFamily="16" charset="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lang="ru-RU" sz="2400" dirty="0">
              <a:solidFill>
                <a:srgbClr val="000000"/>
              </a:solidFill>
              <a:latin typeface="Calibri" pitchFamily="32" charset="0"/>
              <a:ea typeface="+mn-ea"/>
              <a:cs typeface="SimSun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500063" y="642938"/>
            <a:ext cx="8229600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Методы и формы</a:t>
            </a:r>
            <a:endParaRPr lang="ru-RU" sz="4000" b="1" dirty="0">
              <a:solidFill>
                <a:srgbClr val="663300"/>
              </a:solidFill>
              <a:latin typeface="Calibri" pitchFamily="32" charset="0"/>
              <a:ea typeface="+mn-ea"/>
              <a:cs typeface="SimSun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87450" y="4292600"/>
            <a:ext cx="7129463" cy="158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39725">
              <a:lnSpc>
                <a:spcPct val="80000"/>
              </a:lnSpc>
              <a:spcBef>
                <a:spcPts val="625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3200" dirty="0">
                <a:solidFill>
                  <a:srgbClr val="000000"/>
                </a:solidFill>
                <a:latin typeface="Calibri" pitchFamily="32" charset="0"/>
                <a:ea typeface="+mn-ea"/>
                <a:cs typeface="SimSun" charset="0"/>
              </a:rPr>
              <a:t>Формы:</a:t>
            </a:r>
          </a:p>
          <a:p>
            <a:pPr marL="460375" indent="-457200">
              <a:lnSpc>
                <a:spcPct val="80000"/>
              </a:lnSpc>
              <a:spcBef>
                <a:spcPts val="625"/>
              </a:spcBef>
              <a:buSzPct val="100000"/>
              <a:buFont typeface="Wingdings" pitchFamily="2" charset="2"/>
              <a:buChar char="ü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400">
                <a:solidFill>
                  <a:srgbClr val="000000"/>
                </a:solidFill>
                <a:latin typeface="Calibri" pitchFamily="32" charset="0"/>
                <a:ea typeface="+mn-ea"/>
                <a:cs typeface="SimSun" charset="0"/>
              </a:rPr>
              <a:t>игра-состязание;</a:t>
            </a:r>
            <a:endParaRPr lang="ru-RU" sz="2400" dirty="0">
              <a:solidFill>
                <a:srgbClr val="000000"/>
              </a:solidFill>
              <a:latin typeface="Calibri" pitchFamily="32" charset="0"/>
              <a:ea typeface="+mn-ea"/>
              <a:cs typeface="SimSun" charset="0"/>
            </a:endParaRPr>
          </a:p>
          <a:p>
            <a:pPr marL="460375" indent="-457200">
              <a:lnSpc>
                <a:spcPct val="80000"/>
              </a:lnSpc>
              <a:spcBef>
                <a:spcPts val="625"/>
              </a:spcBef>
              <a:buSzPct val="100000"/>
              <a:buFont typeface="Wingdings" pitchFamily="2" charset="2"/>
              <a:buChar char="ü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Calibri" pitchFamily="32" charset="0"/>
                <a:ea typeface="+mn-ea"/>
                <a:cs typeface="SimSun" charset="0"/>
              </a:rPr>
              <a:t>командная (групповая).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258888" y="1484313"/>
            <a:ext cx="6985000" cy="360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indent="355600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SimSun" charset="0"/>
              </a:rPr>
              <a:t> принцип</a:t>
            </a:r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SimSun" charset="0"/>
              </a:rPr>
              <a:t> Самоорганизации – 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SimSun" charset="0"/>
              </a:rPr>
              <a:t>умение подростка правильно распределять собственное время;</a:t>
            </a:r>
          </a:p>
          <a:p>
            <a:pPr indent="355600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SimSun" charset="0"/>
              </a:rPr>
              <a:t> принцип </a:t>
            </a:r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SimSun" charset="0"/>
              </a:rPr>
              <a:t>Самореализации – 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SimSun" charset="0"/>
              </a:rPr>
              <a:t>возможность каждого участника реализовать себя в доступной ему деятельности;</a:t>
            </a:r>
          </a:p>
          <a:p>
            <a:pPr indent="355600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SimSun" charset="0"/>
              </a:rPr>
              <a:t> принцип </a:t>
            </a:r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SimSun" charset="0"/>
              </a:rPr>
              <a:t>Самодеятельности 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SimSun" charset="0"/>
              </a:rPr>
              <a:t>– реализация каждым подростком творческих способностей;</a:t>
            </a:r>
          </a:p>
          <a:p>
            <a:pPr indent="355600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SimSun" charset="0"/>
              </a:rPr>
              <a:t> принцип </a:t>
            </a:r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SimSun" charset="0"/>
              </a:rPr>
              <a:t>Самоуправления 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SimSun" charset="0"/>
              </a:rPr>
              <a:t>– реализация организаторских способностей.</a:t>
            </a:r>
          </a:p>
          <a:p>
            <a:pPr marL="460375" indent="-457200">
              <a:lnSpc>
                <a:spcPct val="80000"/>
              </a:lnSpc>
              <a:spcBef>
                <a:spcPts val="625"/>
              </a:spcBef>
              <a:buSzPct val="100000"/>
              <a:buFont typeface="Wingdings" pitchFamily="2" charset="2"/>
              <a:buChar char="ü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lang="ru-RU" sz="2000" dirty="0">
              <a:solidFill>
                <a:schemeClr val="tx1"/>
              </a:solidFill>
              <a:latin typeface="+mn-lt"/>
              <a:ea typeface="+mn-ea"/>
              <a:cs typeface="SimSun" charset="0"/>
            </a:endParaRPr>
          </a:p>
          <a:p>
            <a:pPr marL="3175">
              <a:lnSpc>
                <a:spcPct val="80000"/>
              </a:lnSpc>
              <a:spcBef>
                <a:spcPts val="625"/>
              </a:spcBef>
              <a:buSzPct val="10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lang="ru-RU" sz="2000" dirty="0">
              <a:solidFill>
                <a:schemeClr val="tx1"/>
              </a:solidFill>
              <a:latin typeface="+mn-lt"/>
              <a:ea typeface="+mn-ea"/>
              <a:cs typeface="SimSun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500063" y="642938"/>
            <a:ext cx="8229600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Принцип четырёх «С»</a:t>
            </a:r>
            <a:endParaRPr lang="ru-RU" sz="4000" b="1" dirty="0">
              <a:solidFill>
                <a:srgbClr val="663300"/>
              </a:solidFill>
              <a:latin typeface="Calibri" pitchFamily="32" charset="0"/>
              <a:ea typeface="+mn-ea"/>
              <a:cs typeface="SimSun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00113" y="4365625"/>
            <a:ext cx="7829550" cy="158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460375" indent="-457200">
              <a:lnSpc>
                <a:spcPct val="80000"/>
              </a:lnSpc>
              <a:spcBef>
                <a:spcPts val="625"/>
              </a:spcBef>
              <a:buSzPct val="100000"/>
              <a:buFont typeface="Times New Roman" pitchFamily="16" charset="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400" b="1" dirty="0">
                <a:solidFill>
                  <a:srgbClr val="000000"/>
                </a:solidFill>
                <a:latin typeface="Calibri" pitchFamily="32" charset="0"/>
                <a:ea typeface="+mn-ea"/>
                <a:cs typeface="SimSun" charset="0"/>
              </a:rPr>
              <a:t>Примечание:</a:t>
            </a:r>
            <a:r>
              <a:rPr lang="ru-RU" sz="2400" dirty="0">
                <a:solidFill>
                  <a:srgbClr val="000000"/>
                </a:solidFill>
                <a:latin typeface="Calibri" pitchFamily="32" charset="0"/>
                <a:ea typeface="+mn-ea"/>
                <a:cs typeface="SimSun" charset="0"/>
              </a:rPr>
              <a:t> в команды собраны обучающиеся 5-х классов, обучающиеся 9-х классов выступают в роли ведущих и кураторов команд, в жюри работают обучающиеся 11 классов, педагоги, журналисты).  </a:t>
            </a:r>
          </a:p>
          <a:p>
            <a:pPr marL="3175">
              <a:lnSpc>
                <a:spcPct val="80000"/>
              </a:lnSpc>
              <a:spcBef>
                <a:spcPts val="625"/>
              </a:spcBef>
              <a:buSzPct val="100000"/>
              <a:buFont typeface="Times New Roman" pitchFamily="16" charset="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lang="ru-RU" sz="3200" dirty="0">
              <a:solidFill>
                <a:srgbClr val="000000"/>
              </a:solidFill>
              <a:latin typeface="Calibri" pitchFamily="32" charset="0"/>
              <a:ea typeface="+mn-ea"/>
              <a:cs typeface="SimSun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7200" y="2133600"/>
            <a:ext cx="82296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/>
                <a:cs typeface="SimSun"/>
              </a:defRPr>
            </a:lvl9pPr>
          </a:lstStyle>
          <a:p>
            <a:pPr algn="ctr" eaLnBrk="1" hangingPunct="1">
              <a:spcBef>
                <a:spcPts val="800"/>
              </a:spcBef>
              <a:buClrTx/>
              <a:buFontTx/>
              <a:buNone/>
            </a:pPr>
            <a:r>
              <a:rPr lang="ru-RU" altLang="ru-RU" sz="3200">
                <a:solidFill>
                  <a:srgbClr val="000000"/>
                </a:solidFill>
                <a:latin typeface="Calibri" pitchFamily="34" charset="0"/>
              </a:rPr>
              <a:t>Цель этапа: </a:t>
            </a:r>
          </a:p>
          <a:p>
            <a:pPr algn="ctr" eaLnBrk="1" hangingPunct="1">
              <a:spcBef>
                <a:spcPts val="800"/>
              </a:spcBef>
              <a:buClrTx/>
              <a:buFontTx/>
              <a:buNone/>
            </a:pPr>
            <a:r>
              <a:rPr lang="ru-RU" altLang="ru-RU" sz="3200">
                <a:solidFill>
                  <a:srgbClr val="000000"/>
                </a:solidFill>
                <a:latin typeface="Calibri" pitchFamily="34" charset="0"/>
              </a:rPr>
              <a:t>Организовать 6 команд на параллели 5-х классов при участии кураторов - юных журналистов студии «СтРиЖ» (8-9 классы), помочь командам в подготовке к конкурсному туру «Приветствие» и во время турнира.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611560" y="620688"/>
            <a:ext cx="8229600" cy="12241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Предварительный этап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(за 1 месяц до выступления)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20825"/>
            <a:ext cx="60483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611560" y="188640"/>
            <a:ext cx="8229600" cy="12241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Юлия Захарченко (9 класс)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 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2" charset="0"/>
                <a:ea typeface="+mn-ea"/>
                <a:cs typeface="SimSun" charset="0"/>
              </a:rPr>
              <a:t>готовит команду «Дирол»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SimSun"/>
        <a:cs typeface="SimSun"/>
      </a:majorFont>
      <a:minorFont>
        <a:latin typeface="Calibri"/>
        <a:ea typeface="SimSun"/>
        <a:cs typeface="SimSu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SimSun"/>
        <a:cs typeface="SimSun"/>
      </a:majorFont>
      <a:minorFont>
        <a:latin typeface="Calibri"/>
        <a:ea typeface="SimSun"/>
        <a:cs typeface="SimSu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1429</Words>
  <Application>Microsoft Office PowerPoint</Application>
  <PresentationFormat>Экран (4:3)</PresentationFormat>
  <Paragraphs>174</Paragraphs>
  <Slides>32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SimSun</vt:lpstr>
      <vt:lpstr>Times New Roman</vt:lpstr>
      <vt:lpstr>Calibri</vt:lpstr>
      <vt:lpstr>Lucida Sans Unicode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subject>музыка</dc:subject>
  <dc:creator>corowina</dc:creator>
  <cp:lastModifiedBy>Антуан</cp:lastModifiedBy>
  <cp:revision>212</cp:revision>
  <cp:lastPrinted>1601-01-01T00:00:00Z</cp:lastPrinted>
  <dcterms:created xsi:type="dcterms:W3CDTF">2013-03-01T18:28:36Z</dcterms:created>
  <dcterms:modified xsi:type="dcterms:W3CDTF">2014-04-22T10:24:34Z</dcterms:modified>
</cp:coreProperties>
</file>