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5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584888-41A1-408E-85BE-900425137F1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C84734-A7C8-4BDC-A601-5EC9C105D2B4}">
      <dgm:prSet/>
      <dgm:spPr/>
      <dgm:t>
        <a:bodyPr/>
        <a:lstStyle/>
        <a:p>
          <a:pPr rtl="0"/>
          <a:r>
            <a:rPr lang="ru-RU" u="sng" dirty="0" smtClean="0"/>
            <a:t>Молодой учитель</a:t>
          </a:r>
          <a:endParaRPr lang="ru-RU" dirty="0"/>
        </a:p>
      </dgm:t>
    </dgm:pt>
    <dgm:pt modelId="{6019D24F-525A-4A2C-B650-97FCC584F77F}" type="parTrans" cxnId="{D3E99328-8A5F-4EA4-B18F-1A10CA45C1F9}">
      <dgm:prSet/>
      <dgm:spPr/>
      <dgm:t>
        <a:bodyPr/>
        <a:lstStyle/>
        <a:p>
          <a:endParaRPr lang="ru-RU"/>
        </a:p>
      </dgm:t>
    </dgm:pt>
    <dgm:pt modelId="{DCA325D4-4233-4FE8-84AE-9A57876C9B52}" type="sibTrans" cxnId="{D3E99328-8A5F-4EA4-B18F-1A10CA45C1F9}">
      <dgm:prSet/>
      <dgm:spPr/>
      <dgm:t>
        <a:bodyPr/>
        <a:lstStyle/>
        <a:p>
          <a:endParaRPr lang="ru-RU"/>
        </a:p>
      </dgm:t>
    </dgm:pt>
    <dgm:pt modelId="{C2419B13-A00E-4210-BF53-5FC057C12C80}">
      <dgm:prSet/>
      <dgm:spPr/>
      <dgm:t>
        <a:bodyPr/>
        <a:lstStyle/>
        <a:p>
          <a:pPr rtl="0"/>
          <a:r>
            <a:rPr lang="ru-RU" dirty="0" smtClean="0"/>
            <a:t>Учителя физики, математики, химии и биологии, которые недавно приступили к работе в школе, но уже продемонстрировали высокую эффективность в преподавании своего предмета и методическую грамотность при работе со школьниками</a:t>
          </a:r>
          <a:endParaRPr lang="ru-RU" dirty="0"/>
        </a:p>
      </dgm:t>
    </dgm:pt>
    <dgm:pt modelId="{C54D9FD8-E1EC-482E-BE14-7540AC405A06}" type="parTrans" cxnId="{EF6BAFDC-D886-4BE7-BA5D-7A654C761E3E}">
      <dgm:prSet/>
      <dgm:spPr/>
      <dgm:t>
        <a:bodyPr/>
        <a:lstStyle/>
        <a:p>
          <a:endParaRPr lang="ru-RU"/>
        </a:p>
      </dgm:t>
    </dgm:pt>
    <dgm:pt modelId="{715C67C0-4A94-4947-9710-3B8530764C06}" type="sibTrans" cxnId="{EF6BAFDC-D886-4BE7-BA5D-7A654C761E3E}">
      <dgm:prSet/>
      <dgm:spPr/>
      <dgm:t>
        <a:bodyPr/>
        <a:lstStyle/>
        <a:p>
          <a:endParaRPr lang="ru-RU"/>
        </a:p>
      </dgm:t>
    </dgm:pt>
    <dgm:pt modelId="{EDE4FE23-1261-4939-8F07-C04FC8087D00}">
      <dgm:prSet/>
      <dgm:spPr/>
      <dgm:t>
        <a:bodyPr/>
        <a:lstStyle/>
        <a:p>
          <a:pPr rtl="0"/>
          <a:r>
            <a:rPr lang="ru-RU" u="sng" dirty="0" smtClean="0"/>
            <a:t>Учитель, воспитавший ученика</a:t>
          </a:r>
          <a:endParaRPr lang="ru-RU" dirty="0"/>
        </a:p>
      </dgm:t>
    </dgm:pt>
    <dgm:pt modelId="{8FA088F7-8034-4E0C-9F45-BAEB8CCEB7C9}" type="parTrans" cxnId="{2C26A4A5-1886-4606-A700-A13670092490}">
      <dgm:prSet/>
      <dgm:spPr/>
      <dgm:t>
        <a:bodyPr/>
        <a:lstStyle/>
        <a:p>
          <a:endParaRPr lang="ru-RU"/>
        </a:p>
      </dgm:t>
    </dgm:pt>
    <dgm:pt modelId="{0316579C-EFE5-4CA5-878B-23A62014053C}" type="sibTrans" cxnId="{2C26A4A5-1886-4606-A700-A13670092490}">
      <dgm:prSet/>
      <dgm:spPr/>
      <dgm:t>
        <a:bodyPr/>
        <a:lstStyle/>
        <a:p>
          <a:endParaRPr lang="ru-RU"/>
        </a:p>
      </dgm:t>
    </dgm:pt>
    <dgm:pt modelId="{57551E60-65BA-4C52-A312-B785E5D84B22}">
      <dgm:prSet/>
      <dgm:spPr/>
      <dgm:t>
        <a:bodyPr/>
        <a:lstStyle/>
        <a:p>
          <a:pPr rtl="0"/>
          <a:r>
            <a:rPr lang="ru-RU" dirty="0" smtClean="0"/>
            <a:t>Учителя, чьи выпускники достигли существенных успехов в исследованиях в области физики, математики, химии или биологии. </a:t>
          </a:r>
          <a:endParaRPr lang="ru-RU" dirty="0"/>
        </a:p>
      </dgm:t>
    </dgm:pt>
    <dgm:pt modelId="{367C2755-60BD-418D-9139-6A41ACF570C4}" type="parTrans" cxnId="{6A3387CA-FAF9-4451-A183-AFF4C203A278}">
      <dgm:prSet/>
      <dgm:spPr/>
      <dgm:t>
        <a:bodyPr/>
        <a:lstStyle/>
        <a:p>
          <a:endParaRPr lang="ru-RU"/>
        </a:p>
      </dgm:t>
    </dgm:pt>
    <dgm:pt modelId="{DD647524-2B2F-4980-A42C-8E6503F30123}" type="sibTrans" cxnId="{6A3387CA-FAF9-4451-A183-AFF4C203A278}">
      <dgm:prSet/>
      <dgm:spPr/>
      <dgm:t>
        <a:bodyPr/>
        <a:lstStyle/>
        <a:p>
          <a:endParaRPr lang="ru-RU"/>
        </a:p>
      </dgm:t>
    </dgm:pt>
    <dgm:pt modelId="{D423B083-D965-43E3-B8CF-9AB73AD31DDA}">
      <dgm:prSet/>
      <dgm:spPr/>
      <dgm:t>
        <a:bodyPr/>
        <a:lstStyle/>
        <a:p>
          <a:pPr rtl="0"/>
          <a:r>
            <a:rPr lang="ru-RU" u="sng" dirty="0" smtClean="0"/>
            <a:t>Наставник будущих ученых</a:t>
          </a:r>
          <a:endParaRPr lang="ru-RU" dirty="0"/>
        </a:p>
      </dgm:t>
    </dgm:pt>
    <dgm:pt modelId="{7ADCE9F9-B0B4-4ABF-A376-D1A6B1212C9F}" type="parTrans" cxnId="{6B59F979-8B39-4B9F-B962-0BB02C9BA2A9}">
      <dgm:prSet/>
      <dgm:spPr/>
      <dgm:t>
        <a:bodyPr/>
        <a:lstStyle/>
        <a:p>
          <a:endParaRPr lang="ru-RU"/>
        </a:p>
      </dgm:t>
    </dgm:pt>
    <dgm:pt modelId="{14789009-46A0-4D5A-8026-D4579FDF3E17}" type="sibTrans" cxnId="{6B59F979-8B39-4B9F-B962-0BB02C9BA2A9}">
      <dgm:prSet/>
      <dgm:spPr/>
      <dgm:t>
        <a:bodyPr/>
        <a:lstStyle/>
        <a:p>
          <a:endParaRPr lang="ru-RU"/>
        </a:p>
      </dgm:t>
    </dgm:pt>
    <dgm:pt modelId="{B3767B51-0FBF-44F0-A5CF-F20FE3BFBC5F}">
      <dgm:prSet/>
      <dgm:spPr/>
      <dgm:t>
        <a:bodyPr/>
        <a:lstStyle/>
        <a:p>
          <a:pPr rtl="0"/>
          <a:r>
            <a:rPr lang="ru-RU" dirty="0" smtClean="0"/>
            <a:t>Учителя физики, математики, химии или биологии, у которых значительное число выпускников продолжили профильное образование в ведущих вузах страны. </a:t>
          </a:r>
          <a:endParaRPr lang="ru-RU" dirty="0"/>
        </a:p>
      </dgm:t>
    </dgm:pt>
    <dgm:pt modelId="{13BF2464-6BC4-4D7B-8137-18DFC6BB4EEF}" type="parTrans" cxnId="{680EA30D-A9F2-4AA7-B855-FEC77428B9F5}">
      <dgm:prSet/>
      <dgm:spPr/>
      <dgm:t>
        <a:bodyPr/>
        <a:lstStyle/>
        <a:p>
          <a:endParaRPr lang="ru-RU"/>
        </a:p>
      </dgm:t>
    </dgm:pt>
    <dgm:pt modelId="{8EA1D502-E68E-40D0-98BE-AF068C895992}" type="sibTrans" cxnId="{680EA30D-A9F2-4AA7-B855-FEC77428B9F5}">
      <dgm:prSet/>
      <dgm:spPr/>
      <dgm:t>
        <a:bodyPr/>
        <a:lstStyle/>
        <a:p>
          <a:endParaRPr lang="ru-RU"/>
        </a:p>
      </dgm:t>
    </dgm:pt>
    <dgm:pt modelId="{80665F42-48AA-4A3A-AD62-505861FE85EA}" type="pres">
      <dgm:prSet presAssocID="{62584888-41A1-408E-85BE-900425137F1F}" presName="Name0" presStyleCnt="0">
        <dgm:presLayoutVars>
          <dgm:dir/>
          <dgm:animLvl val="lvl"/>
          <dgm:resizeHandles val="exact"/>
        </dgm:presLayoutVars>
      </dgm:prSet>
      <dgm:spPr/>
    </dgm:pt>
    <dgm:pt modelId="{2942B554-3373-4AE5-A8F2-F507D4387058}" type="pres">
      <dgm:prSet presAssocID="{0EC84734-A7C8-4BDC-A601-5EC9C105D2B4}" presName="linNode" presStyleCnt="0"/>
      <dgm:spPr/>
    </dgm:pt>
    <dgm:pt modelId="{3A0771EB-EC58-43EA-813F-0233EAABA03F}" type="pres">
      <dgm:prSet presAssocID="{0EC84734-A7C8-4BDC-A601-5EC9C105D2B4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E693C22D-7160-4DE1-96C9-4A7A2D0E83E6}" type="pres">
      <dgm:prSet presAssocID="{0EC84734-A7C8-4BDC-A601-5EC9C105D2B4}" presName="descendantText" presStyleLbl="alignAccFollowNode1" presStyleIdx="0" presStyleCnt="3">
        <dgm:presLayoutVars>
          <dgm:bulletEnabled val="1"/>
        </dgm:presLayoutVars>
      </dgm:prSet>
      <dgm:spPr/>
    </dgm:pt>
    <dgm:pt modelId="{F38D6F3D-E740-4D6B-9A50-E8AB472A5B16}" type="pres">
      <dgm:prSet presAssocID="{DCA325D4-4233-4FE8-84AE-9A57876C9B52}" presName="sp" presStyleCnt="0"/>
      <dgm:spPr/>
    </dgm:pt>
    <dgm:pt modelId="{C0CABEEE-FCD9-4EE7-B4E4-C7FDDDEC609E}" type="pres">
      <dgm:prSet presAssocID="{EDE4FE23-1261-4939-8F07-C04FC8087D00}" presName="linNode" presStyleCnt="0"/>
      <dgm:spPr/>
    </dgm:pt>
    <dgm:pt modelId="{396DC2AD-0135-4BAE-89E8-0A91B6501F49}" type="pres">
      <dgm:prSet presAssocID="{EDE4FE23-1261-4939-8F07-C04FC8087D00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5DC514FC-4329-411B-A2E2-6DAE6E4E09AB}" type="pres">
      <dgm:prSet presAssocID="{EDE4FE23-1261-4939-8F07-C04FC8087D00}" presName="descendantText" presStyleLbl="alignAccFollowNode1" presStyleIdx="1" presStyleCnt="3">
        <dgm:presLayoutVars>
          <dgm:bulletEnabled val="1"/>
        </dgm:presLayoutVars>
      </dgm:prSet>
      <dgm:spPr/>
    </dgm:pt>
    <dgm:pt modelId="{389B69DE-E45C-47A5-B0A8-C772C81D6704}" type="pres">
      <dgm:prSet presAssocID="{0316579C-EFE5-4CA5-878B-23A62014053C}" presName="sp" presStyleCnt="0"/>
      <dgm:spPr/>
    </dgm:pt>
    <dgm:pt modelId="{B87DDE2D-E4D4-4390-8FFF-AD810CB3698E}" type="pres">
      <dgm:prSet presAssocID="{D423B083-D965-43E3-B8CF-9AB73AD31DDA}" presName="linNode" presStyleCnt="0"/>
      <dgm:spPr/>
    </dgm:pt>
    <dgm:pt modelId="{765FCF76-FCEC-4B18-A42A-E5DD316B1BDC}" type="pres">
      <dgm:prSet presAssocID="{D423B083-D965-43E3-B8CF-9AB73AD31DDA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B57692F2-D576-4261-9F5A-1082C2A62B34}" type="pres">
      <dgm:prSet presAssocID="{D423B083-D965-43E3-B8CF-9AB73AD31DDA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680EA30D-A9F2-4AA7-B855-FEC77428B9F5}" srcId="{D423B083-D965-43E3-B8CF-9AB73AD31DDA}" destId="{B3767B51-0FBF-44F0-A5CF-F20FE3BFBC5F}" srcOrd="0" destOrd="0" parTransId="{13BF2464-6BC4-4D7B-8137-18DFC6BB4EEF}" sibTransId="{8EA1D502-E68E-40D0-98BE-AF068C895992}"/>
    <dgm:cxn modelId="{6423DEB8-FE22-47D8-B7FF-DCC738733AC2}" type="presOf" srcId="{C2419B13-A00E-4210-BF53-5FC057C12C80}" destId="{E693C22D-7160-4DE1-96C9-4A7A2D0E83E6}" srcOrd="0" destOrd="0" presId="urn:microsoft.com/office/officeart/2005/8/layout/vList5"/>
    <dgm:cxn modelId="{4DC1B01F-3212-4580-9C17-4D151A380CEB}" type="presOf" srcId="{57551E60-65BA-4C52-A312-B785E5D84B22}" destId="{5DC514FC-4329-411B-A2E2-6DAE6E4E09AB}" srcOrd="0" destOrd="0" presId="urn:microsoft.com/office/officeart/2005/8/layout/vList5"/>
    <dgm:cxn modelId="{470014A6-D74F-44D9-8E3B-78660290AB31}" type="presOf" srcId="{0EC84734-A7C8-4BDC-A601-5EC9C105D2B4}" destId="{3A0771EB-EC58-43EA-813F-0233EAABA03F}" srcOrd="0" destOrd="0" presId="urn:microsoft.com/office/officeart/2005/8/layout/vList5"/>
    <dgm:cxn modelId="{D3E99328-8A5F-4EA4-B18F-1A10CA45C1F9}" srcId="{62584888-41A1-408E-85BE-900425137F1F}" destId="{0EC84734-A7C8-4BDC-A601-5EC9C105D2B4}" srcOrd="0" destOrd="0" parTransId="{6019D24F-525A-4A2C-B650-97FCC584F77F}" sibTransId="{DCA325D4-4233-4FE8-84AE-9A57876C9B52}"/>
    <dgm:cxn modelId="{28B6B36E-FD56-4DA8-90CF-A67ACFD7AE75}" type="presOf" srcId="{D423B083-D965-43E3-B8CF-9AB73AD31DDA}" destId="{765FCF76-FCEC-4B18-A42A-E5DD316B1BDC}" srcOrd="0" destOrd="0" presId="urn:microsoft.com/office/officeart/2005/8/layout/vList5"/>
    <dgm:cxn modelId="{EF6BAFDC-D886-4BE7-BA5D-7A654C761E3E}" srcId="{0EC84734-A7C8-4BDC-A601-5EC9C105D2B4}" destId="{C2419B13-A00E-4210-BF53-5FC057C12C80}" srcOrd="0" destOrd="0" parTransId="{C54D9FD8-E1EC-482E-BE14-7540AC405A06}" sibTransId="{715C67C0-4A94-4947-9710-3B8530764C06}"/>
    <dgm:cxn modelId="{2C26A4A5-1886-4606-A700-A13670092490}" srcId="{62584888-41A1-408E-85BE-900425137F1F}" destId="{EDE4FE23-1261-4939-8F07-C04FC8087D00}" srcOrd="1" destOrd="0" parTransId="{8FA088F7-8034-4E0C-9F45-BAEB8CCEB7C9}" sibTransId="{0316579C-EFE5-4CA5-878B-23A62014053C}"/>
    <dgm:cxn modelId="{6B59F979-8B39-4B9F-B962-0BB02C9BA2A9}" srcId="{62584888-41A1-408E-85BE-900425137F1F}" destId="{D423B083-D965-43E3-B8CF-9AB73AD31DDA}" srcOrd="2" destOrd="0" parTransId="{7ADCE9F9-B0B4-4ABF-A376-D1A6B1212C9F}" sibTransId="{14789009-46A0-4D5A-8026-D4579FDF3E17}"/>
    <dgm:cxn modelId="{6A3387CA-FAF9-4451-A183-AFF4C203A278}" srcId="{EDE4FE23-1261-4939-8F07-C04FC8087D00}" destId="{57551E60-65BA-4C52-A312-B785E5D84B22}" srcOrd="0" destOrd="0" parTransId="{367C2755-60BD-418D-9139-6A41ACF570C4}" sibTransId="{DD647524-2B2F-4980-A42C-8E6503F30123}"/>
    <dgm:cxn modelId="{E4A86060-D27A-49DC-A2ED-4D79742362BB}" type="presOf" srcId="{B3767B51-0FBF-44F0-A5CF-F20FE3BFBC5F}" destId="{B57692F2-D576-4261-9F5A-1082C2A62B34}" srcOrd="0" destOrd="0" presId="urn:microsoft.com/office/officeart/2005/8/layout/vList5"/>
    <dgm:cxn modelId="{3A18FE58-F824-490D-8B8B-1F17D6467ADD}" type="presOf" srcId="{EDE4FE23-1261-4939-8F07-C04FC8087D00}" destId="{396DC2AD-0135-4BAE-89E8-0A91B6501F49}" srcOrd="0" destOrd="0" presId="urn:microsoft.com/office/officeart/2005/8/layout/vList5"/>
    <dgm:cxn modelId="{A6FF92A9-0911-4551-A54B-73625A6FBA2C}" type="presOf" srcId="{62584888-41A1-408E-85BE-900425137F1F}" destId="{80665F42-48AA-4A3A-AD62-505861FE85EA}" srcOrd="0" destOrd="0" presId="urn:microsoft.com/office/officeart/2005/8/layout/vList5"/>
    <dgm:cxn modelId="{E4748678-55D5-4725-A8B3-63A6A75DB0C0}" type="presParOf" srcId="{80665F42-48AA-4A3A-AD62-505861FE85EA}" destId="{2942B554-3373-4AE5-A8F2-F507D4387058}" srcOrd="0" destOrd="0" presId="urn:microsoft.com/office/officeart/2005/8/layout/vList5"/>
    <dgm:cxn modelId="{E6124A1D-75BA-40DD-9185-E1A9ABB5AF72}" type="presParOf" srcId="{2942B554-3373-4AE5-A8F2-F507D4387058}" destId="{3A0771EB-EC58-43EA-813F-0233EAABA03F}" srcOrd="0" destOrd="0" presId="urn:microsoft.com/office/officeart/2005/8/layout/vList5"/>
    <dgm:cxn modelId="{FD9AF4EE-5B10-46F2-8B96-8C5B76610520}" type="presParOf" srcId="{2942B554-3373-4AE5-A8F2-F507D4387058}" destId="{E693C22D-7160-4DE1-96C9-4A7A2D0E83E6}" srcOrd="1" destOrd="0" presId="urn:microsoft.com/office/officeart/2005/8/layout/vList5"/>
    <dgm:cxn modelId="{5749DB96-9C62-4C8D-B63E-0211D5F8A3C6}" type="presParOf" srcId="{80665F42-48AA-4A3A-AD62-505861FE85EA}" destId="{F38D6F3D-E740-4D6B-9A50-E8AB472A5B16}" srcOrd="1" destOrd="0" presId="urn:microsoft.com/office/officeart/2005/8/layout/vList5"/>
    <dgm:cxn modelId="{BE9F9C37-4503-44C4-B707-AA88259E7109}" type="presParOf" srcId="{80665F42-48AA-4A3A-AD62-505861FE85EA}" destId="{C0CABEEE-FCD9-4EE7-B4E4-C7FDDDEC609E}" srcOrd="2" destOrd="0" presId="urn:microsoft.com/office/officeart/2005/8/layout/vList5"/>
    <dgm:cxn modelId="{C1907C5C-33CC-4E2B-BB00-19202C322A38}" type="presParOf" srcId="{C0CABEEE-FCD9-4EE7-B4E4-C7FDDDEC609E}" destId="{396DC2AD-0135-4BAE-89E8-0A91B6501F49}" srcOrd="0" destOrd="0" presId="urn:microsoft.com/office/officeart/2005/8/layout/vList5"/>
    <dgm:cxn modelId="{302A4DBA-E3B7-439B-99FA-61E6344CD407}" type="presParOf" srcId="{C0CABEEE-FCD9-4EE7-B4E4-C7FDDDEC609E}" destId="{5DC514FC-4329-411B-A2E2-6DAE6E4E09AB}" srcOrd="1" destOrd="0" presId="urn:microsoft.com/office/officeart/2005/8/layout/vList5"/>
    <dgm:cxn modelId="{C87D1067-A8B8-40AA-8B6D-962F00DB7DF7}" type="presParOf" srcId="{80665F42-48AA-4A3A-AD62-505861FE85EA}" destId="{389B69DE-E45C-47A5-B0A8-C772C81D6704}" srcOrd="3" destOrd="0" presId="urn:microsoft.com/office/officeart/2005/8/layout/vList5"/>
    <dgm:cxn modelId="{074C0CF1-A2D8-45DE-A808-47EDFB8A375C}" type="presParOf" srcId="{80665F42-48AA-4A3A-AD62-505861FE85EA}" destId="{B87DDE2D-E4D4-4390-8FFF-AD810CB3698E}" srcOrd="4" destOrd="0" presId="urn:microsoft.com/office/officeart/2005/8/layout/vList5"/>
    <dgm:cxn modelId="{92A8177B-BFDA-41EA-AB4E-3C80A4BA7BBB}" type="presParOf" srcId="{B87DDE2D-E4D4-4390-8FFF-AD810CB3698E}" destId="{765FCF76-FCEC-4B18-A42A-E5DD316B1BDC}" srcOrd="0" destOrd="0" presId="urn:microsoft.com/office/officeart/2005/8/layout/vList5"/>
    <dgm:cxn modelId="{D74212FD-01FF-4854-ACA8-640A9A99F2EB}" type="presParOf" srcId="{B87DDE2D-E4D4-4390-8FFF-AD810CB3698E}" destId="{B57692F2-D576-4261-9F5A-1082C2A62B34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23.08.2011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23.08.2011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23.08.2011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23.08.2011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23.08.2011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ynastyfdn.com/" TargetMode="External"/><Relationship Id="rId2" Type="http://schemas.openxmlformats.org/officeDocument/2006/relationships/hyperlink" Target="mailto:contact@dynastyfdn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lementy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357166"/>
            <a:ext cx="7000924" cy="22145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Конференция лауреатов Всероссийского конкурса учителей физики, математики, химии и биологии фонда Дмитрия Зимина </a:t>
            </a:r>
            <a:br>
              <a:rPr lang="ru-RU" dirty="0" smtClean="0"/>
            </a:br>
            <a:r>
              <a:rPr lang="ru-RU" dirty="0" smtClean="0"/>
              <a:t>«Династия»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P10407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2714620"/>
            <a:ext cx="5143536" cy="36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chemeClr val="accent2">
                <a:lumMod val="40000"/>
                <a:lumOff val="60000"/>
                <a:alpha val="56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8115328" cy="6259662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endParaRPr lang="en-US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Фонд Дмитрия Зимина «Династия»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127006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, Россия, Москва, 1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Тверская-Ямская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, д. 2, стр. 1, 4 этаж, офис 400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Тел.: +7 (495) 969-28-83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Факс: +7 (495) 969-28-84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E-mail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>contact@dynastyfdn.com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hlinkClick r:id="rId3"/>
              </a:rPr>
              <a:t>www.dynastyfdn.com</a:t>
            </a:r>
            <a:endParaRPr lang="en-US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hlinkClick r:id="rId4"/>
              </a:rPr>
              <a:t>www.elementy.ru</a:t>
            </a:r>
            <a:endParaRPr lang="en-US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  <a:buNone/>
            </a:pP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351155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Работа Фонда нацелена на вовлечение школьников и молодежи в науку, а это — в первую очередь —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связано с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поддержкой наиболее талантливых учителей по всей стране.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Цель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программы поддержки преподавателей физики, математики, химии и биологии — повысить престиж профессии учителя и создать условия для творческой и преподавательской деятельности лучших школьных учителей, расширения их сотрудничества с высшей школой и научным сообществом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P1040787.JPG"/>
          <p:cNvPicPr preferRelativeResize="0"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3429000"/>
            <a:ext cx="4320000" cy="32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868610"/>
          </a:xfrm>
        </p:spPr>
        <p:txBody>
          <a:bodyPr>
            <a:noAutofit/>
          </a:bodyPr>
          <a:lstStyle/>
          <a:p>
            <a:r>
              <a:rPr lang="ru-RU" sz="2000" dirty="0" smtClean="0"/>
              <a:t>Основа программы — ежегодный всероссийский </a:t>
            </a:r>
            <a:r>
              <a:rPr lang="ru-RU" sz="2000" dirty="0" err="1" smtClean="0"/>
              <a:t>грантовый</a:t>
            </a:r>
            <a:r>
              <a:rPr lang="ru-RU" sz="2000" dirty="0" smtClean="0"/>
              <a:t> конкурс. Он проводится «Династией» с 2004 года. Партнером Фонда в организации конкурса выступает фонд «Современное естествознание».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dirty="0" smtClean="0"/>
              <a:t>Каждый из 500 победителей конкурса получает диплом фонда «Династия» и индивидуальный грант в 35 тыс. рублей.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P1040789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80116" y="2857500"/>
            <a:ext cx="4821767" cy="3616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7254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3"/>
                </a:solidFill>
              </a:rPr>
              <a:t>Конкурс проводится в трех номинациях</a:t>
            </a:r>
            <a:r>
              <a:rPr lang="ru-RU" sz="2800" b="1" dirty="0" smtClean="0">
                <a:solidFill>
                  <a:schemeClr val="accent3"/>
                </a:solidFill>
              </a:rPr>
              <a:t>:</a:t>
            </a:r>
            <a:endParaRPr lang="ru-RU" sz="2800" b="1" dirty="0">
              <a:solidFill>
                <a:schemeClr val="accent3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4422"/>
          <a:ext cx="8115328" cy="5259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8272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Учителя физики Курской области лауреаты конкурса в номинации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Молодой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учитель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285992"/>
            <a:ext cx="7467600" cy="378621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2008 год</a:t>
            </a:r>
          </a:p>
          <a:p>
            <a:pPr algn="ctr">
              <a:buNone/>
            </a:pP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Соколова Татьяна Викторовна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г. Железногорск, лицей № 5</a:t>
            </a:r>
          </a:p>
          <a:p>
            <a:pPr algn="ctr">
              <a:buNone/>
            </a:pP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Ушакова Галина Николаевна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г. Курчатов, школа № 1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Учителя физики Курской области лауреаты конкурса в номинации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Наставник будущих учёных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2005 год</a:t>
            </a:r>
          </a:p>
          <a:p>
            <a:pPr algn="ctr">
              <a:buNone/>
            </a:pPr>
            <a:r>
              <a:rPr lang="ru-RU" dirty="0" smtClean="0"/>
              <a:t>Азарова Екатерина Павловна</a:t>
            </a:r>
          </a:p>
          <a:p>
            <a:pPr algn="ctr">
              <a:buNone/>
            </a:pPr>
            <a:r>
              <a:rPr lang="ru-RU" dirty="0" smtClean="0"/>
              <a:t>г. Железногорск, школа № 11</a:t>
            </a:r>
          </a:p>
          <a:p>
            <a:pPr algn="ctr">
              <a:buNone/>
            </a:pPr>
            <a:r>
              <a:rPr lang="ru-RU" dirty="0" err="1" smtClean="0"/>
              <a:t>Логачев</a:t>
            </a:r>
            <a:r>
              <a:rPr lang="ru-RU" dirty="0" smtClean="0"/>
              <a:t> Иван Ефимович</a:t>
            </a:r>
          </a:p>
          <a:p>
            <a:pPr algn="ctr">
              <a:buNone/>
            </a:pPr>
            <a:r>
              <a:rPr lang="ru-RU" dirty="0" smtClean="0"/>
              <a:t>г. Курчатов, гимназия № 2</a:t>
            </a:r>
          </a:p>
          <a:p>
            <a:pPr algn="ctr">
              <a:buNone/>
            </a:pPr>
            <a:r>
              <a:rPr lang="ru-RU" dirty="0" err="1" smtClean="0"/>
              <a:t>Шумеев</a:t>
            </a:r>
            <a:r>
              <a:rPr lang="ru-RU" dirty="0" smtClean="0"/>
              <a:t> Юрий Николаевич</a:t>
            </a:r>
          </a:p>
          <a:p>
            <a:pPr algn="ctr">
              <a:buNone/>
            </a:pPr>
            <a:r>
              <a:rPr lang="ru-RU" dirty="0" smtClean="0"/>
              <a:t>г. Курчатов, лицей № 3</a:t>
            </a:r>
          </a:p>
          <a:p>
            <a:pPr algn="ctr">
              <a:buNone/>
            </a:pPr>
            <a:r>
              <a:rPr lang="ru-RU" dirty="0" smtClean="0"/>
              <a:t>2006 год</a:t>
            </a:r>
          </a:p>
          <a:p>
            <a:pPr algn="ctr">
              <a:buNone/>
            </a:pPr>
            <a:r>
              <a:rPr lang="ru-RU" dirty="0" err="1" smtClean="0"/>
              <a:t>Логачев</a:t>
            </a:r>
            <a:r>
              <a:rPr lang="ru-RU" dirty="0" smtClean="0"/>
              <a:t> Иван Ефимович</a:t>
            </a:r>
          </a:p>
          <a:p>
            <a:pPr algn="ctr">
              <a:buNone/>
            </a:pPr>
            <a:r>
              <a:rPr lang="ru-RU" dirty="0" smtClean="0"/>
              <a:t>г. Курчатов, гимназия № 2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8043890" cy="625966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2008 год</a:t>
            </a:r>
          </a:p>
          <a:p>
            <a:pPr algn="ctr">
              <a:buNone/>
            </a:pPr>
            <a:r>
              <a:rPr lang="ru-RU" dirty="0" smtClean="0"/>
              <a:t>Сальникова Алла Ивановна</a:t>
            </a:r>
          </a:p>
          <a:p>
            <a:pPr algn="ctr">
              <a:buNone/>
            </a:pPr>
            <a:r>
              <a:rPr lang="ru-RU" dirty="0" smtClean="0"/>
              <a:t>г. Железногорск, школа № 12</a:t>
            </a:r>
          </a:p>
          <a:p>
            <a:pPr algn="ctr">
              <a:buNone/>
            </a:pPr>
            <a:r>
              <a:rPr lang="ru-RU" dirty="0" err="1" smtClean="0"/>
              <a:t>Шумеев</a:t>
            </a:r>
            <a:r>
              <a:rPr lang="ru-RU" dirty="0" smtClean="0"/>
              <a:t> Юрий Николаевич</a:t>
            </a:r>
          </a:p>
          <a:p>
            <a:pPr algn="ctr">
              <a:buNone/>
            </a:pPr>
            <a:r>
              <a:rPr lang="ru-RU" dirty="0" smtClean="0"/>
              <a:t>г. Курчатов, лицей № </a:t>
            </a:r>
            <a:r>
              <a:rPr lang="ru-RU" dirty="0" smtClean="0"/>
              <a:t>4</a:t>
            </a:r>
          </a:p>
          <a:p>
            <a:pPr algn="ctr">
              <a:buNone/>
            </a:pPr>
            <a:r>
              <a:rPr lang="ru-RU" dirty="0" smtClean="0"/>
              <a:t>Анненкова Ванда Станиславовна</a:t>
            </a:r>
          </a:p>
          <a:p>
            <a:pPr algn="ctr">
              <a:buNone/>
            </a:pPr>
            <a:r>
              <a:rPr lang="ru-RU" dirty="0" smtClean="0"/>
              <a:t>г. Курск, школа № 57</a:t>
            </a:r>
          </a:p>
          <a:p>
            <a:pPr algn="ctr">
              <a:buNone/>
            </a:pPr>
            <a:r>
              <a:rPr lang="ru-RU" dirty="0" err="1" smtClean="0"/>
              <a:t>Буданцева</a:t>
            </a:r>
            <a:r>
              <a:rPr lang="ru-RU" dirty="0" smtClean="0"/>
              <a:t> Александра Степановна</a:t>
            </a:r>
          </a:p>
          <a:p>
            <a:pPr algn="ctr">
              <a:buNone/>
            </a:pPr>
            <a:r>
              <a:rPr lang="ru-RU" dirty="0" smtClean="0"/>
              <a:t>г. Курск, школа № 28</a:t>
            </a:r>
          </a:p>
          <a:p>
            <a:pPr algn="ctr">
              <a:buNone/>
            </a:pPr>
            <a:r>
              <a:rPr lang="ru-RU" dirty="0" smtClean="0"/>
              <a:t>2009 год</a:t>
            </a:r>
          </a:p>
          <a:p>
            <a:pPr algn="ctr">
              <a:buNone/>
            </a:pPr>
            <a:r>
              <a:rPr lang="ru-RU" dirty="0" err="1" smtClean="0"/>
              <a:t>Шумеев</a:t>
            </a:r>
            <a:r>
              <a:rPr lang="ru-RU" dirty="0" smtClean="0"/>
              <a:t> Юрий Николаевич</a:t>
            </a:r>
          </a:p>
          <a:p>
            <a:pPr algn="ctr">
              <a:buNone/>
            </a:pPr>
            <a:r>
              <a:rPr lang="ru-RU" dirty="0" smtClean="0"/>
              <a:t>г. Курчатов, </a:t>
            </a:r>
            <a:r>
              <a:rPr lang="ru-RU" dirty="0" smtClean="0"/>
              <a:t>школа № 3</a:t>
            </a:r>
          </a:p>
          <a:p>
            <a:pPr algn="ctr">
              <a:buNone/>
            </a:pPr>
            <a:r>
              <a:rPr lang="ru-RU" dirty="0" err="1" smtClean="0"/>
              <a:t>Гуторова</a:t>
            </a:r>
            <a:r>
              <a:rPr lang="ru-RU" dirty="0" smtClean="0"/>
              <a:t> Татьяна Павловна</a:t>
            </a:r>
          </a:p>
          <a:p>
            <a:pPr algn="ctr">
              <a:buNone/>
            </a:pPr>
            <a:r>
              <a:rPr lang="ru-RU" dirty="0" smtClean="0"/>
              <a:t>г. Тим, школа</a:t>
            </a: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8186766" cy="597391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2010 год</a:t>
            </a:r>
          </a:p>
          <a:p>
            <a:pPr algn="ctr">
              <a:buNone/>
            </a:pPr>
            <a:r>
              <a:rPr lang="ru-RU" dirty="0" smtClean="0"/>
              <a:t>Овчаров Виктор Иванович</a:t>
            </a:r>
          </a:p>
          <a:p>
            <a:pPr algn="ctr">
              <a:buNone/>
            </a:pPr>
            <a:r>
              <a:rPr lang="ru-RU" dirty="0" smtClean="0"/>
              <a:t>г. Железногорск, гимназия № 1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2011 год</a:t>
            </a:r>
          </a:p>
          <a:p>
            <a:pPr algn="ctr">
              <a:buNone/>
            </a:pPr>
            <a:r>
              <a:rPr lang="ru-RU" dirty="0" smtClean="0"/>
              <a:t>Образцова Елена Александровна</a:t>
            </a:r>
          </a:p>
          <a:p>
            <a:pPr algn="ctr">
              <a:buNone/>
            </a:pPr>
            <a:r>
              <a:rPr lang="ru-RU" dirty="0" smtClean="0"/>
              <a:t>г. Курск, школа № 59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9001156" cy="11430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Пять дней я гордилась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тем,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что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я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– учитель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 descr="P10407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1428736"/>
            <a:ext cx="3840000" cy="2880000"/>
          </a:xfrm>
          <a:prstGeom prst="rect">
            <a:avLst/>
          </a:prstGeom>
        </p:spPr>
      </p:pic>
      <p:pic>
        <p:nvPicPr>
          <p:cNvPr id="6" name="Рисунок 5" descr="P10408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3786190"/>
            <a:ext cx="3840000" cy="2880000"/>
          </a:xfrm>
          <a:prstGeom prst="rect">
            <a:avLst/>
          </a:prstGeom>
        </p:spPr>
      </p:pic>
      <p:pic>
        <p:nvPicPr>
          <p:cNvPr id="4" name="Содержимое 3" descr="P1040785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214282" y="1428736"/>
            <a:ext cx="3840000" cy="288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73</TotalTime>
  <Words>364</Words>
  <PresentationFormat>Экран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Конференция лауреатов Всероссийского конкурса учителей физики, математики, химии и биологии фонда Дмитрия Зимина  «Династия»</vt:lpstr>
      <vt:lpstr>Работа Фонда нацелена на вовлечение школьников и молодежи в науку, а это — в первую очередь — связано с поддержкой наиболее талантливых учителей по всей стране. Цель программы поддержки преподавателей физики, математики, химии и биологии — повысить престиж профессии учителя и создать условия для творческой и преподавательской деятельности лучших школьных учителей, расширения их сотрудничества с высшей школой и научным сообществом. </vt:lpstr>
      <vt:lpstr>Основа программы — ежегодный всероссийский грантовый конкурс. Он проводится «Династией» с 2004 года. Партнером Фонда в организации конкурса выступает фонд «Современное естествознание».   Каждый из 500 победителей конкурса получает диплом фонда «Династия» и индивидуальный грант в 35 тыс. рублей. </vt:lpstr>
      <vt:lpstr>Конкурс проводится в трех номинациях:</vt:lpstr>
      <vt:lpstr>Учителя физики Курской области лауреаты конкурса в номинации Молодой учитель </vt:lpstr>
      <vt:lpstr>Учителя физики Курской области лауреаты конкурса в номинации Наставник будущих учёных</vt:lpstr>
      <vt:lpstr>Слайд 7</vt:lpstr>
      <vt:lpstr>Слайд 8</vt:lpstr>
      <vt:lpstr>Пять дней я гордилась тем, что я – учитель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Конференция лауреатов Всероссийского конкурса учителей физики, математики, химии и биологии фонда Дмитрия Зимина  «Династия»</dc:title>
  <dc:creator>user</dc:creator>
  <cp:lastModifiedBy>user</cp:lastModifiedBy>
  <cp:revision>11</cp:revision>
  <dcterms:created xsi:type="dcterms:W3CDTF">2011-08-23T17:18:24Z</dcterms:created>
  <dcterms:modified xsi:type="dcterms:W3CDTF">2011-08-23T18:42:17Z</dcterms:modified>
</cp:coreProperties>
</file>