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260" r:id="rId3"/>
    <p:sldId id="270" r:id="rId4"/>
    <p:sldId id="271" r:id="rId5"/>
    <p:sldId id="258" r:id="rId6"/>
    <p:sldId id="259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2B05B5"/>
    <a:srgbClr val="3006CC"/>
    <a:srgbClr val="120264"/>
    <a:srgbClr val="E62C58"/>
    <a:srgbClr val="008000"/>
    <a:srgbClr val="CC3300"/>
    <a:srgbClr val="F3A7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0" autoAdjust="0"/>
    <p:restoredTop sz="97288" autoAdjust="0"/>
  </p:normalViewPr>
  <p:slideViewPr>
    <p:cSldViewPr>
      <p:cViewPr>
        <p:scale>
          <a:sx n="66" d="100"/>
          <a:sy n="66" d="100"/>
        </p:scale>
        <p:origin x="-145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D40382-70E7-410A-94AB-981B5FD1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391E24-A93B-4F92-96BB-84F993B2D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DE62B-83E9-4525-8952-B290F9138C0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A0ED-B502-4AE3-B65D-BFEF1131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E5FE-CD3D-4412-9275-406F90C6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7FE3-C3B5-4F3A-A3E1-5CE554DD9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27A2-DE53-445E-ABE8-19C077293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4891-07AE-4E67-956B-1EF530232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9174-34CC-4710-B535-5B681FCE7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FB6C-F2ED-4102-8036-7F73A41F3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7D0A1-4B4A-4D35-8B8F-A44782292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EE8A-C732-4864-AF32-8758CB7CD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282D-EAF5-4690-B208-3C118AB98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A91D7-BFFA-4157-9239-44B7E3EC7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2E7D-3847-4EDD-A779-EB49150AF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D043-265B-4291-9909-6039A3734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74B1-BE2A-4F1A-83B6-242AE273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15CC-23D6-4353-9844-3DE1AA75E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B1B6-8F05-4E51-AC61-6488E81E1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4B786-7CF5-4748-B6FB-80E6E44F2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CDEB-E4B0-45A7-98C6-6526C34B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158A-C174-41FE-B42A-CFE08E7D2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912D-17EA-4796-82EA-103E4B14E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2D09-CCFF-4085-B87B-F7B59C66D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0F36-C3C2-4FDE-A724-B568BC0B2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60BDE-8F80-40D0-89A9-D97B4A72F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2269F-8275-4A0F-9534-8DF2D8288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2489-AC32-4255-93F8-5BB2E0B42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F328-B9A6-45ED-8B8D-12FF01061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389A6FB-4F70-4531-98A3-188ABDFE7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E0BE88-A5BD-44A7-8D32-C7BA78FE9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8313" y="1555750"/>
            <a:ext cx="80645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</a:rPr>
              <a:t>Интегрированный урок: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ru-RU" sz="2800" b="1">
                <a:solidFill>
                  <a:schemeClr val="tx2"/>
                </a:solidFill>
              </a:rPr>
              <a:t>математика-физика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419475" y="21336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9 класс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795963" y="3068638"/>
            <a:ext cx="30241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Учитель физики:</a:t>
            </a:r>
          </a:p>
          <a:p>
            <a:pPr>
              <a:spcBef>
                <a:spcPct val="50000"/>
              </a:spcBef>
            </a:pPr>
            <a:r>
              <a:rPr lang="ru-RU" sz="2000"/>
              <a:t>Лекомцева Т.П. </a:t>
            </a:r>
          </a:p>
          <a:p>
            <a:pPr>
              <a:spcBef>
                <a:spcPct val="50000"/>
              </a:spcBef>
            </a:pPr>
            <a:r>
              <a:rPr lang="ru-RU" sz="2000"/>
              <a:t>Учитель математики: 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ru-RU" sz="2000"/>
              <a:t>Сугоняев И.М.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68313" y="333375"/>
            <a:ext cx="7343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Муниципальное общеобразовательное учреждение «Лицей № 4» г. Саратов</a:t>
            </a:r>
            <a:endParaRPr lang="ru-RU" sz="2000" dirty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708400" y="6165850"/>
            <a:ext cx="2016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dirty="0"/>
              <a:t>Саратов 2011</a:t>
            </a:r>
          </a:p>
        </p:txBody>
      </p:sp>
      <p:pic>
        <p:nvPicPr>
          <p:cNvPr id="12288" name="Picture 0" descr="черепа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84500"/>
            <a:ext cx="381635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5113"/>
            <a:ext cx="7427912" cy="642937"/>
          </a:xfrm>
        </p:spPr>
        <p:txBody>
          <a:bodyPr/>
          <a:lstStyle/>
          <a:p>
            <a:pPr algn="ctr" eaLnBrk="1" hangingPunct="1"/>
            <a:r>
              <a:rPr lang="ru-RU" sz="2600" smtClean="0"/>
              <a:t>Решаем задачи по математике</a:t>
            </a:r>
          </a:p>
        </p:txBody>
      </p:sp>
      <p:pic>
        <p:nvPicPr>
          <p:cNvPr id="13315" name="Picture 6" descr="gr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3573463"/>
            <a:ext cx="3455987" cy="2784475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1125538"/>
            <a:ext cx="72009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1. Построить графики функций, заданных формулами</a:t>
            </a:r>
          </a:p>
          <a:p>
            <a:pPr>
              <a:spcBef>
                <a:spcPct val="50000"/>
              </a:spcBef>
            </a:pPr>
            <a:r>
              <a:rPr lang="ru-RU"/>
              <a:t>а) </a:t>
            </a:r>
            <a:r>
              <a:rPr lang="en-US"/>
              <a:t>y=3+0.5x</a:t>
            </a:r>
          </a:p>
          <a:p>
            <a:pPr>
              <a:spcBef>
                <a:spcPct val="50000"/>
              </a:spcBef>
            </a:pPr>
            <a:r>
              <a:rPr lang="ru-RU"/>
              <a:t>б) </a:t>
            </a:r>
            <a:r>
              <a:rPr lang="en-US"/>
              <a:t>y=</a:t>
            </a:r>
            <a:r>
              <a:rPr lang="ru-RU"/>
              <a:t> -</a:t>
            </a:r>
            <a:r>
              <a:rPr lang="en-US"/>
              <a:t>2x</a:t>
            </a:r>
          </a:p>
          <a:p>
            <a:pPr>
              <a:spcBef>
                <a:spcPct val="50000"/>
              </a:spcBef>
            </a:pPr>
            <a:r>
              <a:rPr lang="ru-RU"/>
              <a:t>в) </a:t>
            </a:r>
            <a:r>
              <a:rPr lang="en-US"/>
              <a:t>y=</a:t>
            </a:r>
            <a:r>
              <a:rPr lang="ru-RU"/>
              <a:t> 4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550" y="2852738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2. По графику функции записать формулу, которой задается эта функция</a:t>
            </a:r>
          </a:p>
        </p:txBody>
      </p:sp>
      <p:pic>
        <p:nvPicPr>
          <p:cNvPr id="13318" name="Picture 8" descr="gr2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3644900"/>
            <a:ext cx="3744912" cy="2547938"/>
          </a:xfrm>
          <a:noFill/>
        </p:spPr>
      </p:pic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268538" y="6308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а)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6300788" y="627221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8138"/>
            <a:ext cx="7543800" cy="498475"/>
          </a:xfrm>
        </p:spPr>
        <p:txBody>
          <a:bodyPr/>
          <a:lstStyle/>
          <a:p>
            <a:pPr algn="ctr" eaLnBrk="1" hangingPunct="1"/>
            <a:r>
              <a:rPr lang="ru-RU" sz="2600" smtClean="0"/>
              <a:t>Повторяем физику</a:t>
            </a:r>
          </a:p>
        </p:txBody>
      </p:sp>
      <p:pic>
        <p:nvPicPr>
          <p:cNvPr id="14339" name="Picture 6" descr="fizik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7725" y="1484313"/>
            <a:ext cx="4759325" cy="5075237"/>
          </a:xfrm>
          <a:noFill/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124075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Равнопеременное движение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2238"/>
            <a:ext cx="7543800" cy="392112"/>
          </a:xfrm>
        </p:spPr>
        <p:txBody>
          <a:bodyPr/>
          <a:lstStyle/>
          <a:p>
            <a:pPr algn="ctr" eaLnBrk="1" hangingPunct="1"/>
            <a:r>
              <a:rPr lang="ru-RU" sz="2600" smtClean="0"/>
              <a:t>Решаем задачи по физике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7852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/>
              <a:t>Проекция скорости движущегося тела изменяется по закону </a:t>
            </a:r>
          </a:p>
          <a:p>
            <a:pPr marL="342900" indent="-342900"/>
            <a:r>
              <a:rPr lang="en-US" sz="2000" i="1"/>
              <a:t>v</a:t>
            </a:r>
            <a:r>
              <a:rPr lang="en-US" sz="2000" i="1" baseline="-25000"/>
              <a:t>x</a:t>
            </a:r>
            <a:r>
              <a:rPr lang="ru-RU" sz="2000" i="1"/>
              <a:t>=10-</a:t>
            </a:r>
            <a:r>
              <a:rPr lang="en-US" sz="2000" i="1"/>
              <a:t>2t </a:t>
            </a:r>
            <a:r>
              <a:rPr lang="ru-RU" sz="2000"/>
              <a:t>(величины измерены в СИ).</a:t>
            </a:r>
          </a:p>
          <a:p>
            <a:pPr marL="342900" indent="-342900"/>
            <a:r>
              <a:rPr lang="ru-RU"/>
              <a:t>а) Опишите характер движения тела.</a:t>
            </a:r>
          </a:p>
          <a:p>
            <a:pPr marL="342900" indent="-342900"/>
            <a:r>
              <a:rPr lang="ru-RU"/>
              <a:t>б) Найдите проекцию начальной скорости, модуль и направление вектора начальной скорости.</a:t>
            </a:r>
          </a:p>
          <a:p>
            <a:pPr marL="342900" indent="-342900"/>
            <a:r>
              <a:rPr lang="ru-RU"/>
              <a:t>в) Найдите проекцию ускорения, модуль и направление</a:t>
            </a:r>
            <a:br>
              <a:rPr lang="ru-RU"/>
            </a:br>
            <a:r>
              <a:rPr lang="ru-RU"/>
              <a:t>вектора ускорения. Как направлен вектор ускорения по отношению к</a:t>
            </a:r>
            <a:r>
              <a:rPr lang="en-US"/>
              <a:t> </a:t>
            </a:r>
            <a:r>
              <a:rPr lang="ru-RU"/>
              <a:t>вектору начальной скорости?</a:t>
            </a:r>
          </a:p>
          <a:p>
            <a:pPr marL="342900" indent="-342900"/>
            <a:r>
              <a:rPr lang="ru-RU"/>
              <a:t>г) Напишите уравнение зависимости проекции ускорения от времени.</a:t>
            </a:r>
          </a:p>
          <a:p>
            <a:pPr marL="342900" indent="-342900"/>
            <a:r>
              <a:rPr lang="ru-RU"/>
              <a:t>д)</a:t>
            </a:r>
            <a:r>
              <a:rPr lang="en-US"/>
              <a:t> </a:t>
            </a:r>
            <a:r>
              <a:rPr lang="ru-RU"/>
              <a:t>Постройте графики зависимости </a:t>
            </a:r>
            <a:r>
              <a:rPr lang="en-US" i="1"/>
              <a:t>v</a:t>
            </a:r>
            <a:r>
              <a:rPr lang="en-US" i="1" baseline="-25000"/>
              <a:t>x</a:t>
            </a:r>
            <a:r>
              <a:rPr lang="ru-RU" i="1"/>
              <a:t>(</a:t>
            </a:r>
            <a:r>
              <a:rPr lang="en-US" i="1"/>
              <a:t>t</a:t>
            </a:r>
            <a:r>
              <a:rPr lang="ru-RU" i="1"/>
              <a:t>) </a:t>
            </a:r>
            <a:r>
              <a:rPr lang="ru-RU"/>
              <a:t>и </a:t>
            </a:r>
            <a:r>
              <a:rPr lang="ru-RU" i="1"/>
              <a:t>а</a:t>
            </a:r>
            <a:r>
              <a:rPr lang="ru-RU" i="1" baseline="-25000"/>
              <a:t>х</a:t>
            </a:r>
            <a:r>
              <a:rPr lang="ru-RU" i="1"/>
              <a:t>(</a:t>
            </a:r>
            <a:r>
              <a:rPr lang="en-US" i="1"/>
              <a:t>t</a:t>
            </a:r>
            <a:r>
              <a:rPr lang="ru-RU" i="1"/>
              <a:t>).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9388" y="386080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2. </a:t>
            </a:r>
            <a:r>
              <a:rPr lang="ru-RU" sz="2000"/>
              <a:t>На рисунке изображен график зависимости проекции скорости движения материальной точки от времени.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6264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а)</a:t>
            </a:r>
            <a:r>
              <a:rPr lang="en-US"/>
              <a:t> </a:t>
            </a:r>
            <a:r>
              <a:rPr lang="ru-RU"/>
              <a:t>Определите вид движения. </a:t>
            </a:r>
            <a:endParaRPr lang="en-US"/>
          </a:p>
          <a:p>
            <a:r>
              <a:rPr lang="ru-RU"/>
              <a:t>б)</a:t>
            </a:r>
            <a:r>
              <a:rPr lang="en-US"/>
              <a:t> </a:t>
            </a:r>
            <a:r>
              <a:rPr lang="ru-RU"/>
              <a:t>Найдите модуль и направление начальной</a:t>
            </a:r>
            <a:r>
              <a:rPr lang="en-US"/>
              <a:t> </a:t>
            </a:r>
            <a:r>
              <a:rPr lang="ru-RU"/>
              <a:t>скорости.</a:t>
            </a:r>
          </a:p>
          <a:p>
            <a:r>
              <a:rPr lang="ru-RU"/>
              <a:t>в)</a:t>
            </a:r>
            <a:r>
              <a:rPr lang="en-US"/>
              <a:t> </a:t>
            </a:r>
            <a:r>
              <a:rPr lang="ru-RU"/>
              <a:t>Вычислите проекцию ускорения, определите модуль</a:t>
            </a:r>
            <a:r>
              <a:rPr lang="en-US"/>
              <a:t> </a:t>
            </a:r>
            <a:r>
              <a:rPr lang="ru-RU"/>
              <a:t>и направление вектора ускорения.</a:t>
            </a:r>
            <a:endParaRPr lang="en-US" b="1"/>
          </a:p>
          <a:p>
            <a:r>
              <a:rPr lang="ru-RU"/>
              <a:t>г)</a:t>
            </a:r>
            <a:r>
              <a:rPr lang="en-US"/>
              <a:t> </a:t>
            </a:r>
            <a:r>
              <a:rPr lang="ru-RU"/>
              <a:t>Напишите уравнение зависимости проекции скорости</a:t>
            </a:r>
            <a:r>
              <a:rPr lang="en-US"/>
              <a:t> </a:t>
            </a:r>
            <a:r>
              <a:rPr lang="ru-RU"/>
              <a:t>этого тела от времени.</a:t>
            </a:r>
          </a:p>
        </p:txBody>
      </p:sp>
      <p:pic>
        <p:nvPicPr>
          <p:cNvPr id="15366" name="Picture 7" descr="gr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4365625"/>
            <a:ext cx="2771775" cy="20510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22238"/>
            <a:ext cx="7543800" cy="555625"/>
          </a:xfrm>
        </p:spPr>
        <p:txBody>
          <a:bodyPr/>
          <a:lstStyle/>
          <a:p>
            <a:pPr algn="ctr" eaLnBrk="1" hangingPunct="1"/>
            <a:r>
              <a:rPr lang="ru-RU" sz="2600" smtClean="0"/>
              <a:t>Самостоятельная работа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50825" y="3716338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На рисунке изображен график зависимости проекции скорости движения материальной точки от времени.  Для каждого участка: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116013" y="4581525"/>
            <a:ext cx="62642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а)</a:t>
            </a:r>
            <a:r>
              <a:rPr lang="en-US"/>
              <a:t> </a:t>
            </a:r>
            <a:r>
              <a:rPr lang="ru-RU"/>
              <a:t>Определите вид движения. </a:t>
            </a:r>
            <a:endParaRPr lang="en-US"/>
          </a:p>
          <a:p>
            <a:r>
              <a:rPr lang="ru-RU"/>
              <a:t>б)</a:t>
            </a:r>
            <a:r>
              <a:rPr lang="en-US"/>
              <a:t> </a:t>
            </a:r>
            <a:r>
              <a:rPr lang="ru-RU"/>
              <a:t>Найдите модуль и направление начальной</a:t>
            </a:r>
            <a:r>
              <a:rPr lang="en-US"/>
              <a:t> </a:t>
            </a:r>
            <a:r>
              <a:rPr lang="ru-RU"/>
              <a:t>скорости.</a:t>
            </a:r>
          </a:p>
          <a:p>
            <a:r>
              <a:rPr lang="ru-RU"/>
              <a:t>в)</a:t>
            </a:r>
            <a:r>
              <a:rPr lang="en-US"/>
              <a:t> </a:t>
            </a:r>
            <a:r>
              <a:rPr lang="ru-RU"/>
              <a:t>Вычислите проекцию ускорения, определите модуль</a:t>
            </a:r>
            <a:r>
              <a:rPr lang="en-US"/>
              <a:t> </a:t>
            </a:r>
            <a:r>
              <a:rPr lang="ru-RU"/>
              <a:t>и направление вектора ускорения.</a:t>
            </a:r>
            <a:endParaRPr lang="en-US" b="1"/>
          </a:p>
          <a:p>
            <a:r>
              <a:rPr lang="ru-RU"/>
              <a:t>г)</a:t>
            </a:r>
            <a:r>
              <a:rPr lang="en-US"/>
              <a:t> </a:t>
            </a:r>
            <a:r>
              <a:rPr lang="ru-RU"/>
              <a:t>Напишите уравнение зависимости проекции скорости</a:t>
            </a:r>
            <a:r>
              <a:rPr lang="en-US"/>
              <a:t> </a:t>
            </a:r>
            <a:r>
              <a:rPr lang="ru-RU"/>
              <a:t>этого тела от времени.</a:t>
            </a:r>
          </a:p>
          <a:p>
            <a:r>
              <a:rPr lang="ru-RU"/>
              <a:t>д) Постройте график зависимости </a:t>
            </a:r>
            <a:r>
              <a:rPr lang="en-US"/>
              <a:t>a</a:t>
            </a:r>
            <a:r>
              <a:rPr lang="ru-RU"/>
              <a:t>(</a:t>
            </a:r>
            <a:r>
              <a:rPr lang="en-US"/>
              <a:t>t</a:t>
            </a:r>
            <a:r>
              <a:rPr lang="ru-RU"/>
              <a:t>)</a:t>
            </a:r>
          </a:p>
        </p:txBody>
      </p:sp>
      <p:pic>
        <p:nvPicPr>
          <p:cNvPr id="16389" name="Picture 6" descr="gr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84313"/>
            <a:ext cx="6913563" cy="2228850"/>
          </a:xfrm>
          <a:noFill/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619250" y="9810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Вариант 1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508625" y="9747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Вариант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07950" y="981075"/>
            <a:ext cx="82089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600" b="1">
                <a:solidFill>
                  <a:srgbClr val="CC3300"/>
                </a:solidFill>
              </a:rPr>
              <a:t>Свойства линейной функции и графическое  изображение механического движения</a:t>
            </a:r>
            <a:endParaRPr lang="ru-RU" sz="1200" b="1">
              <a:solidFill>
                <a:srgbClr val="CC3300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916238" y="404813"/>
            <a:ext cx="2735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2B05B5"/>
                </a:solidFill>
              </a:rPr>
              <a:t>Тема урока: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276600" y="4724400"/>
            <a:ext cx="54721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/>
              <a:t>формирование умений применять математические модели к решению задач по физике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68313" y="4941888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2B05B5"/>
                </a:solidFill>
              </a:rPr>
              <a:t>Цель урока:</a:t>
            </a:r>
          </a:p>
        </p:txBody>
      </p:sp>
      <p:pic>
        <p:nvPicPr>
          <p:cNvPr id="69640" name="Picture 8" descr="Р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2565400"/>
            <a:ext cx="410368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9750" y="5805488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000"/>
              <a:t> научить учащихся применять свои знания о свойствах линейной функции при решении графических задач по физике.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843213" y="404813"/>
            <a:ext cx="3241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Задачи урока: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39750" y="1125538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показать, как связаны между собой следующие понятия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700213"/>
            <a:ext cx="8496300" cy="3960812"/>
            <a:chOff x="204" y="1071"/>
            <a:chExt cx="5352" cy="2495"/>
          </a:xfrm>
        </p:grpSpPr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703" y="1071"/>
              <a:ext cx="1225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Математика</a:t>
              </a:r>
            </a:p>
          </p:txBody>
        </p: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3288" y="2750"/>
              <a:ext cx="1905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Графики </a:t>
              </a:r>
              <a:r>
                <a:rPr lang="en-US" sz="2000"/>
                <a:t>v(t), x(t), a(t)</a:t>
              </a:r>
              <a:endParaRPr lang="ru-RU" sz="2000"/>
            </a:p>
          </p:txBody>
        </p: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09" y="3294"/>
              <a:ext cx="1633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Графические задачи</a:t>
              </a:r>
            </a:p>
          </p:txBody>
        </p:sp>
        <p:sp>
          <p:nvSpPr>
            <p:cNvPr id="6153" name="Rectangle 11"/>
            <p:cNvSpPr>
              <a:spLocks noChangeArrowheads="1"/>
            </p:cNvSpPr>
            <p:nvPr/>
          </p:nvSpPr>
          <p:spPr bwMode="auto">
            <a:xfrm>
              <a:off x="3288" y="1616"/>
              <a:ext cx="226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Равномерное, </a:t>
              </a:r>
            </a:p>
            <a:p>
              <a:pPr algn="ctr"/>
              <a:r>
                <a:rPr lang="ru-RU" sz="2000"/>
                <a:t>равнопеременное движение</a:t>
              </a:r>
            </a:p>
          </p:txBody>
        </p:sp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567" y="2205"/>
              <a:ext cx="1905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Формулы:</a:t>
              </a:r>
              <a:r>
                <a:rPr lang="ru-RU" sz="2000"/>
                <a:t> </a:t>
              </a:r>
              <a:r>
                <a:rPr lang="en-US" sz="2000" b="1" i="1">
                  <a:latin typeface="Times New Roman" pitchFamily="18" charset="0"/>
                </a:rPr>
                <a:t>y=kx+b, </a:t>
              </a:r>
              <a:endParaRPr lang="ru-RU" sz="2000" b="1" i="1">
                <a:latin typeface="Times New Roman" pitchFamily="18" charset="0"/>
              </a:endParaRPr>
            </a:p>
            <a:p>
              <a:pPr algn="ctr"/>
              <a:r>
                <a:rPr lang="en-US" sz="2000" b="1" i="1">
                  <a:latin typeface="Times New Roman" pitchFamily="18" charset="0"/>
                </a:rPr>
                <a:t>y=kx, y=b</a:t>
              </a:r>
              <a:endParaRPr lang="ru-RU" sz="2000" b="1" i="1">
                <a:latin typeface="Times New Roman" pitchFamily="18" charset="0"/>
              </a:endParaRPr>
            </a:p>
          </p:txBody>
        </p:sp>
        <p:sp>
          <p:nvSpPr>
            <p:cNvPr id="6155" name="Rectangle 13"/>
            <p:cNvSpPr>
              <a:spLocks noChangeArrowheads="1"/>
            </p:cNvSpPr>
            <p:nvPr/>
          </p:nvSpPr>
          <p:spPr bwMode="auto">
            <a:xfrm>
              <a:off x="567" y="2750"/>
              <a:ext cx="1904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Графики </a:t>
              </a:r>
            </a:p>
            <a:p>
              <a:pPr algn="ctr"/>
              <a:r>
                <a:rPr lang="ru-RU" sz="2000"/>
                <a:t>этих функций</a:t>
              </a:r>
            </a:p>
          </p:txBody>
        </p:sp>
        <p:sp>
          <p:nvSpPr>
            <p:cNvPr id="6156" name="Rectangle 14"/>
            <p:cNvSpPr>
              <a:spLocks noChangeArrowheads="1"/>
            </p:cNvSpPr>
            <p:nvPr/>
          </p:nvSpPr>
          <p:spPr bwMode="auto">
            <a:xfrm>
              <a:off x="204" y="1616"/>
              <a:ext cx="226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Линейная функция</a:t>
              </a:r>
            </a:p>
          </p:txBody>
        </p:sp>
        <p:sp>
          <p:nvSpPr>
            <p:cNvPr id="6157" name="Rectangle 15"/>
            <p:cNvSpPr>
              <a:spLocks noChangeArrowheads="1"/>
            </p:cNvSpPr>
            <p:nvPr/>
          </p:nvSpPr>
          <p:spPr bwMode="auto">
            <a:xfrm>
              <a:off x="3833" y="1071"/>
              <a:ext cx="1225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/>
                <a:t>Физика</a:t>
              </a:r>
            </a:p>
          </p:txBody>
        </p:sp>
        <p:sp>
          <p:nvSpPr>
            <p:cNvPr id="6158" name="Rectangle 16"/>
            <p:cNvSpPr>
              <a:spLocks noChangeArrowheads="1"/>
            </p:cNvSpPr>
            <p:nvPr/>
          </p:nvSpPr>
          <p:spPr bwMode="auto">
            <a:xfrm>
              <a:off x="3288" y="2205"/>
              <a:ext cx="1906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Формулы:</a:t>
              </a:r>
              <a:r>
                <a:rPr lang="en-US" sz="2000"/>
                <a:t> </a:t>
              </a:r>
              <a:r>
                <a:rPr lang="en-US" sz="2000" b="1" i="1">
                  <a:latin typeface="Times New Roman" pitchFamily="18" charset="0"/>
                </a:rPr>
                <a:t>x=x</a:t>
              </a:r>
              <a:r>
                <a:rPr lang="en-US" sz="2000" b="1" i="1" baseline="-25000">
                  <a:latin typeface="Times New Roman" pitchFamily="18" charset="0"/>
                </a:rPr>
                <a:t>0</a:t>
              </a:r>
              <a:r>
                <a:rPr lang="en-US" sz="2000" b="1" i="1">
                  <a:latin typeface="Times New Roman" pitchFamily="18" charset="0"/>
                </a:rPr>
                <a:t>+vt, v=const</a:t>
              </a:r>
            </a:p>
            <a:p>
              <a:pPr algn="ctr"/>
              <a:r>
                <a:rPr lang="en-US" sz="2000" b="1" i="1">
                  <a:latin typeface="Times New Roman" pitchFamily="18" charset="0"/>
                </a:rPr>
                <a:t>v=v</a:t>
              </a:r>
              <a:r>
                <a:rPr lang="en-US" sz="2000" b="1" i="1" baseline="-25000">
                  <a:latin typeface="Times New Roman" pitchFamily="18" charset="0"/>
                </a:rPr>
                <a:t>0</a:t>
              </a:r>
              <a:r>
                <a:rPr lang="en-US" sz="2000" b="1" i="1">
                  <a:latin typeface="Times New Roman" pitchFamily="18" charset="0"/>
                </a:rPr>
                <a:t>+at, a=const</a:t>
              </a:r>
              <a:endParaRPr lang="ru-RU" sz="2000" b="1" i="1">
                <a:latin typeface="Times New Roman" pitchFamily="18" charset="0"/>
              </a:endParaRPr>
            </a:p>
          </p:txBody>
        </p:sp>
        <p:sp>
          <p:nvSpPr>
            <p:cNvPr id="6159" name="Line 17"/>
            <p:cNvSpPr>
              <a:spLocks noChangeShapeType="1"/>
            </p:cNvSpPr>
            <p:nvPr/>
          </p:nvSpPr>
          <p:spPr bwMode="auto">
            <a:xfrm>
              <a:off x="1292" y="148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18"/>
            <p:cNvSpPr>
              <a:spLocks noChangeShapeType="1"/>
            </p:cNvSpPr>
            <p:nvPr/>
          </p:nvSpPr>
          <p:spPr bwMode="auto">
            <a:xfrm>
              <a:off x="385" y="2024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 flipH="1">
              <a:off x="385" y="243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>
              <a:off x="385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>
              <a:off x="4422" y="148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>
              <a:off x="5375" y="2024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Line 23"/>
            <p:cNvSpPr>
              <a:spLocks noChangeShapeType="1"/>
            </p:cNvSpPr>
            <p:nvPr/>
          </p:nvSpPr>
          <p:spPr bwMode="auto">
            <a:xfrm flipH="1">
              <a:off x="5193" y="243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24"/>
            <p:cNvSpPr>
              <a:spLocks noChangeShapeType="1"/>
            </p:cNvSpPr>
            <p:nvPr/>
          </p:nvSpPr>
          <p:spPr bwMode="auto">
            <a:xfrm flipH="1">
              <a:off x="5193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25"/>
            <p:cNvSpPr>
              <a:spLocks noChangeShapeType="1"/>
            </p:cNvSpPr>
            <p:nvPr/>
          </p:nvSpPr>
          <p:spPr bwMode="auto">
            <a:xfrm>
              <a:off x="2472" y="24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26"/>
            <p:cNvSpPr>
              <a:spLocks noChangeShapeType="1"/>
            </p:cNvSpPr>
            <p:nvPr/>
          </p:nvSpPr>
          <p:spPr bwMode="auto">
            <a:xfrm>
              <a:off x="2472" y="29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Line 27"/>
            <p:cNvSpPr>
              <a:spLocks noChangeShapeType="1"/>
            </p:cNvSpPr>
            <p:nvPr/>
          </p:nvSpPr>
          <p:spPr bwMode="auto">
            <a:xfrm>
              <a:off x="2472" y="184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Line 28"/>
            <p:cNvSpPr>
              <a:spLocks noChangeShapeType="1"/>
            </p:cNvSpPr>
            <p:nvPr/>
          </p:nvSpPr>
          <p:spPr bwMode="auto">
            <a:xfrm>
              <a:off x="1429" y="3158"/>
              <a:ext cx="68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29"/>
            <p:cNvSpPr>
              <a:spLocks noChangeShapeType="1"/>
            </p:cNvSpPr>
            <p:nvPr/>
          </p:nvSpPr>
          <p:spPr bwMode="auto">
            <a:xfrm flipH="1">
              <a:off x="3742" y="3158"/>
              <a:ext cx="7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smtClean="0"/>
              <a:t>Эпиграф урока: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18488" cy="1220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3300"/>
                </a:solidFill>
                <a:latin typeface="Arial Black" pitchFamily="34" charset="0"/>
              </a:rPr>
              <a:t>«С физикой – в жизнь, </a:t>
            </a:r>
            <a:endParaRPr lang="en-US" b="1" smtClean="0">
              <a:solidFill>
                <a:srgbClr val="CC33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CC3300"/>
                </a:solidFill>
                <a:latin typeface="Arial Black" pitchFamily="34" charset="0"/>
              </a:rPr>
              <a:t>                      </a:t>
            </a:r>
            <a:r>
              <a:rPr lang="ru-RU" b="1" smtClean="0">
                <a:solidFill>
                  <a:srgbClr val="CC3300"/>
                </a:solidFill>
                <a:latin typeface="Arial Black" pitchFamily="34" charset="0"/>
              </a:rPr>
              <a:t>в суть</a:t>
            </a:r>
            <a:r>
              <a:rPr lang="en-US" b="1" smtClean="0">
                <a:solidFill>
                  <a:srgbClr val="CC3300"/>
                </a:solidFill>
                <a:latin typeface="Arial Black" pitchFamily="34" charset="0"/>
              </a:rPr>
              <a:t> – </a:t>
            </a:r>
            <a:r>
              <a:rPr lang="ru-RU" b="1" smtClean="0">
                <a:solidFill>
                  <a:srgbClr val="CC3300"/>
                </a:solidFill>
                <a:latin typeface="Arial Black" pitchFamily="34" charset="0"/>
              </a:rPr>
              <a:t>с</a:t>
            </a:r>
            <a:r>
              <a:rPr lang="en-US" b="1" smtClean="0">
                <a:solidFill>
                  <a:srgbClr val="CC3300"/>
                </a:solidFill>
                <a:latin typeface="Arial Black" pitchFamily="34" charset="0"/>
              </a:rPr>
              <a:t> </a:t>
            </a:r>
            <a:r>
              <a:rPr lang="ru-RU" b="1" smtClean="0">
                <a:solidFill>
                  <a:srgbClr val="CC3300"/>
                </a:solidFill>
                <a:latin typeface="Arial Black" pitchFamily="34" charset="0"/>
              </a:rPr>
              <a:t>математикой» </a:t>
            </a:r>
          </a:p>
        </p:txBody>
      </p:sp>
      <p:pic>
        <p:nvPicPr>
          <p:cNvPr id="6145" name="Picture 1" descr="Эпиграф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997200"/>
            <a:ext cx="5113338" cy="3492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80400" cy="503237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Диагностический тест: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7863" y="1125538"/>
            <a:ext cx="3389312" cy="190023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/>
              <a:t>1.Это график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200" smtClean="0">
                <a:solidFill>
                  <a:srgbClr val="008000"/>
                </a:solidFill>
              </a:rPr>
              <a:t>а) линейной функции;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200" smtClean="0">
                <a:solidFill>
                  <a:srgbClr val="008000"/>
                </a:solidFill>
              </a:rPr>
              <a:t>б) квадратичной функции.</a:t>
            </a:r>
            <a:endParaRPr lang="ru-RU" sz="1200" smtClean="0">
              <a:solidFill>
                <a:srgbClr val="008000"/>
              </a:solidFill>
            </a:endParaRPr>
          </a:p>
        </p:txBody>
      </p:sp>
      <p:pic>
        <p:nvPicPr>
          <p:cNvPr id="8196" name="Picture 7" descr="DT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268413"/>
            <a:ext cx="40322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55650" y="4365625"/>
            <a:ext cx="8208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600" b="1"/>
              <a:t>3.Это график функции, которая задана формулой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200">
                <a:solidFill>
                  <a:srgbClr val="008000"/>
                </a:solidFill>
              </a:rPr>
              <a:t>а) </a:t>
            </a:r>
            <a:r>
              <a:rPr lang="en-US" sz="2200">
                <a:solidFill>
                  <a:srgbClr val="008000"/>
                </a:solidFill>
              </a:rPr>
              <a:t>y=kx</a:t>
            </a:r>
            <a:r>
              <a:rPr lang="ru-RU" sz="2200">
                <a:solidFill>
                  <a:srgbClr val="008000"/>
                </a:solidFill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200">
                <a:solidFill>
                  <a:srgbClr val="008000"/>
                </a:solidFill>
              </a:rPr>
              <a:t>б) </a:t>
            </a:r>
            <a:r>
              <a:rPr lang="en-US" sz="2200">
                <a:solidFill>
                  <a:srgbClr val="008000"/>
                </a:solidFill>
              </a:rPr>
              <a:t>y=kx+b.</a:t>
            </a:r>
            <a:endParaRPr lang="ru-RU" sz="2200">
              <a:solidFill>
                <a:srgbClr val="008000"/>
              </a:solidFill>
            </a:endParaRPr>
          </a:p>
        </p:txBody>
      </p:sp>
      <p:sp>
        <p:nvSpPr>
          <p:cNvPr id="8198" name="Rectangle 0"/>
          <p:cNvSpPr>
            <a:spLocks noChangeArrowheads="1"/>
          </p:cNvSpPr>
          <p:nvPr/>
        </p:nvSpPr>
        <p:spPr bwMode="auto">
          <a:xfrm>
            <a:off x="684213" y="2924175"/>
            <a:ext cx="33829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2.Эта функция</a:t>
            </a:r>
            <a:endParaRPr lang="en-US" sz="2600" b="1"/>
          </a:p>
          <a:p>
            <a:r>
              <a:rPr lang="ru-RU" sz="2200">
                <a:solidFill>
                  <a:srgbClr val="008000"/>
                </a:solidFill>
              </a:rPr>
              <a:t>а)</a:t>
            </a:r>
            <a:r>
              <a:rPr lang="en-US" sz="2200">
                <a:solidFill>
                  <a:srgbClr val="008000"/>
                </a:solidFill>
              </a:rPr>
              <a:t> </a:t>
            </a:r>
            <a:r>
              <a:rPr lang="ru-RU" sz="2200">
                <a:solidFill>
                  <a:srgbClr val="008000"/>
                </a:solidFill>
              </a:rPr>
              <a:t>возрастающая;</a:t>
            </a:r>
          </a:p>
          <a:p>
            <a:r>
              <a:rPr lang="ru-RU" sz="2200">
                <a:solidFill>
                  <a:srgbClr val="008000"/>
                </a:solidFill>
              </a:rPr>
              <a:t>б) убывающая.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341438"/>
            <a:ext cx="4319588" cy="1008062"/>
          </a:xfrm>
        </p:spPr>
        <p:txBody>
          <a:bodyPr/>
          <a:lstStyle/>
          <a:p>
            <a:pPr eaLnBrk="1" hangingPunct="1"/>
            <a:r>
              <a:rPr lang="en-US" sz="2200" smtClean="0"/>
              <a:t/>
            </a:r>
            <a:br>
              <a:rPr lang="en-US" sz="2200" smtClean="0"/>
            </a:br>
            <a:r>
              <a:rPr lang="ru-RU" sz="2200" b="0" smtClean="0">
                <a:solidFill>
                  <a:srgbClr val="008000"/>
                </a:solidFill>
              </a:rPr>
              <a:t>а) скорости от времени;                   </a:t>
            </a:r>
            <a:r>
              <a:rPr lang="en-US" sz="2200" b="0" smtClean="0">
                <a:solidFill>
                  <a:srgbClr val="008000"/>
                </a:solidFill>
              </a:rPr>
              <a:t/>
            </a:r>
            <a:br>
              <a:rPr lang="en-US" sz="2200" b="0" smtClean="0">
                <a:solidFill>
                  <a:srgbClr val="008000"/>
                </a:solidFill>
              </a:rPr>
            </a:br>
            <a:r>
              <a:rPr lang="ru-RU" sz="2200" b="0" smtClean="0">
                <a:solidFill>
                  <a:srgbClr val="008000"/>
                </a:solidFill>
              </a:rPr>
              <a:t>б) координаты от времени.</a:t>
            </a:r>
            <a:br>
              <a:rPr lang="ru-RU" sz="2200" b="0" smtClean="0">
                <a:solidFill>
                  <a:srgbClr val="008000"/>
                </a:solidFill>
              </a:rPr>
            </a:br>
            <a:endParaRPr lang="ru-RU" sz="2200" b="0" smtClean="0">
              <a:solidFill>
                <a:srgbClr val="008000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4508500"/>
            <a:ext cx="8137525" cy="15843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/>
              <a:t>6.Если это график зависимости координаты от времени </a:t>
            </a:r>
            <a:r>
              <a:rPr lang="en-US" sz="2600" b="1" smtClean="0"/>
              <a:t>x</a:t>
            </a:r>
            <a:r>
              <a:rPr lang="ru-RU" sz="2600" b="1" smtClean="0"/>
              <a:t> </a:t>
            </a:r>
            <a:r>
              <a:rPr lang="en-US" sz="2600" b="1" smtClean="0"/>
              <a:t>(t), </a:t>
            </a:r>
            <a:r>
              <a:rPr lang="ru-RU" sz="2600" b="1" smtClean="0"/>
              <a:t>то движение</a:t>
            </a:r>
            <a:endParaRPr lang="en-US" sz="2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008000"/>
                </a:solidFill>
              </a:rPr>
              <a:t>а) равномерное; </a:t>
            </a:r>
            <a:endParaRPr lang="en-US" sz="22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008000"/>
                </a:solidFill>
              </a:rPr>
              <a:t>б) равнопеременное.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755650" y="476250"/>
            <a:ext cx="7777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600" b="1"/>
              <a:t>4.Если движение равномерное, то это</a:t>
            </a:r>
            <a:endParaRPr lang="en-US" sz="2600" b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600" b="1"/>
              <a:t> график зависимости.</a:t>
            </a:r>
            <a:r>
              <a:rPr lang="ru-RU" sz="2200"/>
              <a:t> 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55650" y="2565400"/>
            <a:ext cx="50403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600" b="1"/>
              <a:t>5.Если это график </a:t>
            </a:r>
            <a:r>
              <a:rPr lang="en-US" sz="2600" b="1"/>
              <a:t>v</a:t>
            </a:r>
            <a:r>
              <a:rPr lang="ru-RU" sz="2600" b="1"/>
              <a:t> </a:t>
            </a:r>
            <a:r>
              <a:rPr lang="en-US" sz="2600" b="1"/>
              <a:t>(t), </a:t>
            </a:r>
            <a:r>
              <a:rPr lang="ru-RU" sz="2600" b="1"/>
              <a:t>то это движение</a:t>
            </a:r>
            <a:r>
              <a:rPr lang="en-US" sz="220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200">
                <a:solidFill>
                  <a:srgbClr val="008000"/>
                </a:solidFill>
              </a:rPr>
              <a:t>а) равноускоренное;</a:t>
            </a:r>
            <a:endParaRPr lang="en-US" sz="2200">
              <a:solidFill>
                <a:srgbClr val="008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200">
                <a:solidFill>
                  <a:srgbClr val="008000"/>
                </a:solidFill>
              </a:rPr>
              <a:t>б) равнозамедленное.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sz="2200">
              <a:solidFill>
                <a:srgbClr val="008000"/>
              </a:solidFill>
            </a:endParaRPr>
          </a:p>
        </p:txBody>
      </p:sp>
      <p:pic>
        <p:nvPicPr>
          <p:cNvPr id="9222" name="Picture 20" descr="DT0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484313"/>
            <a:ext cx="2886075" cy="2724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7543800" cy="35877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Правильные ответы.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1"/>
          </p:nvPr>
        </p:nvGraphicFramePr>
        <p:xfrm>
          <a:off x="2700338" y="1484313"/>
          <a:ext cx="3035300" cy="4356418"/>
        </p:xfrm>
        <a:graphic>
          <a:graphicData uri="http://schemas.openxmlformats.org/drawingml/2006/table">
            <a:tbl>
              <a:tblPr/>
              <a:tblGrid>
                <a:gridCol w="438150"/>
                <a:gridCol w="1204912"/>
                <a:gridCol w="13922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7F7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7F7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0" descr="stih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50000"/>
          </a:blip>
          <a:srcRect/>
          <a:stretch>
            <a:fillRect/>
          </a:stretch>
        </p:blipFill>
        <p:spPr>
          <a:xfrm>
            <a:off x="-179388" y="315913"/>
            <a:ext cx="9144001" cy="6208712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208088"/>
            <a:ext cx="69135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Дорогу к истине трудно сыскать,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Иди же в путь и не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ru-RU" b="1" smtClean="0">
                <a:solidFill>
                  <a:schemeClr val="accent2"/>
                </a:solidFill>
              </a:rPr>
              <a:t>мешкай.</a:t>
            </a:r>
            <a:endParaRPr lang="en-US" b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Промах, промах</a:t>
            </a:r>
            <a:endParaRPr lang="en-US" b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И промах опять!</a:t>
            </a:r>
            <a:endParaRPr lang="en-US" b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Но меньше,</a:t>
            </a:r>
            <a:endParaRPr lang="en-US" b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Меньше </a:t>
            </a:r>
            <a:endParaRPr lang="en-US" b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И меньше!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25537"/>
          </a:xfrm>
        </p:spPr>
        <p:txBody>
          <a:bodyPr/>
          <a:lstStyle/>
          <a:p>
            <a:pPr algn="ctr" eaLnBrk="1" hangingPunct="1"/>
            <a:r>
              <a:rPr lang="ru-RU" sz="2600" smtClean="0"/>
              <a:t>Повторим определение и свойства линейной функции</a:t>
            </a:r>
          </a:p>
        </p:txBody>
      </p:sp>
      <p:pic>
        <p:nvPicPr>
          <p:cNvPr id="12291" name="Picture 4" descr="Linfun0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412875"/>
            <a:ext cx="4213225" cy="2382838"/>
          </a:xfrm>
          <a:noFill/>
        </p:spPr>
      </p:pic>
      <p:pic>
        <p:nvPicPr>
          <p:cNvPr id="12292" name="Picture 6" descr="Linfun0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35250" y="4543425"/>
            <a:ext cx="4384675" cy="219868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494</Words>
  <Application>Microsoft PowerPoint</Application>
  <PresentationFormat>Экран (4:3)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Wingdings</vt:lpstr>
      <vt:lpstr>Times New Roman</vt:lpstr>
      <vt:lpstr>Arial Black</vt:lpstr>
      <vt:lpstr>Network</vt:lpstr>
      <vt:lpstr>Оформление по умолчанию</vt:lpstr>
      <vt:lpstr>Слайд 1</vt:lpstr>
      <vt:lpstr>Слайд 2</vt:lpstr>
      <vt:lpstr>Слайд 3</vt:lpstr>
      <vt:lpstr>Эпиграф урока:</vt:lpstr>
      <vt:lpstr>Диагностический тест:</vt:lpstr>
      <vt:lpstr> а) скорости от времени;                    б) координаты от времени. </vt:lpstr>
      <vt:lpstr>Правильные ответы.</vt:lpstr>
      <vt:lpstr>Слайд 8</vt:lpstr>
      <vt:lpstr>Повторим определение и свойства линейной функции</vt:lpstr>
      <vt:lpstr>Решаем задачи по математике</vt:lpstr>
      <vt:lpstr>Повторяем физику</vt:lpstr>
      <vt:lpstr>Решаем задачи по физике</vt:lpstr>
      <vt:lpstr>Самостоятельная работа</vt:lpstr>
    </vt:vector>
  </TitlesOfParts>
  <Company>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урок: Математика - физика</dc:title>
  <dc:creator>USER</dc:creator>
  <cp:lastModifiedBy>Ольга Вилкова</cp:lastModifiedBy>
  <cp:revision>62</cp:revision>
  <dcterms:created xsi:type="dcterms:W3CDTF">2006-11-22T14:25:55Z</dcterms:created>
  <dcterms:modified xsi:type="dcterms:W3CDTF">2012-09-20T16:39:16Z</dcterms:modified>
</cp:coreProperties>
</file>