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95" r:id="rId12"/>
    <p:sldId id="277" r:id="rId13"/>
    <p:sldId id="294" r:id="rId14"/>
    <p:sldId id="279" r:id="rId15"/>
    <p:sldId id="280" r:id="rId16"/>
    <p:sldId id="281" r:id="rId17"/>
    <p:sldId id="284" r:id="rId18"/>
    <p:sldId id="282" r:id="rId19"/>
    <p:sldId id="292" r:id="rId20"/>
    <p:sldId id="296" r:id="rId21"/>
    <p:sldId id="297" r:id="rId22"/>
    <p:sldId id="298" r:id="rId23"/>
    <p:sldId id="299" r:id="rId24"/>
    <p:sldId id="283" r:id="rId25"/>
    <p:sldId id="287" r:id="rId26"/>
    <p:sldId id="286" r:id="rId27"/>
    <p:sldId id="289" r:id="rId28"/>
    <p:sldId id="293" r:id="rId29"/>
    <p:sldId id="29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8504F69A-B276-48A0-BC91-1C49E17D417F}">
          <p14:sldIdLst>
            <p14:sldId id="256"/>
            <p14:sldId id="257"/>
            <p14:sldId id="259"/>
            <p14:sldId id="270"/>
            <p14:sldId id="271"/>
            <p14:sldId id="272"/>
            <p14:sldId id="273"/>
            <p14:sldId id="274"/>
            <p14:sldId id="275"/>
            <p14:sldId id="276"/>
            <p14:sldId id="295"/>
            <p14:sldId id="277"/>
            <p14:sldId id="278"/>
            <p14:sldId id="294"/>
            <p14:sldId id="279"/>
            <p14:sldId id="280"/>
            <p14:sldId id="281"/>
            <p14:sldId id="284"/>
            <p14:sldId id="282"/>
            <p14:sldId id="292"/>
            <p14:sldId id="296"/>
            <p14:sldId id="297"/>
            <p14:sldId id="298"/>
            <p14:sldId id="299"/>
            <p14:sldId id="283"/>
            <p14:sldId id="287"/>
          </p14:sldIdLst>
        </p14:section>
        <p14:section name="Раздел без заголовка" id="{1F054429-16D0-488E-8861-0501A8EE0CD6}">
          <p14:sldIdLst>
            <p14:sldId id="286"/>
            <p14:sldId id="289"/>
            <p14:sldId id="293"/>
            <p14:sldId id="2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10" autoAdjust="0"/>
  </p:normalViewPr>
  <p:slideViewPr>
    <p:cSldViewPr>
      <p:cViewPr varScale="1">
        <p:scale>
          <a:sx n="86" d="100"/>
          <a:sy n="86" d="100"/>
        </p:scale>
        <p:origin x="-96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37195-0464-427E-894B-905B419D4E5C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39D4-0A2B-4894-89CE-5A4F4BCF42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4603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A0-4361-4871-A768-7C721141C0A5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1E6E-5548-4017-8892-F1A87FE743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A0-4361-4871-A768-7C721141C0A5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1E6E-5548-4017-8892-F1A87FE74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A0-4361-4871-A768-7C721141C0A5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1E6E-5548-4017-8892-F1A87FE74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A0-4361-4871-A768-7C721141C0A5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1E6E-5548-4017-8892-F1A87FE743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A0-4361-4871-A768-7C721141C0A5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1E6E-5548-4017-8892-F1A87FE74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A0-4361-4871-A768-7C721141C0A5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1E6E-5548-4017-8892-F1A87FE743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A0-4361-4871-A768-7C721141C0A5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1E6E-5548-4017-8892-F1A87FE743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A0-4361-4871-A768-7C721141C0A5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1E6E-5548-4017-8892-F1A87FE74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A0-4361-4871-A768-7C721141C0A5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1E6E-5548-4017-8892-F1A87FE74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A0-4361-4871-A768-7C721141C0A5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1E6E-5548-4017-8892-F1A87FE74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A0-4361-4871-A768-7C721141C0A5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31E6E-5548-4017-8892-F1A87FE743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5591A0-4361-4871-A768-7C721141C0A5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2831E6E-5548-4017-8892-F1A87FE74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340769"/>
            <a:ext cx="7175351" cy="2376264"/>
          </a:xfrm>
        </p:spPr>
        <p:txBody>
          <a:bodyPr/>
          <a:lstStyle/>
          <a:p>
            <a:r>
              <a:rPr lang="ru-RU" dirty="0" smtClean="0"/>
              <a:t>Простые механизмы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485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332656"/>
            <a:ext cx="7838256" cy="936104"/>
          </a:xfrm>
        </p:spPr>
        <p:txBody>
          <a:bodyPr/>
          <a:lstStyle/>
          <a:p>
            <a:r>
              <a:rPr lang="ru-RU" sz="2800" dirty="0"/>
              <a:t>Коэффициент полезного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412776"/>
            <a:ext cx="7704856" cy="504056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45720" indent="0">
              <a:buNone/>
            </a:pPr>
            <a:r>
              <a:rPr lang="el-GR" sz="8000" dirty="0" smtClean="0"/>
              <a:t>η</a:t>
            </a:r>
            <a:r>
              <a:rPr lang="ru-RU" sz="8000" dirty="0" smtClean="0"/>
              <a:t>=Ап/Аз ∙100%</a:t>
            </a:r>
          </a:p>
          <a:p>
            <a:pPr marL="45720" indent="0">
              <a:buNone/>
            </a:pPr>
            <a:r>
              <a:rPr lang="ru-RU" sz="8000" dirty="0" smtClean="0"/>
              <a:t>η&lt;100%     </a:t>
            </a:r>
            <a:r>
              <a:rPr lang="el-GR" sz="8000" dirty="0" smtClean="0"/>
              <a:t>η&lt;</a:t>
            </a:r>
            <a:r>
              <a:rPr lang="ru-RU" sz="8000" dirty="0" smtClean="0"/>
              <a:t>1</a:t>
            </a:r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628800"/>
            <a:ext cx="7632848" cy="183264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31640" y="1916833"/>
            <a:ext cx="6696744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accent6"/>
                </a:solidFill>
              </a:rPr>
              <a:t>КПД=Ап/Аз</a:t>
            </a:r>
            <a:endParaRPr lang="ru-RU" sz="7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21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332656"/>
            <a:ext cx="7838256" cy="936104"/>
          </a:xfrm>
        </p:spPr>
        <p:txBody>
          <a:bodyPr/>
          <a:lstStyle/>
          <a:p>
            <a:r>
              <a:rPr lang="ru-RU" sz="2800" dirty="0"/>
              <a:t>Коэффициент полезного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412776"/>
            <a:ext cx="7704856" cy="504056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663788" y="1556792"/>
            <a:ext cx="3672408" cy="367240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6" idx="1"/>
            <a:endCxn id="6" idx="5"/>
          </p:cNvCxnSpPr>
          <p:nvPr/>
        </p:nvCxnSpPr>
        <p:spPr>
          <a:xfrm>
            <a:off x="3581890" y="3392996"/>
            <a:ext cx="18362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6" idx="3"/>
          </p:cNvCxnSpPr>
          <p:nvPr/>
        </p:nvCxnSpPr>
        <p:spPr>
          <a:xfrm>
            <a:off x="4499992" y="3392996"/>
            <a:ext cx="0" cy="1836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86682" y="2708920"/>
            <a:ext cx="1405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/>
              <a:t>Апол</a:t>
            </a:r>
            <a:r>
              <a:rPr lang="ru-RU" sz="2800" b="1" i="1" dirty="0" smtClean="0"/>
              <a:t>.</a:t>
            </a:r>
            <a:endParaRPr lang="ru-RU" sz="28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26643" y="4005064"/>
            <a:ext cx="613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i="1" dirty="0" smtClean="0"/>
              <a:t>η</a:t>
            </a:r>
            <a:endParaRPr lang="ru-RU" sz="40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99992" y="407707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/>
              <a:t>Азатр</a:t>
            </a:r>
            <a:r>
              <a:rPr lang="ru-RU" sz="2800" b="1" i="1" dirty="0" smtClean="0"/>
              <a:t>.</a:t>
            </a:r>
            <a:endParaRPr lang="ru-RU" sz="28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-1" y="3392996"/>
            <a:ext cx="3581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1" dirty="0"/>
              <a:t>η</a:t>
            </a:r>
            <a:r>
              <a:rPr lang="ru-RU" sz="3200" b="1" i="1" dirty="0" smtClean="0"/>
              <a:t>= </a:t>
            </a:r>
            <a:r>
              <a:rPr lang="ru-RU" sz="3200" b="1" i="1" dirty="0" err="1" smtClean="0"/>
              <a:t>Апол</a:t>
            </a:r>
            <a:r>
              <a:rPr lang="ru-RU" sz="3200" b="1" i="1" dirty="0" smtClean="0"/>
              <a:t>./</a:t>
            </a:r>
            <a:r>
              <a:rPr lang="ru-RU" sz="3200" b="1" i="1" dirty="0" err="1" smtClean="0"/>
              <a:t>Азатр</a:t>
            </a:r>
            <a:r>
              <a:rPr lang="ru-RU" sz="3200" b="1" i="1" dirty="0" smtClean="0"/>
              <a:t>.</a:t>
            </a:r>
            <a:endParaRPr lang="ru-RU" sz="32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652120" y="3501008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/>
              <a:t>Азатр</a:t>
            </a:r>
            <a:r>
              <a:rPr lang="ru-RU" sz="3200" b="1" i="1" dirty="0" smtClean="0"/>
              <a:t>.=</a:t>
            </a:r>
            <a:r>
              <a:rPr lang="ru-RU" sz="3200" b="1" i="1" dirty="0" err="1" smtClean="0"/>
              <a:t>Апол</a:t>
            </a:r>
            <a:r>
              <a:rPr lang="ru-RU" sz="3200" b="1" i="1" dirty="0" smtClean="0"/>
              <a:t>./</a:t>
            </a:r>
            <a:r>
              <a:rPr lang="el-GR" sz="3200" b="1" i="1" dirty="0" smtClean="0"/>
              <a:t>η</a:t>
            </a:r>
            <a:endParaRPr lang="ru-RU" sz="32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43808" y="5517232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/>
              <a:t>Апол</a:t>
            </a:r>
            <a:r>
              <a:rPr lang="ru-RU" sz="3200" b="1" i="1" dirty="0" smtClean="0"/>
              <a:t>.=</a:t>
            </a:r>
            <a:r>
              <a:rPr lang="el-GR" sz="3200" b="1" i="1" dirty="0" smtClean="0"/>
              <a:t>η∙</a:t>
            </a:r>
            <a:r>
              <a:rPr lang="ru-RU" sz="3200" b="1" i="1" dirty="0" err="1" smtClean="0"/>
              <a:t>Азатр</a:t>
            </a:r>
            <a:r>
              <a:rPr lang="ru-RU" sz="3200" b="1" i="1" dirty="0" smtClean="0"/>
              <a:t>. </a:t>
            </a:r>
            <a:endParaRPr lang="ru-RU" sz="3200" b="1" i="1" dirty="0"/>
          </a:p>
        </p:txBody>
      </p:sp>
    </p:spTree>
    <p:extLst>
      <p:ext uri="{BB962C8B-B14F-4D97-AF65-F5344CB8AC3E}">
        <p14:creationId xmlns="" xmlns:p14="http://schemas.microsoft.com/office/powerpoint/2010/main" val="41990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404664"/>
            <a:ext cx="7982272" cy="1008112"/>
          </a:xfrm>
        </p:spPr>
        <p:txBody>
          <a:bodyPr/>
          <a:lstStyle/>
          <a:p>
            <a:r>
              <a:rPr lang="ru-RU" sz="3200" dirty="0"/>
              <a:t>Коэффициент полезного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196752"/>
            <a:ext cx="7344816" cy="504056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Пути повышения коэффициента полезного действия.</a:t>
            </a:r>
          </a:p>
          <a:p>
            <a:r>
              <a:rPr lang="ru-RU" sz="2800" b="1" i="1" dirty="0" smtClean="0"/>
              <a:t>- уменьшение силы трения</a:t>
            </a:r>
          </a:p>
          <a:p>
            <a:r>
              <a:rPr lang="ru-RU" sz="2800" b="1" i="1" dirty="0" smtClean="0"/>
              <a:t>-уменьшение силы тяжести</a:t>
            </a:r>
            <a:endParaRPr lang="ru-RU" sz="2800" b="1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12975"/>
            <a:ext cx="2016224" cy="127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42089"/>
            <a:ext cx="1963951" cy="154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65104"/>
            <a:ext cx="2250288" cy="217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7340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404664"/>
            <a:ext cx="8054280" cy="1008112"/>
          </a:xfrm>
        </p:spPr>
        <p:txBody>
          <a:bodyPr/>
          <a:lstStyle/>
          <a:p>
            <a:r>
              <a:rPr lang="ru-RU" sz="2800" dirty="0"/>
              <a:t>Коэффициент полезного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8064896" cy="46085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                  </a:t>
            </a:r>
            <a:r>
              <a:rPr lang="en-US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Уменьшение силы трения</a:t>
            </a:r>
          </a:p>
          <a:p>
            <a:r>
              <a:rPr lang="en-US" dirty="0" smtClean="0"/>
              <a:t>       </a:t>
            </a:r>
            <a:r>
              <a:rPr lang="ru-RU" dirty="0" smtClean="0"/>
              <a:t>                         </a:t>
            </a:r>
            <a:r>
              <a:rPr lang="en-US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F </a:t>
            </a:r>
            <a:r>
              <a:rPr lang="ru-RU" sz="3200" dirty="0" smtClean="0">
                <a:solidFill>
                  <a:srgbClr val="FF0000"/>
                </a:solidFill>
              </a:rPr>
              <a:t>тр.=</a:t>
            </a:r>
            <a:r>
              <a:rPr lang="el-GR" sz="3200" dirty="0" smtClean="0">
                <a:solidFill>
                  <a:srgbClr val="FF0000"/>
                </a:solidFill>
              </a:rPr>
              <a:t>μ</a:t>
            </a:r>
            <a:r>
              <a:rPr lang="en-US" sz="3200" dirty="0" smtClean="0">
                <a:solidFill>
                  <a:srgbClr val="FF0000"/>
                </a:solidFill>
              </a:rPr>
              <a:t>N</a:t>
            </a:r>
          </a:p>
          <a:p>
            <a:r>
              <a:rPr lang="el-GR" sz="3200" dirty="0" smtClean="0">
                <a:solidFill>
                  <a:srgbClr val="FF0000"/>
                </a:solidFill>
              </a:rPr>
              <a:t>μ</a:t>
            </a:r>
            <a:r>
              <a:rPr lang="en-US" sz="3200" dirty="0" smtClean="0">
                <a:solidFill>
                  <a:schemeClr val="tx1"/>
                </a:solidFill>
              </a:rPr>
              <a:t>- </a:t>
            </a:r>
            <a:r>
              <a:rPr lang="ru-RU" sz="3200" dirty="0" smtClean="0">
                <a:solidFill>
                  <a:schemeClr val="tx1"/>
                </a:solidFill>
              </a:rPr>
              <a:t>коэффициент трения, зависит от свойств соприкасающихся поверхностей; </a:t>
            </a:r>
            <a:r>
              <a:rPr lang="en-US" sz="3200" dirty="0" smtClean="0">
                <a:solidFill>
                  <a:srgbClr val="FF0000"/>
                </a:solidFill>
              </a:rPr>
              <a:t>N</a:t>
            </a:r>
            <a:r>
              <a:rPr lang="ru-RU" sz="3200" dirty="0" smtClean="0">
                <a:solidFill>
                  <a:schemeClr val="tx1"/>
                </a:solidFill>
              </a:rPr>
              <a:t>- сила реакции опоры. На горизонтальной поверхности, движущейся равномерно или находящейся в состоянии покоя, равна силе тяжести </a:t>
            </a:r>
            <a:r>
              <a:rPr lang="en-US" sz="3200" dirty="0" smtClean="0">
                <a:solidFill>
                  <a:srgbClr val="FF0000"/>
                </a:solidFill>
              </a:rPr>
              <a:t>N=F</a:t>
            </a:r>
            <a:r>
              <a:rPr lang="ru-RU" sz="3200" dirty="0" smtClean="0">
                <a:solidFill>
                  <a:srgbClr val="FF0000"/>
                </a:solidFill>
              </a:rPr>
              <a:t>тяж., </a:t>
            </a:r>
            <a:r>
              <a:rPr lang="en-US" sz="3200" dirty="0" smtClean="0">
                <a:solidFill>
                  <a:srgbClr val="FF0000"/>
                </a:solidFill>
              </a:rPr>
              <a:t>F </a:t>
            </a:r>
            <a:r>
              <a:rPr lang="ru-RU" sz="3200" dirty="0" smtClean="0">
                <a:solidFill>
                  <a:srgbClr val="FF0000"/>
                </a:solidFill>
              </a:rPr>
              <a:t>тяж.=</a:t>
            </a:r>
            <a:r>
              <a:rPr lang="en-US" sz="3200" dirty="0" smtClean="0">
                <a:solidFill>
                  <a:srgbClr val="FF0000"/>
                </a:solidFill>
              </a:rPr>
              <a:t>mg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30557"/>
            <a:ext cx="1728192" cy="134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302" y="3284984"/>
            <a:ext cx="206361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верх 3"/>
          <p:cNvSpPr/>
          <p:nvPr/>
        </p:nvSpPr>
        <p:spPr>
          <a:xfrm>
            <a:off x="7040457" y="3861048"/>
            <a:ext cx="149915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732240" y="3645024"/>
            <a:ext cx="308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N</a:t>
            </a:r>
            <a:endParaRPr lang="ru-RU" sz="2400" b="1" i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6886348" y="3655307"/>
            <a:ext cx="24554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70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26288" cy="936104"/>
          </a:xfrm>
        </p:spPr>
        <p:txBody>
          <a:bodyPr/>
          <a:lstStyle/>
          <a:p>
            <a:r>
              <a:rPr lang="ru-RU" sz="2800" dirty="0"/>
              <a:t>Коэффициент полезного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124744"/>
            <a:ext cx="7272808" cy="54006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Уменьшение силы тяжести</a:t>
            </a:r>
          </a:p>
          <a:p>
            <a:r>
              <a:rPr lang="ru-RU" sz="3200" dirty="0" smtClean="0"/>
              <a:t>-использование материалов с меньшей плотностью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26" y="2996952"/>
            <a:ext cx="3024336" cy="225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131" y="3767540"/>
            <a:ext cx="305890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749" y="2262397"/>
            <a:ext cx="2705329" cy="175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16445"/>
            <a:ext cx="2343139" cy="175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9796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404664"/>
            <a:ext cx="7550224" cy="720080"/>
          </a:xfrm>
        </p:spPr>
        <p:txBody>
          <a:bodyPr/>
          <a:lstStyle/>
          <a:p>
            <a:r>
              <a:rPr lang="ru-RU" sz="2800" dirty="0"/>
              <a:t>Коэффициент полезного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340768"/>
            <a:ext cx="7533456" cy="4896544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</a:rPr>
              <a:t>Уменьшение силы </a:t>
            </a:r>
            <a:r>
              <a:rPr lang="ru-RU" sz="3200" dirty="0" smtClean="0">
                <a:solidFill>
                  <a:srgbClr val="FF0000"/>
                </a:solidFill>
              </a:rPr>
              <a:t>тяжести</a:t>
            </a:r>
          </a:p>
          <a:p>
            <a:r>
              <a:rPr lang="ru-RU" sz="3200" dirty="0" smtClean="0"/>
              <a:t>-уменьшение объёма деталей (использование полых деталей с рёбрами жёсткости)</a:t>
            </a:r>
            <a:endParaRPr lang="ru-RU" sz="3200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05064"/>
            <a:ext cx="4248472" cy="267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71989"/>
            <a:ext cx="14287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729" y="2984882"/>
            <a:ext cx="1872208" cy="137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21364"/>
            <a:ext cx="35242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70009"/>
            <a:ext cx="2466761" cy="163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3081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332656"/>
            <a:ext cx="7838256" cy="1080120"/>
          </a:xfrm>
        </p:spPr>
        <p:txBody>
          <a:bodyPr/>
          <a:lstStyle/>
          <a:p>
            <a:r>
              <a:rPr lang="ru-RU" sz="2800" dirty="0"/>
              <a:t>Коэффициент полезного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052736"/>
            <a:ext cx="7848872" cy="5544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55776" y="1052736"/>
            <a:ext cx="388843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Двигатели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01514" y="2060848"/>
            <a:ext cx="3312368" cy="648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Тепловые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48722" y="2060848"/>
            <a:ext cx="35283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Электрические</a:t>
            </a:r>
            <a:endParaRPr lang="ru-RU" sz="28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771800" y="1628800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868144" y="1628800"/>
            <a:ext cx="34763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70" y="4797152"/>
            <a:ext cx="1787380" cy="116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106" y="3308169"/>
            <a:ext cx="2015427" cy="128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82354"/>
            <a:ext cx="1653806" cy="116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2" y="5016712"/>
            <a:ext cx="1902467" cy="132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942" y="5270909"/>
            <a:ext cx="1848765" cy="138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2500036"/>
            <a:ext cx="726577" cy="145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958282"/>
            <a:ext cx="1717609" cy="134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15045"/>
            <a:ext cx="1500957" cy="122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722" y="3146664"/>
            <a:ext cx="11620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03587"/>
            <a:ext cx="1765345" cy="107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16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88640"/>
            <a:ext cx="6512511" cy="792088"/>
          </a:xfrm>
        </p:spPr>
        <p:txBody>
          <a:bodyPr/>
          <a:lstStyle/>
          <a:p>
            <a:r>
              <a:rPr lang="ru-RU" sz="2800" dirty="0"/>
              <a:t>Коэффициент полезного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152945"/>
            <a:ext cx="7101408" cy="532859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η≈30%-40%                                                    </a:t>
            </a:r>
            <a:r>
              <a:rPr lang="el-GR" dirty="0" smtClean="0"/>
              <a:t>η≈</a:t>
            </a:r>
            <a:r>
              <a:rPr lang="ru-RU" dirty="0" smtClean="0"/>
              <a:t>70%-98%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45232" y="1351870"/>
            <a:ext cx="36004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Двигатели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2276872"/>
            <a:ext cx="352839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Тепловые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4048" y="2276872"/>
            <a:ext cx="34563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Электрические</a:t>
            </a:r>
            <a:endParaRPr lang="ru-RU" sz="24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275856" y="1999942"/>
            <a:ext cx="288032" cy="276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652120" y="1999942"/>
            <a:ext cx="288032" cy="276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1954"/>
            <a:ext cx="13335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383" y="3421572"/>
            <a:ext cx="11906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162" y="3026667"/>
            <a:ext cx="14287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523" y="3284984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192" y="3111503"/>
            <a:ext cx="1665797" cy="141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7112"/>
            <a:ext cx="14287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5857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7" y="260648"/>
            <a:ext cx="7262193" cy="648072"/>
          </a:xfrm>
        </p:spPr>
        <p:txBody>
          <a:bodyPr/>
          <a:lstStyle/>
          <a:p>
            <a:r>
              <a:rPr lang="ru-RU" sz="2800" dirty="0"/>
              <a:t>Коэффициент полезного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64704"/>
            <a:ext cx="8568952" cy="561662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         </a:t>
            </a:r>
            <a:r>
              <a:rPr lang="ru-RU" sz="1800" b="1" i="1" dirty="0" smtClean="0"/>
              <a:t>Решение задач</a:t>
            </a:r>
          </a:p>
          <a:p>
            <a:r>
              <a:rPr lang="ru-RU" sz="2800" b="1" i="1" dirty="0"/>
              <a:t> </a:t>
            </a:r>
            <a:r>
              <a:rPr lang="ru-RU" sz="2800" b="1" i="1" dirty="0" smtClean="0"/>
              <a:t>                                            Задача №1</a:t>
            </a:r>
          </a:p>
          <a:p>
            <a:r>
              <a:rPr lang="ru-RU" sz="2800" b="1" i="1" dirty="0" smtClean="0"/>
              <a:t>При помощи рычага был поднят груз массой 245 кг на высоту 6 см. При этом  другое плечо рычага под действием силы 500 Н переместилось на 30 см. Определите КПД рычага. </a:t>
            </a:r>
          </a:p>
        </p:txBody>
      </p:sp>
    </p:spTree>
    <p:extLst>
      <p:ext uri="{BB962C8B-B14F-4D97-AF65-F5344CB8AC3E}">
        <p14:creationId xmlns="" xmlns:p14="http://schemas.microsoft.com/office/powerpoint/2010/main" val="11278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7" y="260648"/>
            <a:ext cx="7262193" cy="648072"/>
          </a:xfrm>
        </p:spPr>
        <p:txBody>
          <a:bodyPr/>
          <a:lstStyle/>
          <a:p>
            <a:r>
              <a:rPr lang="ru-RU" sz="2800" dirty="0"/>
              <a:t>Коэффициент полезного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64704"/>
            <a:ext cx="8568952" cy="5616624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                     </a:t>
            </a:r>
            <a:r>
              <a:rPr lang="ru-RU" sz="1800" b="1" i="1" dirty="0" smtClean="0"/>
              <a:t>Решение задач</a:t>
            </a:r>
          </a:p>
          <a:p>
            <a:r>
              <a:rPr lang="ru-RU" sz="1800" b="1" i="1" dirty="0"/>
              <a:t> </a:t>
            </a:r>
            <a:r>
              <a:rPr lang="ru-RU" sz="1800" b="1" i="1" dirty="0" smtClean="0"/>
              <a:t>                                            Задача №1</a:t>
            </a:r>
          </a:p>
          <a:p>
            <a:r>
              <a:rPr lang="ru-RU" sz="1800" b="1" i="1" dirty="0" smtClean="0"/>
              <a:t>При помощи рычага был поднят груз массой 245 кг на высоту 6 см. При этом  другое плечо рычага под действием силы 500 Н переместилось на 30 см. Определите КПД рычага. </a:t>
            </a:r>
          </a:p>
          <a:p>
            <a:r>
              <a:rPr lang="ru-RU" sz="1800" b="1" i="1" dirty="0" smtClean="0"/>
              <a:t>Дано:         СИ          Решение:</a:t>
            </a:r>
          </a:p>
          <a:p>
            <a:r>
              <a:rPr lang="en-US" sz="1800" b="1" i="1" dirty="0"/>
              <a:t>m</a:t>
            </a:r>
            <a:r>
              <a:rPr lang="en-US" sz="1800" b="1" i="1" dirty="0" smtClean="0"/>
              <a:t>= 245 </a:t>
            </a:r>
            <a:r>
              <a:rPr lang="ru-RU" sz="1800" b="1" i="1" dirty="0" smtClean="0"/>
              <a:t>кг                  Вес груза равняется</a:t>
            </a:r>
          </a:p>
          <a:p>
            <a:r>
              <a:rPr lang="en-US" sz="1800" b="1" i="1" dirty="0" smtClean="0"/>
              <a:t>h₁=6</a:t>
            </a:r>
            <a:r>
              <a:rPr lang="ru-RU" sz="1800" b="1" i="1" dirty="0" smtClean="0"/>
              <a:t> см      0,06м   </a:t>
            </a:r>
            <a:r>
              <a:rPr lang="en-US" sz="1800" b="1" i="1" dirty="0" smtClean="0"/>
              <a:t>P=mg        P=245 </a:t>
            </a:r>
            <a:r>
              <a:rPr lang="ru-RU" sz="1800" b="1" i="1" dirty="0" smtClean="0"/>
              <a:t>кг∙10н/кг=2450н</a:t>
            </a:r>
          </a:p>
          <a:p>
            <a:r>
              <a:rPr lang="en-US" sz="1800" b="1" i="1" dirty="0" smtClean="0"/>
              <a:t>F=500 H</a:t>
            </a:r>
            <a:r>
              <a:rPr lang="ru-RU" sz="1800" b="1" i="1" dirty="0" smtClean="0"/>
              <a:t>                     Полезная работа по подъёму груза   А пол=Р∙</a:t>
            </a:r>
            <a:r>
              <a:rPr lang="en-US" sz="1800" b="1" i="1" dirty="0" smtClean="0"/>
              <a:t>h₁</a:t>
            </a:r>
          </a:p>
          <a:p>
            <a:r>
              <a:rPr lang="en-US" sz="1800" b="1" i="1" dirty="0" smtClean="0"/>
              <a:t>h₂=</a:t>
            </a:r>
            <a:r>
              <a:rPr lang="ru-RU" sz="1800" b="1" i="1" dirty="0" smtClean="0"/>
              <a:t>35</a:t>
            </a:r>
            <a:r>
              <a:rPr lang="en-US" sz="1800" b="1" i="1" dirty="0" smtClean="0"/>
              <a:t> </a:t>
            </a:r>
            <a:r>
              <a:rPr lang="ru-RU" sz="1800" b="1" i="1" dirty="0" smtClean="0"/>
              <a:t> см  0,35м</a:t>
            </a:r>
            <a:r>
              <a:rPr lang="en-US" sz="1800" b="1" i="1" dirty="0" smtClean="0"/>
              <a:t>        </a:t>
            </a:r>
            <a:r>
              <a:rPr lang="ru-RU" sz="1800" b="1" i="1" dirty="0" smtClean="0"/>
              <a:t>А пол=2450н∙0,06м=147 Дж</a:t>
            </a:r>
          </a:p>
          <a:p>
            <a:r>
              <a:rPr lang="el-GR" sz="1800" b="1" i="1" dirty="0"/>
              <a:t>η</a:t>
            </a:r>
            <a:r>
              <a:rPr lang="ru-RU" sz="1800" b="1" i="1" dirty="0" smtClean="0"/>
              <a:t>- ?                               Затраченная при подъёме груза работа равна</a:t>
            </a:r>
          </a:p>
          <a:p>
            <a:r>
              <a:rPr lang="ru-RU" sz="1800" b="1" i="1" dirty="0"/>
              <a:t> </a:t>
            </a:r>
            <a:r>
              <a:rPr lang="ru-RU" sz="1800" b="1" i="1" dirty="0" smtClean="0"/>
              <a:t>                                     А</a:t>
            </a:r>
            <a:r>
              <a:rPr lang="en-US" sz="1800" b="1" i="1" dirty="0" smtClean="0"/>
              <a:t> </a:t>
            </a:r>
            <a:r>
              <a:rPr lang="ru-RU" sz="1800" b="1" i="1" dirty="0" err="1" smtClean="0"/>
              <a:t>затр</a:t>
            </a:r>
            <a:r>
              <a:rPr lang="ru-RU" sz="1800" b="1" i="1" dirty="0" smtClean="0"/>
              <a:t> =  </a:t>
            </a:r>
            <a:r>
              <a:rPr lang="en-US" sz="1800" b="1" i="1" dirty="0" err="1" smtClean="0"/>
              <a:t>F∙h</a:t>
            </a:r>
            <a:r>
              <a:rPr lang="en-US" sz="1800" b="1" i="1" dirty="0" smtClean="0"/>
              <a:t>₂</a:t>
            </a:r>
            <a:r>
              <a:rPr lang="ru-RU" sz="1800" b="1" i="1" dirty="0" smtClean="0"/>
              <a:t>  </a:t>
            </a:r>
            <a:r>
              <a:rPr lang="en-US" sz="1800" b="1" i="1" dirty="0" smtClean="0"/>
              <a:t>       </a:t>
            </a:r>
            <a:r>
              <a:rPr lang="ru-RU" sz="1800" b="1" i="1" dirty="0" smtClean="0"/>
              <a:t>А </a:t>
            </a:r>
            <a:r>
              <a:rPr lang="ru-RU" sz="1800" b="1" i="1" dirty="0" err="1" smtClean="0"/>
              <a:t>затр</a:t>
            </a:r>
            <a:r>
              <a:rPr lang="ru-RU" sz="1800" b="1" i="1" dirty="0" smtClean="0"/>
              <a:t> = 500н∙0,35м=</a:t>
            </a:r>
            <a:r>
              <a:rPr lang="en-US" sz="1800" b="1" i="1" dirty="0" smtClean="0"/>
              <a:t>  </a:t>
            </a:r>
            <a:r>
              <a:rPr lang="ru-RU" sz="1800" b="1" i="1" dirty="0" smtClean="0"/>
              <a:t>175 Дж</a:t>
            </a:r>
          </a:p>
          <a:p>
            <a:r>
              <a:rPr lang="ru-RU" sz="1800" b="1" i="1" dirty="0" smtClean="0"/>
              <a:t>КПД рычага находим как отношение полезной работы к затраченной, выраженное в процентах</a:t>
            </a:r>
          </a:p>
          <a:p>
            <a:r>
              <a:rPr lang="el-GR" sz="1800" b="1" i="1" dirty="0"/>
              <a:t>η</a:t>
            </a:r>
            <a:r>
              <a:rPr lang="ru-RU" sz="1800" b="1" i="1" dirty="0" smtClean="0"/>
              <a:t>=</a:t>
            </a:r>
            <a:r>
              <a:rPr lang="en-US" sz="1800" b="1" i="1" dirty="0" smtClean="0"/>
              <a:t> </a:t>
            </a:r>
            <a:r>
              <a:rPr lang="ru-RU" sz="1800" b="1" i="1" dirty="0" smtClean="0"/>
              <a:t>(А пол/А </a:t>
            </a:r>
            <a:r>
              <a:rPr lang="ru-RU" sz="1800" b="1" i="1" dirty="0" err="1" smtClean="0"/>
              <a:t>затр</a:t>
            </a:r>
            <a:r>
              <a:rPr lang="en-US" sz="1800" b="1" i="1" dirty="0" smtClean="0"/>
              <a:t>  </a:t>
            </a:r>
            <a:r>
              <a:rPr lang="ru-RU" sz="1800" b="1" i="1" dirty="0" smtClean="0"/>
              <a:t>)∙100%        </a:t>
            </a:r>
            <a:r>
              <a:rPr lang="el-GR" sz="1800" b="1" i="1" dirty="0" smtClean="0"/>
              <a:t>η</a:t>
            </a:r>
            <a:r>
              <a:rPr lang="ru-RU" sz="1800" b="1" i="1" dirty="0" smtClean="0"/>
              <a:t>=( 147н/175 н)∙100%=</a:t>
            </a:r>
            <a:r>
              <a:rPr lang="en-US" sz="1800" b="1" i="1" dirty="0" smtClean="0"/>
              <a:t>  </a:t>
            </a:r>
            <a:r>
              <a:rPr lang="ru-RU" sz="1800" b="1" i="1" dirty="0" smtClean="0"/>
              <a:t>84%</a:t>
            </a:r>
            <a:r>
              <a:rPr lang="en-US" sz="1800" b="1" i="1" dirty="0" smtClean="0"/>
              <a:t>  </a:t>
            </a:r>
            <a:endParaRPr lang="ru-RU" sz="1800" b="1" i="1" dirty="0" smtClean="0"/>
          </a:p>
          <a:p>
            <a:r>
              <a:rPr lang="ru-RU" sz="1800" b="1" i="1" dirty="0" smtClean="0"/>
              <a:t>Ответ: 84%</a:t>
            </a:r>
            <a:r>
              <a:rPr lang="ru-RU" sz="1800" b="1" i="1" dirty="0" smtClean="0">
                <a:hlinkClick r:id="rId2" action="ppaction://hlinksldjump"/>
              </a:rPr>
              <a:t>Коэффициент полезного действия</a:t>
            </a:r>
            <a:endParaRPr lang="ru-RU" sz="1800" b="1" i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19672" y="2636912"/>
            <a:ext cx="0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95536" y="4365104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411760" y="2636912"/>
            <a:ext cx="0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965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8680"/>
            <a:ext cx="6512511" cy="1296144"/>
          </a:xfrm>
        </p:spPr>
        <p:txBody>
          <a:bodyPr/>
          <a:lstStyle/>
          <a:p>
            <a:r>
              <a:rPr lang="ru-RU" dirty="0"/>
              <a:t>Простые механизмы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8280920" cy="4680520"/>
          </a:xfrm>
        </p:spPr>
        <p:txBody>
          <a:bodyPr/>
          <a:lstStyle/>
          <a:p>
            <a:r>
              <a:rPr lang="ru-RU" b="1" i="1" dirty="0" smtClean="0"/>
              <a:t>Установите соответствие между физическими величинами, обозначением и единицами физических величин.</a:t>
            </a:r>
          </a:p>
          <a:p>
            <a:r>
              <a:rPr lang="ru-RU" b="1" i="1" dirty="0" smtClean="0"/>
              <a:t>Название                  Обозначение                    Единица</a:t>
            </a:r>
          </a:p>
          <a:p>
            <a:r>
              <a:rPr lang="ru-RU" b="1" i="1" dirty="0" smtClean="0"/>
              <a:t>А) сила                        1)  </a:t>
            </a:r>
            <a:r>
              <a:rPr lang="en-US" b="1" i="1" dirty="0" smtClean="0"/>
              <a:t>L                                       1)  </a:t>
            </a:r>
            <a:r>
              <a:rPr lang="ru-RU" b="1" i="1" dirty="0" smtClean="0"/>
              <a:t>Вт</a:t>
            </a:r>
          </a:p>
          <a:p>
            <a:r>
              <a:rPr lang="ru-RU" b="1" i="1" dirty="0" smtClean="0"/>
              <a:t>Б) плечо силы          2) </a:t>
            </a:r>
            <a:r>
              <a:rPr lang="en-US" b="1" i="1" dirty="0" smtClean="0"/>
              <a:t>F                                       2)</a:t>
            </a:r>
            <a:r>
              <a:rPr lang="ru-RU" b="1" i="1" dirty="0" smtClean="0"/>
              <a:t> Дж</a:t>
            </a:r>
          </a:p>
          <a:p>
            <a:r>
              <a:rPr lang="ru-RU" b="1" i="1" dirty="0" smtClean="0"/>
              <a:t>В) мощность           3) А                                       3) м</a:t>
            </a:r>
          </a:p>
          <a:p>
            <a:r>
              <a:rPr lang="ru-RU" b="1" i="1" dirty="0" smtClean="0"/>
              <a:t>Г) работа                  4) </a:t>
            </a:r>
            <a:r>
              <a:rPr lang="en-US" b="1" i="1" dirty="0" smtClean="0"/>
              <a:t>N                                       4) H</a:t>
            </a:r>
          </a:p>
          <a:p>
            <a:r>
              <a:rPr lang="ru-RU" b="1" i="1" dirty="0" smtClean="0"/>
              <a:t>  </a:t>
            </a:r>
            <a:endParaRPr lang="ru-RU" b="1" i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08109766"/>
              </p:ext>
            </p:extLst>
          </p:nvPr>
        </p:nvGraphicFramePr>
        <p:xfrm>
          <a:off x="755577" y="4941168"/>
          <a:ext cx="8064895" cy="1694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09"/>
                <a:gridCol w="2640293"/>
                <a:gridCol w="2640293"/>
              </a:tblGrid>
              <a:tr h="327924">
                <a:tc>
                  <a:txBody>
                    <a:bodyPr/>
                    <a:lstStyle/>
                    <a:p>
                      <a:r>
                        <a:rPr lang="en-US" dirty="0" smtClean="0"/>
                        <a:t>   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754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 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754">
                <a:tc>
                  <a:txBody>
                    <a:bodyPr/>
                    <a:lstStyle/>
                    <a:p>
                      <a:r>
                        <a:rPr lang="ru-RU" dirty="0" smtClean="0"/>
                        <a:t>   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754">
                <a:tc>
                  <a:txBody>
                    <a:bodyPr/>
                    <a:lstStyle/>
                    <a:p>
                      <a:r>
                        <a:rPr lang="ru-RU" dirty="0" smtClean="0"/>
                        <a:t>  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1116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116632"/>
            <a:ext cx="7910264" cy="504056"/>
          </a:xfrm>
        </p:spPr>
        <p:txBody>
          <a:bodyPr/>
          <a:lstStyle/>
          <a:p>
            <a:r>
              <a:rPr lang="ru-RU" sz="2800" dirty="0"/>
              <a:t>Коэффициент полезного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76672"/>
            <a:ext cx="9396536" cy="5616624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Задача №56        1 вариант</a:t>
            </a:r>
          </a:p>
          <a:p>
            <a:r>
              <a:rPr lang="ru-RU" sz="2400" b="1" i="1" dirty="0" smtClean="0"/>
              <a:t>Дано</a:t>
            </a:r>
            <a:r>
              <a:rPr lang="ru-RU" sz="2400" b="1" i="1" dirty="0"/>
              <a:t>:               Решение</a:t>
            </a:r>
            <a:endParaRPr lang="ru-RU" sz="2400" b="1" i="1" dirty="0" smtClean="0"/>
          </a:p>
          <a:p>
            <a:r>
              <a:rPr lang="en-US" sz="2400" b="1" i="1" dirty="0"/>
              <a:t>h</a:t>
            </a:r>
            <a:r>
              <a:rPr lang="en-US" sz="2400" b="1" i="1" dirty="0" smtClean="0"/>
              <a:t>=4 </a:t>
            </a:r>
            <a:r>
              <a:rPr lang="ru-RU" sz="2400" b="1" i="1" dirty="0" smtClean="0"/>
              <a:t>м                Полезная работа по подъёму груза равна</a:t>
            </a:r>
            <a:endParaRPr lang="en-US" sz="2400" b="1" i="1" dirty="0" smtClean="0"/>
          </a:p>
          <a:p>
            <a:r>
              <a:rPr lang="en-US" sz="2400" b="1" i="1" dirty="0" smtClean="0"/>
              <a:t>l=7 </a:t>
            </a:r>
            <a:r>
              <a:rPr lang="ru-RU" sz="2400" b="1" i="1" dirty="0" smtClean="0"/>
              <a:t>м                 А пол.=Р∙</a:t>
            </a:r>
            <a:r>
              <a:rPr lang="en-US" sz="2400" b="1" i="1" dirty="0" smtClean="0"/>
              <a:t>h</a:t>
            </a:r>
            <a:endParaRPr lang="ru-RU" sz="2400" b="1" i="1" dirty="0" smtClean="0"/>
          </a:p>
          <a:p>
            <a:r>
              <a:rPr lang="ru-RU" sz="2400" b="1" i="1" dirty="0" smtClean="0"/>
              <a:t>Р=3,5 Н</a:t>
            </a:r>
            <a:r>
              <a:rPr lang="en-US" sz="2400" b="1" i="1" dirty="0" smtClean="0"/>
              <a:t>             </a:t>
            </a:r>
            <a:r>
              <a:rPr lang="ru-RU" sz="2400" b="1" i="1" dirty="0" smtClean="0"/>
              <a:t>А пол.=3,5 Н∙4 м =14 Дж</a:t>
            </a:r>
          </a:p>
          <a:p>
            <a:r>
              <a:rPr lang="en-US" sz="2400" b="1" i="1" dirty="0" smtClean="0"/>
              <a:t>F=2,5 H</a:t>
            </a:r>
            <a:r>
              <a:rPr lang="ru-RU" sz="2400" b="1" i="1" dirty="0" smtClean="0"/>
              <a:t>             Совершённая (затраченная) работа по</a:t>
            </a:r>
          </a:p>
          <a:p>
            <a:r>
              <a:rPr lang="ru-RU" sz="2400" b="1" i="1" dirty="0" smtClean="0"/>
              <a:t>Найти: </a:t>
            </a:r>
            <a:r>
              <a:rPr lang="el-GR" sz="2400" b="1" i="1" dirty="0" smtClean="0"/>
              <a:t>η</a:t>
            </a:r>
            <a:r>
              <a:rPr lang="ru-RU" sz="2400" b="1" i="1" dirty="0" smtClean="0"/>
              <a:t>-?      подъёму  груза по наклонной плоскости    равна</a:t>
            </a:r>
          </a:p>
          <a:p>
            <a:r>
              <a:rPr lang="ru-RU" sz="2400" b="1" i="1" dirty="0"/>
              <a:t> 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Азатр</a:t>
            </a:r>
            <a:r>
              <a:rPr lang="ru-RU" sz="2400" b="1" i="1" dirty="0" smtClean="0"/>
              <a:t>.=</a:t>
            </a:r>
            <a:r>
              <a:rPr lang="en-US" sz="2400" b="1" i="1" dirty="0" smtClean="0"/>
              <a:t>F</a:t>
            </a:r>
            <a:r>
              <a:rPr lang="ru-RU" sz="2400" b="1" i="1" dirty="0" smtClean="0"/>
              <a:t> ∙</a:t>
            </a:r>
            <a:r>
              <a:rPr lang="en-US" sz="2400" b="1" i="1" dirty="0" smtClean="0"/>
              <a:t>l                  </a:t>
            </a:r>
            <a:r>
              <a:rPr lang="ru-RU" sz="2400" b="1" i="1" dirty="0" err="1" smtClean="0"/>
              <a:t>Азатр</a:t>
            </a:r>
            <a:r>
              <a:rPr lang="ru-RU" sz="2400" b="1" i="1" dirty="0" smtClean="0"/>
              <a:t>.=</a:t>
            </a:r>
            <a:r>
              <a:rPr lang="en-US" sz="2400" b="1" i="1" dirty="0" smtClean="0"/>
              <a:t>2</a:t>
            </a:r>
            <a:r>
              <a:rPr lang="ru-RU" sz="2400" b="1" i="1" dirty="0" smtClean="0"/>
              <a:t>,5 Н∙</a:t>
            </a:r>
            <a:r>
              <a:rPr lang="en-US" sz="2400" b="1" i="1" dirty="0" smtClean="0"/>
              <a:t>7</a:t>
            </a:r>
            <a:r>
              <a:rPr lang="ru-RU" sz="2400" b="1" i="1" dirty="0" smtClean="0"/>
              <a:t>м=17,5 Дж</a:t>
            </a:r>
          </a:p>
          <a:p>
            <a:r>
              <a:rPr lang="ru-RU" sz="2400" b="1" i="1" dirty="0" smtClean="0"/>
              <a:t>Коэффициент полезного действия равен </a:t>
            </a:r>
            <a:r>
              <a:rPr lang="el-GR" sz="2400" b="1" i="1" dirty="0" smtClean="0"/>
              <a:t>η</a:t>
            </a:r>
            <a:r>
              <a:rPr lang="ru-RU" sz="2400" b="1" i="1" dirty="0" smtClean="0"/>
              <a:t>=А пол./А </a:t>
            </a:r>
            <a:r>
              <a:rPr lang="ru-RU" sz="2400" b="1" i="1" dirty="0" err="1" smtClean="0"/>
              <a:t>затр</a:t>
            </a:r>
            <a:r>
              <a:rPr lang="ru-RU" sz="2400" b="1" i="1" dirty="0" smtClean="0"/>
              <a:t>.</a:t>
            </a:r>
          </a:p>
          <a:p>
            <a:r>
              <a:rPr lang="el-GR" sz="2400" b="1" i="1" dirty="0"/>
              <a:t>η</a:t>
            </a:r>
            <a:r>
              <a:rPr lang="ru-RU" sz="2400" b="1" i="1" dirty="0" smtClean="0"/>
              <a:t>=14 Дж/17,5 Дж=0,8=80%</a:t>
            </a:r>
          </a:p>
          <a:p>
            <a:r>
              <a:rPr lang="ru-RU" sz="2400" b="1" i="1" dirty="0" smtClean="0"/>
              <a:t>Ответ: КПД наклонной плоскости равен 80%</a:t>
            </a:r>
            <a:endParaRPr lang="ru-RU" sz="2400" b="1" i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123728" y="1772816"/>
            <a:ext cx="0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3" idx="1"/>
            <a:endCxn id="3" idx="1"/>
          </p:cNvCxnSpPr>
          <p:nvPr/>
        </p:nvCxnSpPr>
        <p:spPr>
          <a:xfrm>
            <a:off x="0" y="328498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41526" y="335699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3095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260648"/>
            <a:ext cx="7910264" cy="648072"/>
          </a:xfrm>
        </p:spPr>
        <p:txBody>
          <a:bodyPr/>
          <a:lstStyle/>
          <a:p>
            <a:r>
              <a:rPr lang="ru-RU" sz="2800" dirty="0"/>
              <a:t>Коэффициент полезного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24744"/>
            <a:ext cx="8064896" cy="4968552"/>
          </a:xfrm>
        </p:spPr>
        <p:txBody>
          <a:bodyPr>
            <a:normAutofit fontScale="92500"/>
          </a:bodyPr>
          <a:lstStyle/>
          <a:p>
            <a:r>
              <a:rPr lang="ru-RU" b="1" i="1" dirty="0" smtClean="0"/>
              <a:t>Задача №56        2 вариант</a:t>
            </a:r>
          </a:p>
          <a:p>
            <a:r>
              <a:rPr lang="ru-RU" b="1" i="1" dirty="0" smtClean="0"/>
              <a:t>Дано</a:t>
            </a:r>
            <a:r>
              <a:rPr lang="ru-RU" b="1" i="1" dirty="0"/>
              <a:t>: </a:t>
            </a:r>
            <a:r>
              <a:rPr lang="ru-RU" b="1" i="1" dirty="0" smtClean="0"/>
              <a:t>                Решение</a:t>
            </a:r>
          </a:p>
          <a:p>
            <a:r>
              <a:rPr lang="en-US" b="1" i="1" dirty="0"/>
              <a:t>m</a:t>
            </a:r>
            <a:r>
              <a:rPr lang="en-US" b="1" i="1" dirty="0" smtClean="0"/>
              <a:t>=</a:t>
            </a:r>
            <a:r>
              <a:rPr lang="ru-RU" b="1" i="1" dirty="0" smtClean="0"/>
              <a:t> </a:t>
            </a:r>
            <a:r>
              <a:rPr lang="en-US" b="1" i="1" dirty="0" smtClean="0"/>
              <a:t>40 </a:t>
            </a:r>
            <a:r>
              <a:rPr lang="ru-RU" b="1" i="1" dirty="0" smtClean="0"/>
              <a:t>кг         Полезная работа по подъёму санок с</a:t>
            </a:r>
          </a:p>
          <a:p>
            <a:pPr marL="45720" indent="0">
              <a:buNone/>
            </a:pPr>
            <a:r>
              <a:rPr lang="ru-RU" b="1" i="1" dirty="0" smtClean="0"/>
              <a:t>  </a:t>
            </a:r>
            <a:r>
              <a:rPr lang="en-US" b="1" i="1" dirty="0" smtClean="0"/>
              <a:t>F = 300 </a:t>
            </a:r>
            <a:r>
              <a:rPr lang="ru-RU" b="1" i="1" dirty="0" smtClean="0"/>
              <a:t>Н          с девочкой        А пол.=Р∙</a:t>
            </a:r>
            <a:r>
              <a:rPr lang="en-US" b="1" i="1" dirty="0" smtClean="0"/>
              <a:t>h</a:t>
            </a:r>
            <a:endParaRPr lang="ru-RU" b="1" i="1" dirty="0" smtClean="0"/>
          </a:p>
          <a:p>
            <a:r>
              <a:rPr lang="en-US" b="1" i="1" dirty="0"/>
              <a:t>h</a:t>
            </a:r>
            <a:r>
              <a:rPr lang="en-US" b="1" i="1" dirty="0" smtClean="0"/>
              <a:t>= 4 </a:t>
            </a:r>
            <a:r>
              <a:rPr lang="ru-RU" b="1" i="1" dirty="0" smtClean="0"/>
              <a:t>м                </a:t>
            </a:r>
            <a:r>
              <a:rPr lang="en-US" b="1" i="1" dirty="0" smtClean="0"/>
              <a:t>P =mg            </a:t>
            </a:r>
            <a:r>
              <a:rPr lang="ru-RU" b="1" i="1" dirty="0" smtClean="0"/>
              <a:t>А пол.=</a:t>
            </a:r>
            <a:r>
              <a:rPr lang="en-US" b="1" i="1" dirty="0" err="1" smtClean="0"/>
              <a:t>mgh</a:t>
            </a:r>
            <a:r>
              <a:rPr lang="en-US" b="1" i="1" dirty="0"/>
              <a:t> </a:t>
            </a:r>
            <a:r>
              <a:rPr lang="en-US" b="1" i="1" dirty="0" smtClean="0"/>
              <a:t>                                                                       l=8 </a:t>
            </a:r>
            <a:r>
              <a:rPr lang="ru-RU" b="1" i="1" dirty="0" smtClean="0"/>
              <a:t>м  </a:t>
            </a:r>
            <a:r>
              <a:rPr lang="en-US" b="1" i="1" dirty="0" smtClean="0"/>
              <a:t>       </a:t>
            </a:r>
            <a:r>
              <a:rPr lang="ru-RU" b="1" i="1" dirty="0" smtClean="0"/>
              <a:t>     </a:t>
            </a:r>
            <a:r>
              <a:rPr lang="en-US" b="1" i="1" dirty="0" smtClean="0"/>
              <a:t>     </a:t>
            </a:r>
            <a:r>
              <a:rPr lang="ru-RU" b="1" i="1" dirty="0" smtClean="0"/>
              <a:t>А пол.=40 кг∙10 Н/кг∙4 м =1600 Дж</a:t>
            </a:r>
          </a:p>
          <a:p>
            <a:r>
              <a:rPr lang="en-US" b="1" i="1" dirty="0"/>
              <a:t>g</a:t>
            </a:r>
            <a:r>
              <a:rPr lang="en-US" b="1" i="1" dirty="0" smtClean="0"/>
              <a:t>=</a:t>
            </a:r>
            <a:r>
              <a:rPr lang="ru-RU" b="1" i="1" dirty="0" smtClean="0"/>
              <a:t> </a:t>
            </a:r>
            <a:r>
              <a:rPr lang="en-US" b="1" i="1" dirty="0" smtClean="0"/>
              <a:t>10 </a:t>
            </a:r>
            <a:r>
              <a:rPr lang="ru-RU" b="1" i="1" dirty="0" smtClean="0"/>
              <a:t>н/кг           Совершённая (затраченная) работа по                                  </a:t>
            </a:r>
          </a:p>
          <a:p>
            <a:r>
              <a:rPr lang="ru-RU" b="1" i="1" dirty="0" smtClean="0"/>
              <a:t>Найти: </a:t>
            </a:r>
            <a:r>
              <a:rPr lang="el-GR" b="1" i="1" dirty="0" smtClean="0"/>
              <a:t>η</a:t>
            </a:r>
            <a:r>
              <a:rPr lang="ru-RU" b="1" i="1" dirty="0" smtClean="0"/>
              <a:t>-?    подъёму груза по наклонной плоскости равна</a:t>
            </a:r>
          </a:p>
          <a:p>
            <a:r>
              <a:rPr lang="ru-RU" b="1" i="1" dirty="0"/>
              <a:t> 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Азатр</a:t>
            </a:r>
            <a:r>
              <a:rPr lang="ru-RU" b="1" i="1" dirty="0" smtClean="0"/>
              <a:t>.=</a:t>
            </a:r>
            <a:r>
              <a:rPr lang="en-US" b="1" i="1" dirty="0" smtClean="0"/>
              <a:t>F</a:t>
            </a:r>
            <a:r>
              <a:rPr lang="ru-RU" b="1" i="1" dirty="0" smtClean="0"/>
              <a:t> ∙</a:t>
            </a:r>
            <a:r>
              <a:rPr lang="en-US" b="1" i="1" dirty="0" smtClean="0"/>
              <a:t>l                  </a:t>
            </a:r>
            <a:r>
              <a:rPr lang="ru-RU" b="1" i="1" dirty="0" err="1" smtClean="0"/>
              <a:t>Азатр</a:t>
            </a:r>
            <a:r>
              <a:rPr lang="ru-RU" b="1" i="1" dirty="0" smtClean="0"/>
              <a:t>.=300 Н∙8 м=2400 Дж</a:t>
            </a:r>
          </a:p>
          <a:p>
            <a:r>
              <a:rPr lang="ru-RU" b="1" i="1" dirty="0" smtClean="0"/>
              <a:t>Коэффициент полезного действия равен </a:t>
            </a:r>
            <a:r>
              <a:rPr lang="el-GR" b="1" i="1" dirty="0" smtClean="0"/>
              <a:t>η</a:t>
            </a:r>
            <a:r>
              <a:rPr lang="ru-RU" b="1" i="1" dirty="0" smtClean="0"/>
              <a:t>=А пол./А </a:t>
            </a:r>
            <a:r>
              <a:rPr lang="ru-RU" b="1" i="1" dirty="0" err="1" smtClean="0"/>
              <a:t>затр</a:t>
            </a:r>
            <a:r>
              <a:rPr lang="ru-RU" b="1" i="1" dirty="0" smtClean="0"/>
              <a:t>.</a:t>
            </a:r>
          </a:p>
          <a:p>
            <a:r>
              <a:rPr lang="el-GR" b="1" i="1" dirty="0"/>
              <a:t>η</a:t>
            </a:r>
            <a:r>
              <a:rPr lang="ru-RU" b="1" i="1" dirty="0" smtClean="0"/>
              <a:t>=1600 Дж/2400 Дж=0,67=67%</a:t>
            </a:r>
          </a:p>
          <a:p>
            <a:r>
              <a:rPr lang="ru-RU" b="1" i="1" dirty="0" smtClean="0"/>
              <a:t>Ответ: КПД наклонной плоскости равен 67%</a:t>
            </a:r>
            <a:endParaRPr lang="ru-RU" b="1" i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123728" y="1700808"/>
            <a:ext cx="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3" idx="1"/>
            <a:endCxn id="3" idx="1"/>
          </p:cNvCxnSpPr>
          <p:nvPr/>
        </p:nvCxnSpPr>
        <p:spPr>
          <a:xfrm>
            <a:off x="395536" y="360902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55576" y="3789040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3694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260648"/>
            <a:ext cx="7910264" cy="648072"/>
          </a:xfrm>
        </p:spPr>
        <p:txBody>
          <a:bodyPr/>
          <a:lstStyle/>
          <a:p>
            <a:r>
              <a:rPr lang="ru-RU" sz="2800" dirty="0"/>
              <a:t>Коэффициент полезного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24744"/>
            <a:ext cx="8064896" cy="4968552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Задача №57        </a:t>
            </a:r>
            <a:r>
              <a:rPr lang="ru-RU" b="1" i="1" dirty="0"/>
              <a:t>1</a:t>
            </a:r>
            <a:r>
              <a:rPr lang="ru-RU" b="1" i="1" dirty="0" smtClean="0"/>
              <a:t> вариант</a:t>
            </a:r>
          </a:p>
          <a:p>
            <a:r>
              <a:rPr lang="ru-RU" b="1" i="1" dirty="0" smtClean="0"/>
              <a:t>Дано</a:t>
            </a:r>
            <a:r>
              <a:rPr lang="ru-RU" b="1" i="1" dirty="0"/>
              <a:t>: </a:t>
            </a:r>
            <a:r>
              <a:rPr lang="ru-RU" b="1" i="1" dirty="0" smtClean="0"/>
              <a:t>                Решение</a:t>
            </a:r>
          </a:p>
          <a:p>
            <a:r>
              <a:rPr lang="en-US" b="1" i="1" dirty="0"/>
              <a:t>m</a:t>
            </a:r>
            <a:r>
              <a:rPr lang="en-US" b="1" i="1" dirty="0" smtClean="0"/>
              <a:t>=</a:t>
            </a:r>
            <a:r>
              <a:rPr lang="ru-RU" b="1" i="1" dirty="0" smtClean="0"/>
              <a:t> </a:t>
            </a:r>
            <a:r>
              <a:rPr lang="ru-RU" b="1" i="1" dirty="0"/>
              <a:t>6</a:t>
            </a:r>
            <a:r>
              <a:rPr lang="en-US" b="1" i="1" dirty="0" smtClean="0"/>
              <a:t>0 </a:t>
            </a:r>
            <a:r>
              <a:rPr lang="ru-RU" b="1" i="1" dirty="0" smtClean="0"/>
              <a:t>кг         Полезная работа по подъёму груза равна</a:t>
            </a:r>
          </a:p>
          <a:p>
            <a:pPr marL="45720" indent="0">
              <a:buNone/>
            </a:pPr>
            <a:r>
              <a:rPr lang="ru-RU" b="1" i="1" dirty="0" smtClean="0"/>
              <a:t>  </a:t>
            </a:r>
            <a:r>
              <a:rPr lang="en-US" b="1" i="1" dirty="0" smtClean="0"/>
              <a:t>F = 3</a:t>
            </a:r>
            <a:r>
              <a:rPr lang="ru-RU" b="1" i="1" dirty="0" smtClean="0"/>
              <a:t>5</a:t>
            </a:r>
            <a:r>
              <a:rPr lang="en-US" b="1" i="1" dirty="0" smtClean="0"/>
              <a:t>0 </a:t>
            </a:r>
            <a:r>
              <a:rPr lang="ru-RU" b="1" i="1" dirty="0" smtClean="0"/>
              <a:t>Н           А пол.=Р∙</a:t>
            </a:r>
            <a:r>
              <a:rPr lang="en-US" b="1" i="1" dirty="0" smtClean="0"/>
              <a:t>h</a:t>
            </a:r>
            <a:endParaRPr lang="ru-RU" b="1" i="1" dirty="0" smtClean="0"/>
          </a:p>
          <a:p>
            <a:r>
              <a:rPr lang="en-US" b="1" i="1" dirty="0"/>
              <a:t>h</a:t>
            </a:r>
            <a:r>
              <a:rPr lang="en-US" b="1" i="1" dirty="0" smtClean="0"/>
              <a:t>= </a:t>
            </a:r>
            <a:r>
              <a:rPr lang="ru-RU" b="1" i="1" dirty="0" smtClean="0"/>
              <a:t>3</a:t>
            </a:r>
            <a:r>
              <a:rPr lang="en-US" b="1" i="1" dirty="0" smtClean="0"/>
              <a:t> </a:t>
            </a:r>
            <a:r>
              <a:rPr lang="ru-RU" b="1" i="1" dirty="0" smtClean="0"/>
              <a:t>м                </a:t>
            </a:r>
            <a:r>
              <a:rPr lang="en-US" b="1" i="1" dirty="0" smtClean="0"/>
              <a:t>P =mg            </a:t>
            </a:r>
            <a:r>
              <a:rPr lang="ru-RU" b="1" i="1" dirty="0" smtClean="0"/>
              <a:t>А пол.=</a:t>
            </a:r>
            <a:r>
              <a:rPr lang="en-US" b="1" i="1" dirty="0" err="1" smtClean="0"/>
              <a:t>mgh</a:t>
            </a:r>
            <a:r>
              <a:rPr lang="en-US" b="1" i="1" dirty="0"/>
              <a:t> </a:t>
            </a:r>
            <a:r>
              <a:rPr lang="en-US" b="1" i="1" dirty="0" smtClean="0"/>
              <a:t>                                                                       l=</a:t>
            </a:r>
            <a:r>
              <a:rPr lang="ru-RU" b="1" i="1" dirty="0" smtClean="0"/>
              <a:t>6</a:t>
            </a:r>
            <a:r>
              <a:rPr lang="en-US" b="1" i="1" dirty="0" smtClean="0"/>
              <a:t> </a:t>
            </a:r>
            <a:r>
              <a:rPr lang="ru-RU" b="1" i="1" dirty="0" smtClean="0"/>
              <a:t>м  </a:t>
            </a:r>
            <a:r>
              <a:rPr lang="en-US" b="1" i="1" dirty="0" smtClean="0"/>
              <a:t>       </a:t>
            </a:r>
            <a:r>
              <a:rPr lang="ru-RU" b="1" i="1" dirty="0" smtClean="0"/>
              <a:t>     </a:t>
            </a:r>
            <a:r>
              <a:rPr lang="en-US" b="1" i="1" dirty="0" smtClean="0"/>
              <a:t>     </a:t>
            </a:r>
            <a:r>
              <a:rPr lang="ru-RU" b="1" i="1" dirty="0" smtClean="0"/>
              <a:t>А пол.=60 кг∙10 Н/кг∙3 м =1800 Дж</a:t>
            </a:r>
          </a:p>
          <a:p>
            <a:r>
              <a:rPr lang="en-US" b="1" i="1" dirty="0"/>
              <a:t>g</a:t>
            </a:r>
            <a:r>
              <a:rPr lang="en-US" b="1" i="1" dirty="0" smtClean="0"/>
              <a:t>=</a:t>
            </a:r>
            <a:r>
              <a:rPr lang="ru-RU" b="1" i="1" dirty="0" smtClean="0"/>
              <a:t> </a:t>
            </a:r>
            <a:r>
              <a:rPr lang="en-US" b="1" i="1" dirty="0" smtClean="0"/>
              <a:t>10 </a:t>
            </a:r>
            <a:r>
              <a:rPr lang="ru-RU" b="1" i="1" dirty="0" smtClean="0"/>
              <a:t>н/кг           Совершённая (затраченная) работа по                                  </a:t>
            </a:r>
          </a:p>
          <a:p>
            <a:r>
              <a:rPr lang="ru-RU" b="1" i="1" dirty="0" smtClean="0"/>
              <a:t>Найти: </a:t>
            </a:r>
            <a:r>
              <a:rPr lang="el-GR" b="1" i="1" dirty="0" smtClean="0"/>
              <a:t>η</a:t>
            </a:r>
            <a:r>
              <a:rPr lang="ru-RU" b="1" i="1" dirty="0" smtClean="0"/>
              <a:t>-?    подъёму груза с помощью подвижного </a:t>
            </a:r>
            <a:r>
              <a:rPr lang="ru-RU" b="1" i="1" dirty="0"/>
              <a:t>блока </a:t>
            </a:r>
            <a:r>
              <a:rPr lang="ru-RU" b="1" i="1" dirty="0" smtClean="0"/>
              <a:t>равна     </a:t>
            </a:r>
            <a:r>
              <a:rPr lang="ru-RU" b="1" i="1" dirty="0" err="1" smtClean="0"/>
              <a:t>Азатр</a:t>
            </a:r>
            <a:r>
              <a:rPr lang="ru-RU" b="1" i="1" dirty="0"/>
              <a:t>.=</a:t>
            </a:r>
            <a:r>
              <a:rPr lang="en-US" b="1" i="1" dirty="0" smtClean="0"/>
              <a:t>F </a:t>
            </a:r>
            <a:r>
              <a:rPr lang="en-US" b="1" i="1" dirty="0"/>
              <a:t>∙l </a:t>
            </a:r>
            <a:r>
              <a:rPr lang="ru-RU" b="1" i="1" dirty="0" smtClean="0"/>
              <a:t>      </a:t>
            </a:r>
            <a:r>
              <a:rPr lang="ru-RU" b="1" i="1" dirty="0" err="1" smtClean="0"/>
              <a:t>Азатр</a:t>
            </a:r>
            <a:r>
              <a:rPr lang="ru-RU" b="1" i="1" dirty="0" smtClean="0"/>
              <a:t>.=350 Н∙6 м=2100 Дж</a:t>
            </a:r>
          </a:p>
          <a:p>
            <a:r>
              <a:rPr lang="ru-RU" b="1" i="1" dirty="0" smtClean="0"/>
              <a:t>Коэффициент полезного действия равен </a:t>
            </a:r>
            <a:r>
              <a:rPr lang="el-GR" b="1" i="1" dirty="0" smtClean="0"/>
              <a:t>η</a:t>
            </a:r>
            <a:r>
              <a:rPr lang="ru-RU" b="1" i="1" dirty="0" smtClean="0"/>
              <a:t>=А пол./А </a:t>
            </a:r>
            <a:r>
              <a:rPr lang="ru-RU" b="1" i="1" dirty="0" err="1" smtClean="0"/>
              <a:t>затр</a:t>
            </a:r>
            <a:r>
              <a:rPr lang="ru-RU" b="1" i="1" dirty="0" smtClean="0"/>
              <a:t>.</a:t>
            </a:r>
          </a:p>
          <a:p>
            <a:r>
              <a:rPr lang="el-GR" b="1" i="1" dirty="0"/>
              <a:t>η</a:t>
            </a:r>
            <a:r>
              <a:rPr lang="ru-RU" b="1" i="1" dirty="0" smtClean="0"/>
              <a:t>=1800 Дж/2100 Дж=0,857=85,7%</a:t>
            </a:r>
          </a:p>
          <a:p>
            <a:r>
              <a:rPr lang="ru-RU" b="1" i="1" dirty="0" smtClean="0"/>
              <a:t>Ответ: КПД  системы равен 85,7%</a:t>
            </a:r>
            <a:endParaRPr lang="ru-RU" b="1" i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123728" y="1700808"/>
            <a:ext cx="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3" idx="1"/>
            <a:endCxn id="3" idx="1"/>
          </p:cNvCxnSpPr>
          <p:nvPr/>
        </p:nvCxnSpPr>
        <p:spPr>
          <a:xfrm>
            <a:off x="395536" y="360902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55576" y="3789040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441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260648"/>
            <a:ext cx="7910264" cy="648072"/>
          </a:xfrm>
        </p:spPr>
        <p:txBody>
          <a:bodyPr/>
          <a:lstStyle/>
          <a:p>
            <a:r>
              <a:rPr lang="ru-RU" sz="2800" dirty="0"/>
              <a:t>Коэффициент полезного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8856984" cy="4968552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Задача №57        2 вариант</a:t>
            </a:r>
          </a:p>
          <a:p>
            <a:r>
              <a:rPr lang="ru-RU" b="1" i="1" dirty="0" smtClean="0"/>
              <a:t>Дано</a:t>
            </a:r>
            <a:r>
              <a:rPr lang="ru-RU" b="1" i="1" dirty="0"/>
              <a:t>: </a:t>
            </a:r>
            <a:r>
              <a:rPr lang="ru-RU" b="1" i="1" dirty="0" smtClean="0"/>
              <a:t>                Решение</a:t>
            </a:r>
          </a:p>
          <a:p>
            <a:r>
              <a:rPr lang="en-US" b="1" i="1" dirty="0"/>
              <a:t>m</a:t>
            </a:r>
            <a:r>
              <a:rPr lang="en-US" b="1" i="1" dirty="0" smtClean="0"/>
              <a:t>=</a:t>
            </a:r>
            <a:r>
              <a:rPr lang="ru-RU" b="1" i="1" dirty="0" smtClean="0"/>
              <a:t> 8</a:t>
            </a:r>
            <a:r>
              <a:rPr lang="en-US" b="1" i="1" dirty="0" smtClean="0"/>
              <a:t>0 </a:t>
            </a:r>
            <a:r>
              <a:rPr lang="ru-RU" b="1" i="1" dirty="0" smtClean="0"/>
              <a:t>кг         Полезная работа по подъёму лыжника  </a:t>
            </a:r>
          </a:p>
          <a:p>
            <a:r>
              <a:rPr lang="en-US" b="1" i="1" dirty="0" smtClean="0"/>
              <a:t>F = </a:t>
            </a:r>
            <a:r>
              <a:rPr lang="ru-RU" b="1" i="1" dirty="0" smtClean="0"/>
              <a:t>200 Н         равна</a:t>
            </a:r>
          </a:p>
          <a:p>
            <a:pPr marL="45720" indent="0">
              <a:buNone/>
            </a:pPr>
            <a:r>
              <a:rPr lang="ru-RU" b="1" i="1" dirty="0" smtClean="0"/>
              <a:t>   </a:t>
            </a:r>
            <a:r>
              <a:rPr lang="en-US" b="1" i="1" dirty="0" smtClean="0"/>
              <a:t>h= </a:t>
            </a:r>
            <a:r>
              <a:rPr lang="ru-RU" b="1" i="1" dirty="0" smtClean="0"/>
              <a:t>3</a:t>
            </a:r>
            <a:r>
              <a:rPr lang="en-US" b="1" i="1" dirty="0" smtClean="0"/>
              <a:t> </a:t>
            </a:r>
            <a:r>
              <a:rPr lang="ru-RU" b="1" i="1" dirty="0" smtClean="0"/>
              <a:t>м                </a:t>
            </a:r>
            <a:r>
              <a:rPr lang="en-US" b="1" i="1" dirty="0" smtClean="0"/>
              <a:t>P =mg            </a:t>
            </a:r>
            <a:r>
              <a:rPr lang="ru-RU" b="1" i="1" dirty="0" smtClean="0"/>
              <a:t>А пол.=</a:t>
            </a:r>
            <a:r>
              <a:rPr lang="en-US" b="1" i="1" dirty="0" err="1" smtClean="0"/>
              <a:t>mgh</a:t>
            </a:r>
            <a:r>
              <a:rPr lang="en-US" b="1" i="1" dirty="0"/>
              <a:t> </a:t>
            </a:r>
            <a:r>
              <a:rPr lang="en-US" b="1" i="1" dirty="0" smtClean="0"/>
              <a:t>                                                                       </a:t>
            </a:r>
            <a:r>
              <a:rPr lang="ru-RU" b="1" i="1" dirty="0" smtClean="0"/>
              <a:t>     </a:t>
            </a:r>
            <a:r>
              <a:rPr lang="en-US" b="1" i="1" dirty="0" smtClean="0"/>
              <a:t>l=</a:t>
            </a:r>
            <a:r>
              <a:rPr lang="ru-RU" b="1" i="1" dirty="0" smtClean="0"/>
              <a:t>16</a:t>
            </a:r>
            <a:r>
              <a:rPr lang="en-US" b="1" i="1" dirty="0" smtClean="0"/>
              <a:t> </a:t>
            </a:r>
            <a:r>
              <a:rPr lang="ru-RU" b="1" i="1" dirty="0" smtClean="0"/>
              <a:t>м  </a:t>
            </a:r>
            <a:r>
              <a:rPr lang="en-US" b="1" i="1" dirty="0" smtClean="0"/>
              <a:t>       </a:t>
            </a:r>
            <a:r>
              <a:rPr lang="ru-RU" b="1" i="1" dirty="0" smtClean="0"/>
              <a:t>     </a:t>
            </a:r>
            <a:r>
              <a:rPr lang="en-US" b="1" i="1" dirty="0" smtClean="0"/>
              <a:t>     </a:t>
            </a:r>
            <a:r>
              <a:rPr lang="ru-RU" b="1" i="1" dirty="0" smtClean="0"/>
              <a:t>А пол.=80 кг∙10 Н/кг∙3 м =2400 Дж</a:t>
            </a:r>
          </a:p>
          <a:p>
            <a:r>
              <a:rPr lang="en-US" b="1" i="1" dirty="0"/>
              <a:t>g</a:t>
            </a:r>
            <a:r>
              <a:rPr lang="en-US" b="1" i="1" dirty="0" smtClean="0"/>
              <a:t>=</a:t>
            </a:r>
            <a:r>
              <a:rPr lang="ru-RU" b="1" i="1" dirty="0" smtClean="0"/>
              <a:t> </a:t>
            </a:r>
            <a:r>
              <a:rPr lang="en-US" b="1" i="1" dirty="0" smtClean="0"/>
              <a:t>10 </a:t>
            </a:r>
            <a:r>
              <a:rPr lang="ru-RU" b="1" i="1" dirty="0" smtClean="0"/>
              <a:t>н/кг           Совершённая (затраченная) работа по                                  </a:t>
            </a:r>
          </a:p>
          <a:p>
            <a:r>
              <a:rPr lang="ru-RU" b="1" i="1" dirty="0" smtClean="0"/>
              <a:t>Найти: </a:t>
            </a:r>
            <a:r>
              <a:rPr lang="el-GR" b="1" i="1" dirty="0" smtClean="0"/>
              <a:t>η</a:t>
            </a:r>
            <a:r>
              <a:rPr lang="ru-RU" b="1" i="1" dirty="0" smtClean="0"/>
              <a:t>-?    подъёму груза с помощью подвижного </a:t>
            </a:r>
            <a:r>
              <a:rPr lang="ru-RU" b="1" i="1" dirty="0"/>
              <a:t>блока </a:t>
            </a:r>
            <a:r>
              <a:rPr lang="ru-RU" b="1" i="1" dirty="0" smtClean="0"/>
              <a:t>равна     </a:t>
            </a:r>
            <a:r>
              <a:rPr lang="ru-RU" b="1" i="1" dirty="0" err="1" smtClean="0"/>
              <a:t>Азатр</a:t>
            </a:r>
            <a:r>
              <a:rPr lang="ru-RU" b="1" i="1" dirty="0"/>
              <a:t>.=</a:t>
            </a:r>
            <a:r>
              <a:rPr lang="en-US" b="1" i="1" dirty="0" smtClean="0"/>
              <a:t>F </a:t>
            </a:r>
            <a:r>
              <a:rPr lang="en-US" b="1" i="1" dirty="0"/>
              <a:t>∙l </a:t>
            </a:r>
            <a:r>
              <a:rPr lang="ru-RU" b="1" i="1" dirty="0" smtClean="0"/>
              <a:t>      </a:t>
            </a:r>
            <a:r>
              <a:rPr lang="ru-RU" b="1" i="1" dirty="0" err="1" smtClean="0"/>
              <a:t>Азатр</a:t>
            </a:r>
            <a:r>
              <a:rPr lang="ru-RU" b="1" i="1" dirty="0" smtClean="0"/>
              <a:t>.=200 Н∙16 м=3200 Дж</a:t>
            </a:r>
          </a:p>
          <a:p>
            <a:r>
              <a:rPr lang="ru-RU" b="1" i="1" dirty="0" smtClean="0"/>
              <a:t>Коэффициент полезного действия равен </a:t>
            </a:r>
            <a:r>
              <a:rPr lang="el-GR" b="1" i="1" dirty="0" smtClean="0"/>
              <a:t>η</a:t>
            </a:r>
            <a:r>
              <a:rPr lang="ru-RU" b="1" i="1" dirty="0" smtClean="0"/>
              <a:t>=А пол./А </a:t>
            </a:r>
            <a:r>
              <a:rPr lang="ru-RU" b="1" i="1" dirty="0" err="1" smtClean="0"/>
              <a:t>затр</a:t>
            </a:r>
            <a:r>
              <a:rPr lang="ru-RU" b="1" i="1" dirty="0" smtClean="0"/>
              <a:t>.</a:t>
            </a:r>
          </a:p>
          <a:p>
            <a:r>
              <a:rPr lang="el-GR" b="1" i="1" dirty="0"/>
              <a:t>η</a:t>
            </a:r>
            <a:r>
              <a:rPr lang="ru-RU" b="1" i="1" dirty="0" smtClean="0"/>
              <a:t>=2400 Дж/3200 Дж=0,75 =75%</a:t>
            </a:r>
          </a:p>
          <a:p>
            <a:r>
              <a:rPr lang="ru-RU" b="1" i="1" dirty="0" smtClean="0">
                <a:hlinkClick r:id="rId2" action="ppaction://hlinksldjump"/>
              </a:rPr>
              <a:t>Ответ: КПД  системы равен 75%</a:t>
            </a:r>
            <a:endParaRPr lang="ru-RU" b="1" i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123728" y="1700808"/>
            <a:ext cx="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3" idx="1"/>
            <a:endCxn id="3" idx="1"/>
          </p:cNvCxnSpPr>
          <p:nvPr/>
        </p:nvCxnSpPr>
        <p:spPr>
          <a:xfrm>
            <a:off x="179512" y="360902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55576" y="3789040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8169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88640"/>
            <a:ext cx="6512511" cy="79208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Коэффициент полезного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052736"/>
            <a:ext cx="8424936" cy="5256584"/>
          </a:xfrm>
        </p:spPr>
        <p:txBody>
          <a:bodyPr/>
          <a:lstStyle/>
          <a:p>
            <a:r>
              <a:rPr lang="ru-RU" b="1" i="1" dirty="0" smtClean="0"/>
              <a:t>Задача №2</a:t>
            </a:r>
          </a:p>
          <a:p>
            <a:r>
              <a:rPr lang="ru-RU" sz="2800" b="1" i="1" dirty="0" smtClean="0"/>
              <a:t>Груз массой 100 кг равномерно поднимают на высоту 5м с помощью рычага, коэффициент полезного действия которого равен 70%. Определите, какая работа была затрачена при этом. </a:t>
            </a:r>
            <a:endParaRPr lang="ru-RU" sz="2800" b="1" i="1" dirty="0"/>
          </a:p>
        </p:txBody>
      </p:sp>
    </p:spTree>
    <p:extLst>
      <p:ext uri="{BB962C8B-B14F-4D97-AF65-F5344CB8AC3E}">
        <p14:creationId xmlns="" xmlns:p14="http://schemas.microsoft.com/office/powerpoint/2010/main" val="17262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88640"/>
            <a:ext cx="6512511" cy="79208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Коэффициент полезного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052736"/>
            <a:ext cx="8424936" cy="5256584"/>
          </a:xfrm>
        </p:spPr>
        <p:txBody>
          <a:bodyPr/>
          <a:lstStyle/>
          <a:p>
            <a:r>
              <a:rPr lang="ru-RU" b="1" i="1" dirty="0" smtClean="0"/>
              <a:t>Задача №2</a:t>
            </a:r>
          </a:p>
          <a:p>
            <a:r>
              <a:rPr lang="ru-RU" b="1" i="1" dirty="0" smtClean="0"/>
              <a:t>Груз массой 100 кг равномерно поднимают на высоту 5м с помощью рычага, коэффициент полезного действия которого равен 70%. Определите, какая работа была затрачена при этом. </a:t>
            </a:r>
            <a:endParaRPr lang="ru-RU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7632848" cy="3669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712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93610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Коэффициент полезного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556792"/>
            <a:ext cx="8280920" cy="4968552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Задача №3</a:t>
            </a:r>
          </a:p>
          <a:p>
            <a:r>
              <a:rPr lang="ru-RU" sz="2800" b="1" i="1" dirty="0" smtClean="0"/>
              <a:t>Ящик массой 54 кг с помощью подвижного блока подняли на некоторую высоту. К тросу блока была приложена сила, </a:t>
            </a:r>
            <a:r>
              <a:rPr lang="ru-RU" sz="2800" b="1" i="1" dirty="0"/>
              <a:t>р</a:t>
            </a:r>
            <a:r>
              <a:rPr lang="ru-RU" sz="2800" b="1" i="1" dirty="0" smtClean="0"/>
              <a:t>авная 360 Н. Определите  коэффициент полезного действия подвижного блока.</a:t>
            </a:r>
            <a:endParaRPr lang="ru-RU" sz="2800" b="1" i="1" dirty="0"/>
          </a:p>
        </p:txBody>
      </p:sp>
    </p:spTree>
    <p:extLst>
      <p:ext uri="{BB962C8B-B14F-4D97-AF65-F5344CB8AC3E}">
        <p14:creationId xmlns="" xmlns:p14="http://schemas.microsoft.com/office/powerpoint/2010/main" val="22988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93610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Коэффициент полезного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96752"/>
            <a:ext cx="8280920" cy="5328592"/>
          </a:xfrm>
        </p:spPr>
        <p:txBody>
          <a:bodyPr/>
          <a:lstStyle/>
          <a:p>
            <a:r>
              <a:rPr lang="ru-RU" b="1" i="1" dirty="0" smtClean="0"/>
              <a:t>Задача №3</a:t>
            </a:r>
          </a:p>
          <a:p>
            <a:r>
              <a:rPr lang="ru-RU" b="1" i="1" dirty="0" smtClean="0"/>
              <a:t>Ящик массой 54 кг с помощью подвижного блока подняли на некоторую высоту. К тросу блока была приложена сила, </a:t>
            </a:r>
            <a:r>
              <a:rPr lang="ru-RU" b="1" i="1" dirty="0"/>
              <a:t>р</a:t>
            </a:r>
            <a:r>
              <a:rPr lang="ru-RU" b="1" i="1" dirty="0" smtClean="0"/>
              <a:t>авная 360 Н. Определите  коэффициент полезного действия подвижного блока.</a:t>
            </a:r>
            <a:endParaRPr lang="ru-RU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8352928" cy="353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5237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6512511" cy="62068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Коэффициент </a:t>
            </a:r>
            <a:r>
              <a:rPr lang="ru-RU" sz="2800" dirty="0"/>
              <a:t>полезного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69892520"/>
              </p:ext>
            </p:extLst>
          </p:nvPr>
        </p:nvGraphicFramePr>
        <p:xfrm>
          <a:off x="2338388" y="612775"/>
          <a:ext cx="4322762" cy="6256338"/>
        </p:xfrm>
        <a:graphic>
          <a:graphicData uri="http://schemas.openxmlformats.org/presentationml/2006/ole">
            <p:oleObj spid="_x0000_s1035" name="Документ" r:id="rId3" imgW="6005463" imgH="8708587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4421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100811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Коэффициент полезного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052736"/>
            <a:ext cx="7992888" cy="5616624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Домашнее задание: п.61, №№909,918</a:t>
            </a:r>
            <a:r>
              <a:rPr lang="ru-RU" sz="3200" b="1" i="1" smtClean="0"/>
              <a:t>, кроссворд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72816"/>
            <a:ext cx="7848872" cy="43204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Pour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работу!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447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8680"/>
            <a:ext cx="6512511" cy="1296144"/>
          </a:xfrm>
        </p:spPr>
        <p:txBody>
          <a:bodyPr/>
          <a:lstStyle/>
          <a:p>
            <a:r>
              <a:rPr lang="ru-RU" dirty="0"/>
              <a:t>Простые </a:t>
            </a:r>
            <a:r>
              <a:rPr lang="ru-RU" dirty="0">
                <a:hlinkClick r:id="rId2" action="ppaction://hlinksldjump"/>
              </a:rPr>
              <a:t>механизмы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8280920" cy="4680520"/>
          </a:xfrm>
        </p:spPr>
        <p:txBody>
          <a:bodyPr/>
          <a:lstStyle/>
          <a:p>
            <a:r>
              <a:rPr lang="ru-RU" b="1" i="1" dirty="0" smtClean="0"/>
              <a:t>Установите соответствие между физическими величинами, обозначением и единицами физических величин.</a:t>
            </a:r>
          </a:p>
          <a:p>
            <a:r>
              <a:rPr lang="ru-RU" b="1" i="1" dirty="0" smtClean="0"/>
              <a:t>Название                  Обозначение                    Единица</a:t>
            </a:r>
          </a:p>
          <a:p>
            <a:r>
              <a:rPr lang="ru-RU" b="1" i="1" dirty="0" smtClean="0"/>
              <a:t>А) сила                        1)  </a:t>
            </a:r>
            <a:r>
              <a:rPr lang="en-US" b="1" i="1" dirty="0" smtClean="0"/>
              <a:t>L                                       1)  </a:t>
            </a:r>
            <a:r>
              <a:rPr lang="ru-RU" b="1" i="1" dirty="0" smtClean="0"/>
              <a:t>Вт</a:t>
            </a:r>
          </a:p>
          <a:p>
            <a:r>
              <a:rPr lang="ru-RU" b="1" i="1" dirty="0" smtClean="0"/>
              <a:t>Б) плечо силы          2) </a:t>
            </a:r>
            <a:r>
              <a:rPr lang="en-US" b="1" i="1" dirty="0" smtClean="0"/>
              <a:t>F                                       2)</a:t>
            </a:r>
            <a:r>
              <a:rPr lang="ru-RU" b="1" i="1" dirty="0" smtClean="0"/>
              <a:t> Дж</a:t>
            </a:r>
          </a:p>
          <a:p>
            <a:r>
              <a:rPr lang="ru-RU" b="1" i="1" dirty="0" smtClean="0"/>
              <a:t>В) мощность           3) А                                       3) м</a:t>
            </a:r>
          </a:p>
          <a:p>
            <a:r>
              <a:rPr lang="ru-RU" b="1" i="1" dirty="0" smtClean="0"/>
              <a:t>Г) работа                  4) </a:t>
            </a:r>
            <a:r>
              <a:rPr lang="en-US" b="1" i="1" dirty="0" smtClean="0"/>
              <a:t>N                                       4) H</a:t>
            </a:r>
          </a:p>
          <a:p>
            <a:r>
              <a:rPr lang="ru-RU" b="1" i="1" dirty="0" smtClean="0"/>
              <a:t>  </a:t>
            </a:r>
            <a:endParaRPr lang="ru-RU" b="1" i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47450063"/>
              </p:ext>
            </p:extLst>
          </p:nvPr>
        </p:nvGraphicFramePr>
        <p:xfrm>
          <a:off x="755577" y="4941168"/>
          <a:ext cx="8064895" cy="1749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09"/>
                <a:gridCol w="2640293"/>
                <a:gridCol w="2640293"/>
              </a:tblGrid>
              <a:tr h="327924">
                <a:tc>
                  <a:txBody>
                    <a:bodyPr/>
                    <a:lstStyle/>
                    <a:p>
                      <a:r>
                        <a:rPr lang="en-US" dirty="0" smtClean="0"/>
                        <a:t>   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2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4</a:t>
                      </a:r>
                      <a:endParaRPr lang="ru-RU" dirty="0"/>
                    </a:p>
                  </a:txBody>
                  <a:tcPr/>
                </a:tc>
              </a:tr>
              <a:tr h="498336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 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3</a:t>
                      </a:r>
                      <a:endParaRPr lang="ru-RU" dirty="0"/>
                    </a:p>
                  </a:txBody>
                  <a:tcPr/>
                </a:tc>
              </a:tr>
              <a:tr h="442754">
                <a:tc>
                  <a:txBody>
                    <a:bodyPr/>
                    <a:lstStyle/>
                    <a:p>
                      <a:r>
                        <a:rPr lang="ru-RU" dirty="0" smtClean="0"/>
                        <a:t>   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1</a:t>
                      </a:r>
                      <a:endParaRPr lang="ru-RU" dirty="0"/>
                    </a:p>
                  </a:txBody>
                  <a:tcPr/>
                </a:tc>
              </a:tr>
              <a:tr h="442754">
                <a:tc>
                  <a:txBody>
                    <a:bodyPr/>
                    <a:lstStyle/>
                    <a:p>
                      <a:r>
                        <a:rPr lang="ru-RU" dirty="0" smtClean="0"/>
                        <a:t>  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410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76672"/>
            <a:ext cx="6512511" cy="1152128"/>
          </a:xfrm>
        </p:spPr>
        <p:txBody>
          <a:bodyPr/>
          <a:lstStyle/>
          <a:p>
            <a:r>
              <a:rPr lang="ru-RU" dirty="0"/>
              <a:t>Простые механизмы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628800"/>
            <a:ext cx="7560840" cy="4752528"/>
          </a:xfrm>
        </p:spPr>
        <p:txBody>
          <a:bodyPr/>
          <a:lstStyle/>
          <a:p>
            <a:r>
              <a:rPr lang="ru-RU" sz="8000" dirty="0"/>
              <a:t>Коэффициент полезного действия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8224" y="3933056"/>
            <a:ext cx="19050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8616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116632"/>
            <a:ext cx="7910264" cy="936104"/>
          </a:xfrm>
        </p:spPr>
        <p:txBody>
          <a:bodyPr/>
          <a:lstStyle/>
          <a:p>
            <a:r>
              <a:rPr lang="ru-RU" sz="3200" dirty="0" smtClean="0"/>
              <a:t>Коэффициент полезного действия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980728"/>
            <a:ext cx="8496944" cy="5256584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Какую работу мы называем </a:t>
            </a:r>
            <a:r>
              <a:rPr lang="ru-RU" sz="2400" b="1" i="1" dirty="0" smtClean="0">
                <a:solidFill>
                  <a:schemeClr val="tx1"/>
                </a:solidFill>
              </a:rPr>
              <a:t>полной (затраченной) ?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Работу, совершённую приложенной силой.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Какую работу мы называем полезной?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Работу по подъёму грузов или преодолению какого-либо сопротивления.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Почему соверш1нная с помощью механизма полная (затраченная) работа всегда несколько больше полезной работы?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Часть работы совершается против сил трения и по перемещению его отдельных частей.</a:t>
            </a:r>
          </a:p>
        </p:txBody>
      </p:sp>
    </p:spTree>
    <p:extLst>
      <p:ext uri="{BB962C8B-B14F-4D97-AF65-F5344CB8AC3E}">
        <p14:creationId xmlns="" xmlns:p14="http://schemas.microsoft.com/office/powerpoint/2010/main" val="247883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79" cy="864096"/>
          </a:xfrm>
        </p:spPr>
        <p:txBody>
          <a:bodyPr/>
          <a:lstStyle/>
          <a:p>
            <a:r>
              <a:rPr lang="ru-RU" sz="3200" dirty="0" smtClean="0"/>
              <a:t>Коэффициент </a:t>
            </a:r>
            <a:r>
              <a:rPr lang="ru-RU" sz="3200" dirty="0"/>
              <a:t>полезного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196752"/>
            <a:ext cx="8064896" cy="54006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Полная работа=</a:t>
            </a:r>
          </a:p>
          <a:p>
            <a:r>
              <a:rPr lang="ru-RU" sz="4000" b="1" i="1" dirty="0" smtClean="0">
                <a:solidFill>
                  <a:srgbClr val="00B050"/>
                </a:solidFill>
              </a:rPr>
              <a:t>Полезная работа +</a:t>
            </a:r>
          </a:p>
          <a:p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Работа против сил трения +</a:t>
            </a:r>
          </a:p>
          <a:p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Работа по перемещению механизма или его отдельных частей</a:t>
            </a:r>
            <a:endParaRPr lang="ru-RU" sz="4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4581128"/>
            <a:ext cx="2881739" cy="184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41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08911" cy="864096"/>
          </a:xfrm>
        </p:spPr>
        <p:txBody>
          <a:bodyPr/>
          <a:lstStyle/>
          <a:p>
            <a:r>
              <a:rPr lang="ru-RU" sz="3200" dirty="0"/>
              <a:t>Коэффициент полезного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7920880" cy="4464496"/>
          </a:xfrm>
        </p:spPr>
        <p:txBody>
          <a:bodyPr>
            <a:normAutofit lnSpcReduction="1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Что называется коэффициентом полезного действия?</a:t>
            </a:r>
          </a:p>
          <a:p>
            <a:r>
              <a:rPr lang="ru-RU" sz="2800" b="1" i="1" dirty="0" smtClean="0">
                <a:hlinkClick r:id="rId2" action="ppaction://hlinksldjump"/>
              </a:rPr>
              <a:t>1. Отношение затраченной работы к полезной</a:t>
            </a:r>
            <a:endParaRPr lang="ru-RU" sz="2800" b="1" i="1" dirty="0" smtClean="0"/>
          </a:p>
          <a:p>
            <a:r>
              <a:rPr lang="ru-RU" sz="2800" b="1" i="1" dirty="0" smtClean="0">
                <a:hlinkClick r:id="rId2" action="ppaction://hlinksldjump"/>
              </a:rPr>
              <a:t>2. </a:t>
            </a:r>
            <a:r>
              <a:rPr lang="ru-RU" sz="2800" b="1" i="1" dirty="0">
                <a:hlinkClick r:id="rId2" action="ppaction://hlinksldjump"/>
              </a:rPr>
              <a:t>Р</a:t>
            </a:r>
            <a:r>
              <a:rPr lang="ru-RU" sz="2800" b="1" i="1" dirty="0" smtClean="0">
                <a:hlinkClick r:id="rId2" action="ppaction://hlinksldjump"/>
              </a:rPr>
              <a:t>азность затраченной и полезной работы</a:t>
            </a:r>
            <a:endParaRPr lang="ru-RU" sz="2800" b="1" i="1" dirty="0" smtClean="0"/>
          </a:p>
          <a:p>
            <a:r>
              <a:rPr lang="ru-RU" sz="2800" b="1" i="1" dirty="0" smtClean="0">
                <a:hlinkClick r:id="rId3" action="ppaction://hlinksldjump"/>
              </a:rPr>
              <a:t>3. Отношение полезной работы к затраченной</a:t>
            </a:r>
            <a:endParaRPr lang="ru-RU" sz="2800" b="1" i="1" dirty="0" smtClean="0"/>
          </a:p>
          <a:p>
            <a:r>
              <a:rPr lang="ru-RU" sz="2800" b="1" i="1" dirty="0" smtClean="0">
                <a:hlinkClick r:id="rId2" action="ppaction://hlinksldjump"/>
              </a:rPr>
              <a:t>4. Произведение полезной работы на затраченную</a:t>
            </a:r>
            <a:endParaRPr lang="ru-RU" sz="2800" b="1" i="1" dirty="0"/>
          </a:p>
        </p:txBody>
      </p:sp>
    </p:spTree>
    <p:extLst>
      <p:ext uri="{BB962C8B-B14F-4D97-AF65-F5344CB8AC3E}">
        <p14:creationId xmlns="" xmlns:p14="http://schemas.microsoft.com/office/powerpoint/2010/main" val="315443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404664"/>
            <a:ext cx="7478216" cy="864096"/>
          </a:xfrm>
        </p:spPr>
        <p:txBody>
          <a:bodyPr/>
          <a:lstStyle/>
          <a:p>
            <a:r>
              <a:rPr lang="ru-RU" sz="2800" dirty="0"/>
              <a:t>Коэффициент полезного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556792"/>
            <a:ext cx="6984776" cy="44644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051720" y="2852936"/>
            <a:ext cx="5184576" cy="151216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2987824" y="3301315"/>
            <a:ext cx="3708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Неправильно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120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936" y="476672"/>
            <a:ext cx="7046168" cy="792088"/>
          </a:xfrm>
        </p:spPr>
        <p:txBody>
          <a:bodyPr/>
          <a:lstStyle/>
          <a:p>
            <a:r>
              <a:rPr lang="ru-RU" sz="2800" dirty="0"/>
              <a:t>Коэффициент полезного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060848"/>
            <a:ext cx="6400800" cy="403244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Отношение полезной работы к полной работе называется коэффициентом полезного действия</a:t>
            </a:r>
            <a:endParaRPr lang="ru-RU" sz="3600" b="1" i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483768" y="1772816"/>
            <a:ext cx="4536504" cy="11521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87824" y="1916832"/>
            <a:ext cx="3888432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3" action="ppaction://hlinksldjump"/>
              </a:rPr>
              <a:t>Правильно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06270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751</TotalTime>
  <Words>1264</Words>
  <Application>Microsoft Office PowerPoint</Application>
  <PresentationFormat>On-screen Show (4:3)</PresentationFormat>
  <Paragraphs>193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Воздушный поток</vt:lpstr>
      <vt:lpstr>Документ</vt:lpstr>
      <vt:lpstr>Простые механизмы</vt:lpstr>
      <vt:lpstr>Простые механизмы</vt:lpstr>
      <vt:lpstr>Простые механизмы</vt:lpstr>
      <vt:lpstr>Простые механизмы</vt:lpstr>
      <vt:lpstr>Коэффициент полезного действия</vt:lpstr>
      <vt:lpstr>Коэффициент полезного действия</vt:lpstr>
      <vt:lpstr>Коэффициент полезного действия</vt:lpstr>
      <vt:lpstr>Коэффициент полезного действия</vt:lpstr>
      <vt:lpstr>Коэффициент полезного действия</vt:lpstr>
      <vt:lpstr>Коэффициент полезного действия</vt:lpstr>
      <vt:lpstr>Коэффициент полезного действия</vt:lpstr>
      <vt:lpstr>Коэффициент полезного действия</vt:lpstr>
      <vt:lpstr>Коэффициент полезного действия</vt:lpstr>
      <vt:lpstr>Коэффициент полезного действия</vt:lpstr>
      <vt:lpstr>Коэффициент полезного действия</vt:lpstr>
      <vt:lpstr>Коэффициент полезного действия</vt:lpstr>
      <vt:lpstr>Коэффициент полезного действия</vt:lpstr>
      <vt:lpstr>Коэффициент полезного действия</vt:lpstr>
      <vt:lpstr>Коэффициент полезного действия</vt:lpstr>
      <vt:lpstr>Коэффициент полезного действия</vt:lpstr>
      <vt:lpstr>Коэффициент полезного действия</vt:lpstr>
      <vt:lpstr>Коэффициент полезного действия</vt:lpstr>
      <vt:lpstr>Коэффициент полезного действия</vt:lpstr>
      <vt:lpstr>Коэффициент полезного действия</vt:lpstr>
      <vt:lpstr>Коэффициент полезного действия</vt:lpstr>
      <vt:lpstr>Коэффициент полезного действия</vt:lpstr>
      <vt:lpstr>Коэффициент полезного действия</vt:lpstr>
      <vt:lpstr>Коэффициент полезного действия</vt:lpstr>
      <vt:lpstr>Коэффициент полезного действия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77</cp:revision>
  <dcterms:created xsi:type="dcterms:W3CDTF">2012-04-18T18:19:30Z</dcterms:created>
  <dcterms:modified xsi:type="dcterms:W3CDTF">2012-10-07T20:32:45Z</dcterms:modified>
</cp:coreProperties>
</file>