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  <p:sldMasterId id="2147483828" r:id="rId3"/>
    <p:sldMasterId id="2147483840" r:id="rId4"/>
    <p:sldMasterId id="2147483852" r:id="rId5"/>
    <p:sldMasterId id="2147483864" r:id="rId6"/>
  </p:sldMasterIdLst>
  <p:notesMasterIdLst>
    <p:notesMasterId r:id="rId21"/>
  </p:notesMasterIdLst>
  <p:sldIdLst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0" r:id="rId19"/>
    <p:sldId id="39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A20"/>
    <a:srgbClr val="0B081A"/>
    <a:srgbClr val="03030D"/>
    <a:srgbClr val="0C0A2C"/>
    <a:srgbClr val="0F0B23"/>
    <a:srgbClr val="080612"/>
    <a:srgbClr val="0A0A2C"/>
    <a:srgbClr val="00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CEDB5-0FC9-4703-9BD0-F4A3BBD94F11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577A2-074F-4126-9EE2-EB4FE7460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884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8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72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99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296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24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769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49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03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89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762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8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96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19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26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16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24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44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16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8533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087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89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7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707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633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87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02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875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630623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505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60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7081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64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859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46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5456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8265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5663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96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9503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1876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477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5860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61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80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541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507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6391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2819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720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1164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508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713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83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467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9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7918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678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919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6835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625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304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407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0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4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6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45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8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0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500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91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25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420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178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071934" cy="6858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dirty="0" smtClean="0"/>
              <a:t>   Космический корабль –        это сложная техническая система. И прежде чем посадить в него человека технику надо проверить.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95481" y="0"/>
            <a:ext cx="5048519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15900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796925"/>
          </a:xfrm>
        </p:spPr>
        <p:txBody>
          <a:bodyPr/>
          <a:lstStyle/>
          <a:p>
            <a:pPr eaLnBrk="1" hangingPunct="1"/>
            <a:r>
              <a:rPr lang="ru-RU" dirty="0" smtClean="0"/>
              <a:t>Что едят космонавты?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29225" y="1428736"/>
            <a:ext cx="3714775" cy="2786082"/>
          </a:xfrm>
          <a:noFill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4"/>
            <a:ext cx="542928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Содержимое 8"/>
          <p:cNvSpPr>
            <a:spLocks noGrp="1"/>
          </p:cNvSpPr>
          <p:nvPr>
            <p:ph sz="half" idx="1"/>
          </p:nvPr>
        </p:nvSpPr>
        <p:spPr>
          <a:xfrm>
            <a:off x="0" y="5357813"/>
            <a:ext cx="8786813" cy="1285875"/>
          </a:xfrm>
        </p:spPr>
        <p:txBody>
          <a:bodyPr/>
          <a:lstStyle/>
          <a:p>
            <a:pPr algn="just">
              <a:lnSpc>
                <a:spcPct val="80000"/>
              </a:lnSpc>
              <a:buNone/>
            </a:pPr>
            <a:r>
              <a:rPr lang="ru-RU" sz="2400" dirty="0" smtClean="0"/>
              <a:t>     Итак, ракеты готовы, нужно запастись едой и напитками. Вы, конечно, знаете, что в космосе очень сложно есть из-за невесомости. Поэтому космонавтам приходится кушать особую еду из тюбиков и специальных баночек. </a:t>
            </a:r>
          </a:p>
        </p:txBody>
      </p:sp>
    </p:spTree>
    <p:extLst>
      <p:ext uri="{BB962C8B-B14F-4D97-AF65-F5344CB8AC3E}">
        <p14:creationId xmlns:p14="http://schemas.microsoft.com/office/powerpoint/2010/main" val="1531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ts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404813"/>
            <a:ext cx="28797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124575" y="4214813"/>
            <a:ext cx="30289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B0F0"/>
                </a:solidFill>
              </a:rPr>
              <a:t>Циолковский К. Э. </a:t>
            </a:r>
          </a:p>
          <a:p>
            <a:r>
              <a:rPr lang="ru-RU" sz="2400" b="1">
                <a:solidFill>
                  <a:srgbClr val="00B0F0"/>
                </a:solidFill>
              </a:rPr>
              <a:t>    (1857 – 1953 )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79388" y="141288"/>
            <a:ext cx="58213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solidFill>
                  <a:prstClr val="white"/>
                </a:solidFill>
              </a:rPr>
              <a:t>В</a:t>
            </a:r>
            <a:r>
              <a:rPr lang="ru-RU" sz="2400" b="1">
                <a:solidFill>
                  <a:prstClr val="white"/>
                </a:solidFill>
              </a:rPr>
              <a:t>  </a:t>
            </a:r>
            <a:r>
              <a:rPr lang="ru-RU" sz="2400" b="1">
                <a:solidFill>
                  <a:srgbClr val="00B0F0"/>
                </a:solidFill>
              </a:rPr>
              <a:t>1903 году</a:t>
            </a:r>
            <a:r>
              <a:rPr lang="ru-RU" sz="2000" b="1">
                <a:solidFill>
                  <a:prstClr val="white"/>
                </a:solidFill>
              </a:rPr>
              <a:t> опубликовал труд </a:t>
            </a:r>
          </a:p>
          <a:p>
            <a:pPr algn="just"/>
            <a:r>
              <a:rPr lang="ru-RU" sz="2000" b="1">
                <a:solidFill>
                  <a:prstClr val="white"/>
                </a:solidFill>
              </a:rPr>
              <a:t>     «Исследование мировых пространств</a:t>
            </a:r>
          </a:p>
          <a:p>
            <a:pPr algn="just"/>
            <a:r>
              <a:rPr lang="ru-RU" sz="2000" b="1">
                <a:solidFill>
                  <a:prstClr val="white"/>
                </a:solidFill>
              </a:rPr>
              <a:t>                                реактивными приборами»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0" y="1928813"/>
            <a:ext cx="6199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prstClr val="white"/>
                </a:solidFill>
              </a:rPr>
              <a:t>   Впервые в мире описал основные элементы </a:t>
            </a:r>
          </a:p>
          <a:p>
            <a:r>
              <a:rPr lang="ru-RU" sz="2000" b="1">
                <a:solidFill>
                  <a:prstClr val="white"/>
                </a:solidFill>
              </a:rPr>
              <a:t>   реактивного двигателя;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0" y="3000375"/>
            <a:ext cx="5861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prstClr val="white"/>
                </a:solidFill>
              </a:rPr>
              <a:t>   Предложил двигатели на жидком топливе;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0" y="5715000"/>
            <a:ext cx="63992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prstClr val="white"/>
                </a:solidFill>
              </a:rPr>
              <a:t>   Высказал идею бортовой системы ориентации</a:t>
            </a:r>
          </a:p>
          <a:p>
            <a:r>
              <a:rPr lang="ru-RU" sz="2000" b="1">
                <a:solidFill>
                  <a:prstClr val="white"/>
                </a:solidFill>
              </a:rPr>
              <a:t>   по Солнцу или другим небесным светилам;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0" y="4786313"/>
            <a:ext cx="5664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prstClr val="white"/>
                </a:solidFill>
              </a:rPr>
              <a:t>  Проанализировал поведение ракеты вне </a:t>
            </a:r>
          </a:p>
          <a:p>
            <a:r>
              <a:rPr lang="ru-RU" sz="2000" b="1">
                <a:solidFill>
                  <a:prstClr val="white"/>
                </a:solidFill>
              </a:rPr>
              <a:t>  атмосферы;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3714750"/>
            <a:ext cx="6010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prstClr val="white"/>
                </a:solidFill>
              </a:rPr>
              <a:t>  Вывел зависимость между весом топлива и</a:t>
            </a:r>
          </a:p>
          <a:p>
            <a:r>
              <a:rPr lang="ru-RU" sz="2000" b="1">
                <a:solidFill>
                  <a:prstClr val="white"/>
                </a:solidFill>
              </a:rPr>
              <a:t>  весом конструкции ракеты;</a:t>
            </a:r>
          </a:p>
        </p:txBody>
      </p:sp>
    </p:spTree>
    <p:extLst>
      <p:ext uri="{BB962C8B-B14F-4D97-AF65-F5344CB8AC3E}">
        <p14:creationId xmlns:p14="http://schemas.microsoft.com/office/powerpoint/2010/main" val="187488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000"/>
                            </p:stCondLst>
                            <p:childTnLst>
                              <p:par>
                                <p:cTn id="3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3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4105" grpId="0"/>
      <p:bldP spid="4106" grpId="0"/>
      <p:bldP spid="4107" grpId="0"/>
      <p:bldP spid="4108" grpId="0"/>
      <p:bldP spid="4109" grpId="0"/>
      <p:bldP spid="41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9839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korolev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28604"/>
            <a:ext cx="2952750" cy="36734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429125" y="4572000"/>
            <a:ext cx="30353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B0F0"/>
                </a:solidFill>
                <a:latin typeface="Arial Black" pitchFamily="34" charset="0"/>
              </a:rPr>
              <a:t>Королев С. П.</a:t>
            </a:r>
          </a:p>
          <a:p>
            <a:r>
              <a:rPr lang="ru-RU" sz="2800">
                <a:solidFill>
                  <a:srgbClr val="00B0F0"/>
                </a:solidFill>
                <a:latin typeface="Arial Black" pitchFamily="34" charset="0"/>
              </a:rPr>
              <a:t> (1907 – 1966)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14313" y="428625"/>
            <a:ext cx="1735137" cy="2152650"/>
            <a:chOff x="55" y="119"/>
            <a:chExt cx="976" cy="1327"/>
          </a:xfrm>
        </p:grpSpPr>
        <p:pic>
          <p:nvPicPr>
            <p:cNvPr id="4109" name="Picture 9" descr="keldysh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4" y="119"/>
              <a:ext cx="750" cy="105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4110" name="Text Box 12"/>
            <p:cNvSpPr txBox="1">
              <a:spLocks noChangeArrowheads="1"/>
            </p:cNvSpPr>
            <p:nvPr/>
          </p:nvSpPr>
          <p:spPr bwMode="auto">
            <a:xfrm>
              <a:off x="55" y="1220"/>
              <a:ext cx="976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B0F0"/>
                  </a:solidFill>
                </a:rPr>
                <a:t>Келдыш М. В.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143125" y="2500313"/>
            <a:ext cx="1944688" cy="1860550"/>
            <a:chOff x="0" y="1570"/>
            <a:chExt cx="1067" cy="1131"/>
          </a:xfrm>
        </p:grpSpPr>
        <p:pic>
          <p:nvPicPr>
            <p:cNvPr id="4107" name="Picture 10" descr="Жуковский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8" y="1570"/>
              <a:ext cx="808" cy="928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4108" name="Text Box 14"/>
            <p:cNvSpPr txBox="1">
              <a:spLocks noChangeArrowheads="1"/>
            </p:cNvSpPr>
            <p:nvPr/>
          </p:nvSpPr>
          <p:spPr bwMode="auto">
            <a:xfrm>
              <a:off x="0" y="2478"/>
              <a:ext cx="1067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B0F0"/>
                  </a:solidFill>
                </a:rPr>
                <a:t>Жуковский Н. Е</a:t>
              </a:r>
            </a:p>
          </p:txBody>
        </p:sp>
      </p:grpSp>
      <p:sp>
        <p:nvSpPr>
          <p:cNvPr id="4103" name="Text Box 16"/>
          <p:cNvSpPr txBox="1">
            <a:spLocks noChangeArrowheads="1"/>
          </p:cNvSpPr>
          <p:nvPr/>
        </p:nvSpPr>
        <p:spPr bwMode="auto">
          <a:xfrm>
            <a:off x="0" y="5949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4429125"/>
            <a:ext cx="1719263" cy="2063750"/>
            <a:chOff x="0" y="2795"/>
            <a:chExt cx="950" cy="1215"/>
          </a:xfrm>
        </p:grpSpPr>
        <p:pic>
          <p:nvPicPr>
            <p:cNvPr id="4105" name="Picture 11" descr="мещерский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2795"/>
              <a:ext cx="792" cy="944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4106" name="Text Box 17"/>
            <p:cNvSpPr txBox="1">
              <a:spLocks noChangeArrowheads="1"/>
            </p:cNvSpPr>
            <p:nvPr/>
          </p:nvSpPr>
          <p:spPr bwMode="auto">
            <a:xfrm>
              <a:off x="0" y="3793"/>
              <a:ext cx="920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B0F0"/>
                  </a:solidFill>
                </a:rPr>
                <a:t>Цандер Ф. А.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475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50"/>
                            </p:stCondLst>
                            <p:childTnLst>
                              <p:par>
                                <p:cTn id="1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50"/>
                            </p:stCondLst>
                            <p:childTnLst>
                              <p:par>
                                <p:cTn id="2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50"/>
                            </p:stCondLst>
                            <p:childTnLst>
                              <p:par>
                                <p:cTn id="2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9853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0"/>
            <a:ext cx="9396413" cy="70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72066" y="0"/>
            <a:ext cx="4071934" cy="2571744"/>
          </a:xfrm>
          <a:prstGeom prst="rect">
            <a:avLst/>
          </a:prstGeom>
          <a:solidFill>
            <a:srgbClr val="0B081A"/>
          </a:solidFill>
          <a:ln>
            <a:solidFill>
              <a:srgbClr val="0B0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 l="8333" t="11605" r="29156" b="36144"/>
          <a:stretch>
            <a:fillRect/>
          </a:stretch>
        </p:blipFill>
        <p:spPr bwMode="auto">
          <a:xfrm rot="2078242">
            <a:off x="3428316" y="344939"/>
            <a:ext cx="1374028" cy="220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 rot="542481">
            <a:off x="4446640" y="431446"/>
            <a:ext cx="1041367" cy="1214446"/>
          </a:xfrm>
          <a:prstGeom prst="rect">
            <a:avLst/>
          </a:prstGeom>
          <a:solidFill>
            <a:srgbClr val="0B081A"/>
          </a:solidFill>
          <a:ln>
            <a:solidFill>
              <a:srgbClr val="0B0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2481">
            <a:off x="2732129" y="288569"/>
            <a:ext cx="1041367" cy="1214446"/>
          </a:xfrm>
          <a:prstGeom prst="rect">
            <a:avLst/>
          </a:prstGeom>
          <a:solidFill>
            <a:srgbClr val="0B081A"/>
          </a:solidFill>
          <a:ln>
            <a:solidFill>
              <a:srgbClr val="0B0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84977">
            <a:off x="2676891" y="1276374"/>
            <a:ext cx="733366" cy="1214446"/>
          </a:xfrm>
          <a:prstGeom prst="rect">
            <a:avLst/>
          </a:prstGeom>
          <a:solidFill>
            <a:srgbClr val="0B081A"/>
          </a:solidFill>
          <a:ln>
            <a:solidFill>
              <a:srgbClr val="0B0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3284005">
            <a:off x="4423794" y="1399378"/>
            <a:ext cx="733366" cy="541534"/>
          </a:xfrm>
          <a:prstGeom prst="rect">
            <a:avLst/>
          </a:prstGeom>
          <a:solidFill>
            <a:srgbClr val="0B081A"/>
          </a:solidFill>
          <a:ln>
            <a:solidFill>
              <a:srgbClr val="0B0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1096661">
            <a:off x="4310284" y="51446"/>
            <a:ext cx="733366" cy="383274"/>
          </a:xfrm>
          <a:prstGeom prst="rect">
            <a:avLst/>
          </a:prstGeom>
          <a:solidFill>
            <a:srgbClr val="0B081A"/>
          </a:solidFill>
          <a:ln>
            <a:solidFill>
              <a:srgbClr val="0B0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7156195">
            <a:off x="3620795" y="292068"/>
            <a:ext cx="570099" cy="383274"/>
          </a:xfrm>
          <a:prstGeom prst="rect">
            <a:avLst/>
          </a:prstGeom>
          <a:solidFill>
            <a:srgbClr val="0B081A"/>
          </a:solidFill>
          <a:ln>
            <a:solidFill>
              <a:srgbClr val="0B0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3714744" y="2428868"/>
            <a:ext cx="484632" cy="221457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8728" y="4714884"/>
            <a:ext cx="552805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сила Земного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тяготения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0240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1338" y="-2332038"/>
            <a:ext cx="12192001" cy="975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585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315200"/>
          </a:xfrm>
          <a:noFill/>
        </p:spPr>
      </p:pic>
    </p:spTree>
    <p:extLst>
      <p:ext uri="{BB962C8B-B14F-4D97-AF65-F5344CB8AC3E}">
        <p14:creationId xmlns:p14="http://schemas.microsoft.com/office/powerpoint/2010/main" val="327061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533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56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57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3" y="0"/>
            <a:ext cx="42862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982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29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149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42862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52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73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168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Тема Office</vt:lpstr>
      <vt:lpstr>1_Тема Office</vt:lpstr>
      <vt:lpstr>Метро</vt:lpstr>
      <vt:lpstr>1_Апекс</vt:lpstr>
      <vt:lpstr>2_Тема Office</vt:lpstr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едят космонавты?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Елена</cp:lastModifiedBy>
  <cp:revision>31</cp:revision>
  <dcterms:created xsi:type="dcterms:W3CDTF">2011-09-09T17:57:29Z</dcterms:created>
  <dcterms:modified xsi:type="dcterms:W3CDTF">2013-06-16T17:52:42Z</dcterms:modified>
</cp:coreProperties>
</file>