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A87F-415C-47C8-B99F-5D1EBD6E6375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663D-F620-4027-A5C6-5A0D2775F3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hool410.spb.ru/web-quest/page10.html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410.spb.ru/web-quest/page10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МБОУ «Средняя общеобразовательная школа № 113 с углубленным изучением отдельных предметов» Ново – Савиновского района г. Казани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i="1" u="sng" dirty="0" smtClean="0">
              <a:hlinkClick r:id="rId2"/>
            </a:endParaRPr>
          </a:p>
          <a:p>
            <a:endParaRPr lang="ru-RU" b="1" i="1" u="sng" dirty="0">
              <a:hlinkClick r:id="rId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484784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Основные методы селекции и биотехнологии</a:t>
            </a:r>
            <a:endParaRPr lang="ru-RU" sz="4800" b="1" dirty="0"/>
          </a:p>
        </p:txBody>
      </p:sp>
      <p:pic>
        <p:nvPicPr>
          <p:cNvPr id="26626" name="Picture 2" descr="Методы селекции животных - Презентация 5388/5"/>
          <p:cNvPicPr>
            <a:picLocks noChangeAspect="1" noChangeArrowheads="1"/>
          </p:cNvPicPr>
          <p:nvPr/>
        </p:nvPicPr>
        <p:blipFill>
          <a:blip r:embed="rId3" cstate="print"/>
          <a:srcRect t="17850" r="52751" b="7601"/>
          <a:stretch>
            <a:fillRect/>
          </a:stretch>
        </p:blipFill>
        <p:spPr bwMode="auto">
          <a:xfrm>
            <a:off x="251520" y="1916832"/>
            <a:ext cx="2981740" cy="3528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5976" y="407707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WEB-квест</a:t>
            </a:r>
            <a:r>
              <a:rPr lang="ru-RU" b="1" dirty="0" smtClean="0"/>
              <a:t> по биологии</a:t>
            </a:r>
            <a:br>
              <a:rPr lang="ru-RU" b="1" dirty="0" smtClean="0"/>
            </a:br>
            <a:r>
              <a:rPr lang="ru-RU" b="1" dirty="0" smtClean="0"/>
              <a:t>11 класс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4869160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Выполнила: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читель биологии</a:t>
            </a:r>
          </a:p>
          <a:p>
            <a:pPr algn="ctr"/>
            <a:r>
              <a:rPr lang="ru-RU" dirty="0" smtClean="0"/>
              <a:t>МБОУ»Школа № 113», г.Казани</a:t>
            </a:r>
          </a:p>
          <a:p>
            <a:pPr algn="ctr"/>
            <a:r>
              <a:rPr lang="ru-RU" dirty="0" smtClean="0"/>
              <a:t>Никитина В.А.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Заключение.</a:t>
            </a:r>
          </a:p>
          <a:p>
            <a:endParaRPr lang="ru-RU" dirty="0" smtClean="0"/>
          </a:p>
          <a:p>
            <a:r>
              <a:rPr lang="ru-RU" sz="2400" dirty="0" smtClean="0"/>
              <a:t>	Селекция – это наука о выведении новых и совершенствовании существующих пород животных и сортов растений.</a:t>
            </a:r>
          </a:p>
          <a:p>
            <a:r>
              <a:rPr lang="ru-RU" sz="2400" dirty="0" smtClean="0"/>
              <a:t>	Теоретической базой селекции </a:t>
            </a:r>
            <a:r>
              <a:rPr lang="ru-RU" sz="2400" dirty="0"/>
              <a:t>я</a:t>
            </a:r>
            <a:r>
              <a:rPr lang="ru-RU" sz="2400" dirty="0" smtClean="0"/>
              <a:t>вляется генетика. Она использует достижения теории эволюции, молекулярной биологии, биохимии и других биологических наук.</a:t>
            </a:r>
          </a:p>
          <a:p>
            <a:r>
              <a:rPr lang="ru-RU" sz="2400" dirty="0" smtClean="0"/>
              <a:t>	Уже полученные и ожидаемые  в области биотехнологии открывают большие возможности в решении многих проблем, стоящих перед человечеством.</a:t>
            </a:r>
          </a:p>
          <a:p>
            <a:r>
              <a:rPr lang="ru-RU" sz="2400" dirty="0" smtClean="0"/>
              <a:t>	В то же время современные биотехнологические исследования  требуют тщательного анализа всех возможны их последствий их широкого и использования.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-2254606"/>
            <a:ext cx="8352928" cy="96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 участников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Обобщить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знания об основных методах селекции и биотехнологии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Уметь объяснить значения терминов (селекция, порода, гибридизация, полиплоидия, мутагенез, мутагены, чистые линии, биотехнология);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 творческие способности, умение работать с информацией; формировать навыки проектно-исследовательской деятельности, умение определять свою роль в команде и работать сообща.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124744"/>
            <a:ext cx="8496944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Изучив текст учебника и информационные источники по теме  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оздайте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Презентацию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Информацию в виде текста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изуальный материал (рисунки,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таблицы, фотографии)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Публикация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473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Проектное задание для команд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4392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Роли:</a:t>
            </a:r>
          </a:p>
          <a:p>
            <a:endParaRPr lang="ru-RU" sz="4000" dirty="0"/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Селекционер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Генетик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Генный инженер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1225689"/>
            <a:ext cx="4392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Вопросы:</a:t>
            </a:r>
          </a:p>
          <a:p>
            <a:endParaRPr lang="ru-RU" dirty="0" smtClean="0"/>
          </a:p>
          <a:p>
            <a:r>
              <a:rPr lang="ru-RU" dirty="0" smtClean="0"/>
              <a:t>1.Дать определение:</a:t>
            </a:r>
          </a:p>
          <a:p>
            <a:pPr>
              <a:buFontTx/>
              <a:buChar char="-"/>
            </a:pPr>
            <a:r>
              <a:rPr lang="ru-RU" dirty="0" smtClean="0"/>
              <a:t>Селекционер</a:t>
            </a:r>
          </a:p>
          <a:p>
            <a:pPr>
              <a:buFontTx/>
              <a:buChar char="-"/>
            </a:pPr>
            <a:r>
              <a:rPr lang="ru-RU" dirty="0" smtClean="0"/>
              <a:t>Сорт</a:t>
            </a:r>
          </a:p>
          <a:p>
            <a:pPr>
              <a:buFontTx/>
              <a:buChar char="-"/>
            </a:pPr>
            <a:r>
              <a:rPr lang="ru-RU" dirty="0" smtClean="0"/>
              <a:t>Порода</a:t>
            </a:r>
            <a:br>
              <a:rPr lang="ru-RU" dirty="0" smtClean="0"/>
            </a:br>
            <a:r>
              <a:rPr lang="ru-RU" dirty="0" smtClean="0"/>
              <a:t>3.Методы селекции</a:t>
            </a:r>
          </a:p>
          <a:p>
            <a:r>
              <a:rPr lang="ru-RU" dirty="0"/>
              <a:t>4</a:t>
            </a:r>
            <a:r>
              <a:rPr lang="ru-RU" dirty="0" smtClean="0"/>
              <a:t>.Что известно о происхождении домашних животных;</a:t>
            </a:r>
          </a:p>
          <a:p>
            <a:r>
              <a:rPr lang="ru-RU" dirty="0"/>
              <a:t>5</a:t>
            </a:r>
            <a:r>
              <a:rPr lang="ru-RU" dirty="0" smtClean="0"/>
              <a:t>.Родоначальники , каких животных стали: тур, дикий волк, тарпан, кабан, дикая </a:t>
            </a:r>
            <a:r>
              <a:rPr lang="ru-RU" dirty="0" err="1" smtClean="0"/>
              <a:t>банкивская</a:t>
            </a:r>
            <a:r>
              <a:rPr lang="ru-RU" dirty="0" smtClean="0"/>
              <a:t> курица;</a:t>
            </a:r>
          </a:p>
          <a:p>
            <a:r>
              <a:rPr lang="ru-RU" dirty="0"/>
              <a:t>6</a:t>
            </a:r>
            <a:r>
              <a:rPr lang="ru-RU" dirty="0" smtClean="0"/>
              <a:t>.Методы селекции;</a:t>
            </a:r>
          </a:p>
          <a:p>
            <a:r>
              <a:rPr lang="ru-RU" dirty="0" smtClean="0"/>
              <a:t> 7. Чем искусственный отбор отличается от естественного.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4578" name="Picture 2" descr="Фермер вывел миниатюрного теленка-панду 23.07.2013 10:07 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008187" cy="25740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0466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Задание для селекционера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6136" y="1988840"/>
            <a:ext cx="31683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Вопросы: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Дать определение:</a:t>
            </a:r>
          </a:p>
          <a:p>
            <a:pPr marL="342900" indent="-342900"/>
            <a:r>
              <a:rPr lang="ru-RU" dirty="0" smtClean="0"/>
              <a:t>- генетическая инженерия;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мутагенез;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Аутбридинг;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Инбридинг;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Эффект гетерозиса;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2.Почему межвидовые гибриды, как правило бесплодны?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23554" name="Picture 2" descr="Наследственные заболе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453031" cy="37444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40466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Задание для генетика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4128" y="1772816"/>
            <a:ext cx="331236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Вопросы:</a:t>
            </a:r>
          </a:p>
          <a:p>
            <a:endParaRPr lang="ru-RU" dirty="0" smtClean="0"/>
          </a:p>
          <a:p>
            <a:r>
              <a:rPr lang="ru-RU" dirty="0" smtClean="0"/>
              <a:t>1.Найти факты из научно – популярн6ой литературы применения биотехнологии в разных отраслях народного хозяйства;</a:t>
            </a:r>
          </a:p>
          <a:p>
            <a:r>
              <a:rPr lang="ru-RU" dirty="0" smtClean="0"/>
              <a:t>2.Перспектива развития селекции и биотехнологии;</a:t>
            </a:r>
          </a:p>
          <a:p>
            <a:r>
              <a:rPr lang="ru-RU" dirty="0" smtClean="0"/>
              <a:t>3.Задачи селекции и биотехнологии;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22530" name="Picture 2" descr="Ученые наблюдали, как в организме образовывается сероводород - Наука и техника на Новостей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556792"/>
            <a:ext cx="5316027" cy="39604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26064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Задания для ученого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0112" y="2132856"/>
            <a:ext cx="2880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Задания</a:t>
            </a:r>
          </a:p>
          <a:p>
            <a:r>
              <a:rPr lang="ru-RU" sz="2000" dirty="0" smtClean="0"/>
              <a:t>Инженер</a:t>
            </a:r>
          </a:p>
          <a:p>
            <a:r>
              <a:rPr lang="ru-RU" sz="2000" dirty="0" smtClean="0"/>
              <a:t>Вопросы:</a:t>
            </a:r>
          </a:p>
          <a:p>
            <a:r>
              <a:rPr lang="ru-RU" sz="2000" dirty="0" smtClean="0"/>
              <a:t>Дать определение науки:</a:t>
            </a:r>
          </a:p>
          <a:p>
            <a:r>
              <a:rPr lang="ru-RU" sz="2000" dirty="0" smtClean="0"/>
              <a:t>1. Биотехнологии;</a:t>
            </a:r>
          </a:p>
          <a:p>
            <a:r>
              <a:rPr lang="ru-RU" sz="2000" dirty="0" smtClean="0"/>
              <a:t>2.Генная инженерия;</a:t>
            </a:r>
          </a:p>
          <a:p>
            <a:r>
              <a:rPr lang="ru-RU" sz="2000" dirty="0" smtClean="0"/>
              <a:t>3.Клеточная инженерия</a:t>
            </a:r>
            <a:endParaRPr lang="ru-RU" sz="2000" dirty="0"/>
          </a:p>
        </p:txBody>
      </p:sp>
      <p:pic>
        <p:nvPicPr>
          <p:cNvPr id="21506" name="Picture 2" descr="&quot;Genetic Engineering&quot; Digital Art art prints and posters by Harald Fischer - ARTFLAKES.COM"/>
          <p:cNvPicPr>
            <a:picLocks noChangeAspect="1" noChangeArrowheads="1"/>
          </p:cNvPicPr>
          <p:nvPr/>
        </p:nvPicPr>
        <p:blipFill>
          <a:blip r:embed="rId2" cstate="print"/>
          <a:srcRect t="13148" r="7362"/>
          <a:stretch>
            <a:fillRect/>
          </a:stretch>
        </p:blipFill>
        <p:spPr bwMode="auto">
          <a:xfrm>
            <a:off x="0" y="1196752"/>
            <a:ext cx="5188645" cy="48965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3326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Задания для инженера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6247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00" dirty="0"/>
          </a:p>
          <a:p>
            <a:r>
              <a:rPr lang="ru-RU" sz="900" i="1" dirty="0"/>
              <a:t>1.   Гетерозис — это;</a:t>
            </a:r>
            <a:endParaRPr lang="ru-RU" sz="900" dirty="0"/>
          </a:p>
          <a:p>
            <a:r>
              <a:rPr lang="ru-RU" sz="900" dirty="0"/>
              <a:t>а)  отдаленная гибридизация;</a:t>
            </a:r>
          </a:p>
          <a:p>
            <a:r>
              <a:rPr lang="ru-RU" sz="900" dirty="0"/>
              <a:t>б)  межвидовая гибридизация;</a:t>
            </a:r>
          </a:p>
          <a:p>
            <a:r>
              <a:rPr lang="ru-RU" sz="900" dirty="0"/>
              <a:t>в)  близкородственное скрещивание;</a:t>
            </a:r>
          </a:p>
          <a:p>
            <a:r>
              <a:rPr lang="ru-RU" sz="900" dirty="0"/>
              <a:t>г)   развитие гибридов, полученных при скрещивании чистых</a:t>
            </a:r>
          </a:p>
          <a:p>
            <a:r>
              <a:rPr lang="ru-RU" sz="900" dirty="0"/>
              <a:t>линий, одна из которых </a:t>
            </a:r>
            <a:r>
              <a:rPr lang="ru-RU" sz="900" dirty="0" err="1"/>
              <a:t>гомозиготна</a:t>
            </a:r>
            <a:r>
              <a:rPr lang="ru-RU" sz="900" dirty="0"/>
              <a:t> по доминантным, а другая -</a:t>
            </a:r>
          </a:p>
          <a:p>
            <a:r>
              <a:rPr lang="ru-RU" sz="900" dirty="0"/>
              <a:t>по рецессивным генам.</a:t>
            </a:r>
          </a:p>
          <a:p>
            <a:r>
              <a:rPr lang="ru-RU" sz="900" i="1" dirty="0"/>
              <a:t>2.   </a:t>
            </a:r>
            <a:r>
              <a:rPr lang="ru-RU" sz="900" i="1" dirty="0" err="1"/>
              <a:t>Гомозиготность</a:t>
            </a:r>
            <a:r>
              <a:rPr lang="ru-RU" sz="900" i="1" dirty="0"/>
              <a:t> организмов можно усилить путем:</a:t>
            </a:r>
            <a:endParaRPr lang="ru-RU" sz="900" dirty="0"/>
          </a:p>
          <a:p>
            <a:r>
              <a:rPr lang="ru-RU" sz="900" dirty="0"/>
              <a:t>а)  гетерозиса;</a:t>
            </a:r>
          </a:p>
          <a:p>
            <a:r>
              <a:rPr lang="ru-RU" sz="900" dirty="0"/>
              <a:t>б)  мутаций;</a:t>
            </a:r>
          </a:p>
          <a:p>
            <a:r>
              <a:rPr lang="ru-RU" sz="900" dirty="0"/>
              <a:t>в)  инбридинга.</a:t>
            </a:r>
          </a:p>
          <a:p>
            <a:r>
              <a:rPr lang="ru-RU" sz="900" i="1" dirty="0"/>
              <a:t>3.   В сельскохозяйственной практике часто применяют веге­тативное размножение растений, чтобы:</a:t>
            </a:r>
            <a:endParaRPr lang="ru-RU" sz="900" dirty="0"/>
          </a:p>
          <a:p>
            <a:r>
              <a:rPr lang="ru-RU" sz="900" dirty="0"/>
              <a:t>а)  быстрее получить взрослые растения;</a:t>
            </a:r>
          </a:p>
          <a:p>
            <a:r>
              <a:rPr lang="ru-RU" sz="900" dirty="0"/>
              <a:t>б)  повысить их устойчивость к вредителям;</a:t>
            </a:r>
          </a:p>
          <a:p>
            <a:r>
              <a:rPr lang="ru-RU" sz="900" dirty="0"/>
              <a:t>в)  получить высокий урожай;</a:t>
            </a:r>
          </a:p>
          <a:p>
            <a:r>
              <a:rPr lang="ru-RU" sz="900" dirty="0"/>
              <a:t>г)  повысить устойчивость к болезням.</a:t>
            </a:r>
          </a:p>
          <a:p>
            <a:r>
              <a:rPr lang="ru-RU" sz="900" i="1" dirty="0"/>
              <a:t>4.   Массовый отбор как метод селекции в отличие от инди­видуального отбора:</a:t>
            </a:r>
            <a:endParaRPr lang="ru-RU" sz="900" dirty="0"/>
          </a:p>
          <a:p>
            <a:r>
              <a:rPr lang="ru-RU" sz="900" dirty="0"/>
              <a:t>а)  проводится по фенотипу;</a:t>
            </a:r>
          </a:p>
          <a:p>
            <a:r>
              <a:rPr lang="ru-RU" sz="900" dirty="0"/>
              <a:t>б)  проводится по генотипу;</a:t>
            </a:r>
          </a:p>
          <a:p>
            <a:r>
              <a:rPr lang="ru-RU" sz="900" dirty="0"/>
              <a:t>в)  используется при восстановлении численности зубров;</a:t>
            </a:r>
          </a:p>
          <a:p>
            <a:r>
              <a:rPr lang="ru-RU" sz="900" dirty="0"/>
              <a:t>г)   особенно широко используется в животноводстве.</a:t>
            </a:r>
          </a:p>
          <a:p>
            <a:r>
              <a:rPr lang="ru-RU" sz="900" i="1" dirty="0"/>
              <a:t>5.   Селекционеры используют методы биотехнологии с целью получения:</a:t>
            </a:r>
            <a:endParaRPr lang="ru-RU" sz="900" dirty="0"/>
          </a:p>
          <a:p>
            <a:r>
              <a:rPr lang="ru-RU" sz="900" dirty="0"/>
              <a:t>а)  пищевых добавок для продуктов питания;</a:t>
            </a:r>
          </a:p>
          <a:p>
            <a:r>
              <a:rPr lang="ru-RU" sz="900" dirty="0"/>
              <a:t>б)  гибридных клеток и выращивания из них гибридов;</a:t>
            </a:r>
          </a:p>
          <a:p>
            <a:r>
              <a:rPr lang="ru-RU" sz="900" dirty="0"/>
              <a:t>в)  эффективных лекарственных препаратов;</a:t>
            </a:r>
          </a:p>
          <a:p>
            <a:r>
              <a:rPr lang="ru-RU" sz="900" dirty="0"/>
              <a:t>г)  кормового белка для питания животных.</a:t>
            </a:r>
          </a:p>
          <a:p>
            <a:r>
              <a:rPr lang="ru-RU" sz="900" i="1" dirty="0"/>
              <a:t>6.   Вычеркните лишнее слово:</a:t>
            </a:r>
            <a:endParaRPr lang="ru-RU" sz="900" dirty="0"/>
          </a:p>
          <a:p>
            <a:pPr lvl="0"/>
            <a:r>
              <a:rPr lang="ru-RU" sz="900" dirty="0"/>
              <a:t>селекция;</a:t>
            </a:r>
          </a:p>
          <a:p>
            <a:pPr lvl="0"/>
            <a:r>
              <a:rPr lang="ru-RU" sz="900" dirty="0"/>
              <a:t>центры происхождения домашних животных и культурных растений;</a:t>
            </a:r>
          </a:p>
          <a:p>
            <a:pPr lvl="0"/>
            <a:r>
              <a:rPr lang="ru-RU" sz="900" dirty="0"/>
              <a:t>естественный отбор;</a:t>
            </a:r>
          </a:p>
          <a:p>
            <a:pPr lvl="0"/>
            <a:r>
              <a:rPr lang="ru-RU" sz="900" dirty="0"/>
              <a:t>одомашнивание.</a:t>
            </a:r>
          </a:p>
          <a:p>
            <a:r>
              <a:rPr lang="ru-RU" sz="900" i="1" dirty="0"/>
              <a:t>7.   К каждому понятию, приведенному в левой колонке, под­берите соответствующее определение из правой колонки.</a:t>
            </a:r>
            <a:endParaRPr lang="ru-RU" sz="900" dirty="0"/>
          </a:p>
          <a:p>
            <a:r>
              <a:rPr lang="ru-RU" sz="900" dirty="0"/>
              <a:t>I. Полиплоидия                          1. Потомство, гомозиготное по комплексу признаков</a:t>
            </a:r>
          </a:p>
          <a:p>
            <a:r>
              <a:rPr lang="ru-RU" sz="900" dirty="0"/>
              <a:t>И. Чистая линия                          2. Мощное развитие и высокая жизнестойкость гибридов генетически отдаленных форм</a:t>
            </a:r>
          </a:p>
          <a:p>
            <a:r>
              <a:rPr lang="ru-RU" sz="900" dirty="0"/>
              <a:t>III.     Гибрид                                  3. Использование ионизирующей радиации и некоторых химических веществ для стимулирования мута­ционного процесса</a:t>
            </a:r>
          </a:p>
          <a:p>
            <a:r>
              <a:rPr lang="ru-RU" sz="900" dirty="0"/>
              <a:t>IV.   Искусственный мутагенез  4. Организм, полученный в результате скрещивания разнородных в генетическом отношении родитель­ских форм</a:t>
            </a:r>
          </a:p>
          <a:p>
            <a:r>
              <a:rPr lang="ru-RU" sz="900" dirty="0"/>
              <a:t>V. Гетерозис                                  5. Наличие дополнительных наборов хромосом</a:t>
            </a:r>
          </a:p>
          <a:p>
            <a:r>
              <a:rPr lang="ru-RU" sz="900" i="1" dirty="0"/>
              <a:t>8.   Вместо точек вставьте необходимые термины.</a:t>
            </a:r>
            <a:endParaRPr lang="ru-RU" sz="900" dirty="0"/>
          </a:p>
          <a:p>
            <a:r>
              <a:rPr lang="ru-RU" sz="900" dirty="0"/>
              <a:t>Скрещивание разных видов или родов - это метод. . .</a:t>
            </a:r>
          </a:p>
          <a:p>
            <a:r>
              <a:rPr lang="ru-RU" sz="900" dirty="0"/>
              <a:t>Отбор на племя лучших растений или животных - это ме­тод. . .</a:t>
            </a:r>
          </a:p>
          <a:p>
            <a:r>
              <a:rPr lang="ru-RU" sz="900" dirty="0"/>
              <a:t>Получение кратного увеличения набора хромосом – это метод. . .</a:t>
            </a:r>
          </a:p>
          <a:p>
            <a:r>
              <a:rPr lang="ru-RU" sz="900" dirty="0"/>
              <a:t>Задания второго варианта - смотрите документ.</a:t>
            </a:r>
          </a:p>
          <a:p>
            <a:r>
              <a:rPr lang="ru-RU" sz="900" dirty="0"/>
              <a:t> </a:t>
            </a:r>
          </a:p>
          <a:p>
            <a:endParaRPr lang="ru-RU" sz="900" dirty="0"/>
          </a:p>
        </p:txBody>
      </p:sp>
      <p:pic>
        <p:nvPicPr>
          <p:cNvPr id="20482" name="Picture 2" descr="http://g.vatgia.vn/gallery_img/7/vlb1355964061.png"/>
          <p:cNvPicPr>
            <a:picLocks noChangeAspect="1" noChangeArrowheads="1"/>
          </p:cNvPicPr>
          <p:nvPr/>
        </p:nvPicPr>
        <p:blipFill>
          <a:blip r:embed="rId2" cstate="print"/>
          <a:srcRect l="12934" t="10347" r="22395" b="14634"/>
          <a:stretch>
            <a:fillRect/>
          </a:stretch>
        </p:blipFill>
        <p:spPr bwMode="auto">
          <a:xfrm>
            <a:off x="323528" y="260648"/>
            <a:ext cx="99321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231</Words>
  <Application>Microsoft Office PowerPoint</Application>
  <PresentationFormat>Экран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2014-12-02T07:32:53Z</dcterms:created>
  <dcterms:modified xsi:type="dcterms:W3CDTF">2014-12-02T09:20:15Z</dcterms:modified>
</cp:coreProperties>
</file>