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1" r:id="rId3"/>
    <p:sldId id="272" r:id="rId4"/>
    <p:sldId id="273" r:id="rId5"/>
    <p:sldId id="274" r:id="rId6"/>
    <p:sldId id="257" r:id="rId7"/>
    <p:sldId id="265" r:id="rId8"/>
    <p:sldId id="258" r:id="rId9"/>
    <p:sldId id="259" r:id="rId10"/>
    <p:sldId id="262" r:id="rId11"/>
    <p:sldId id="260" r:id="rId12"/>
    <p:sldId id="261" r:id="rId13"/>
    <p:sldId id="264" r:id="rId14"/>
    <p:sldId id="266" r:id="rId15"/>
    <p:sldId id="267" r:id="rId16"/>
    <p:sldId id="263" r:id="rId17"/>
    <p:sldId id="268"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7EA4EB-7D39-4ACA-A216-658C6ED52B61}" type="datetimeFigureOut">
              <a:rPr lang="ru-RU" smtClean="0"/>
              <a:pPr/>
              <a:t>02.07.2013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6FF99-4FE9-40BB-AA72-544C13DFE01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76FF99-4FE9-40BB-AA72-544C13DFE012}"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02.07.2013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02.07.2013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02.07.2013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02.07.2013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fantasy1.jpg"/>
          <p:cNvPicPr>
            <a:picLocks noChangeAspect="1"/>
          </p:cNvPicPr>
          <p:nvPr/>
        </p:nvPicPr>
        <p:blipFill>
          <a:blip r:embed="rId2" cstate="email"/>
          <a:stretch>
            <a:fillRect/>
          </a:stretch>
        </p:blipFill>
        <p:spPr>
          <a:xfrm>
            <a:off x="0" y="0"/>
            <a:ext cx="9144000" cy="6858000"/>
          </a:xfrm>
          <a:prstGeom prst="rect">
            <a:avLst/>
          </a:prstGeom>
        </p:spPr>
      </p:pic>
      <p:sp>
        <p:nvSpPr>
          <p:cNvPr id="5" name="TextBox 4"/>
          <p:cNvSpPr txBox="1"/>
          <p:nvPr/>
        </p:nvSpPr>
        <p:spPr>
          <a:xfrm>
            <a:off x="571472" y="928670"/>
            <a:ext cx="8001056" cy="769441"/>
          </a:xfrm>
          <a:prstGeom prst="rect">
            <a:avLst/>
          </a:prstGeom>
          <a:noFill/>
        </p:spPr>
        <p:txBody>
          <a:bodyPr wrap="square" rtlCol="0">
            <a:spAutoFit/>
          </a:bodyPr>
          <a:lstStyle/>
          <a:p>
            <a:r>
              <a:rPr lang="ru-RU" sz="4400" b="1" dirty="0" smtClean="0">
                <a:solidFill>
                  <a:schemeClr val="bg1"/>
                </a:solidFill>
              </a:rPr>
              <a:t>Общие  сведения   о   СОЛНЦЕ</a:t>
            </a:r>
            <a:endParaRPr lang="ru-RU" sz="4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олн пятно.bmp"/>
          <p:cNvPicPr>
            <a:picLocks noChangeAspect="1"/>
          </p:cNvPicPr>
          <p:nvPr/>
        </p:nvPicPr>
        <p:blipFill>
          <a:blip r:embed="rId2" cstate="email"/>
          <a:stretch>
            <a:fillRect/>
          </a:stretch>
        </p:blipFill>
        <p:spPr>
          <a:xfrm>
            <a:off x="1" y="0"/>
            <a:ext cx="9144000" cy="6858000"/>
          </a:xfrm>
          <a:prstGeom prst="rect">
            <a:avLst/>
          </a:prstGeom>
        </p:spPr>
      </p:pic>
      <p:sp>
        <p:nvSpPr>
          <p:cNvPr id="3" name="TextBox 2"/>
          <p:cNvSpPr txBox="1"/>
          <p:nvPr/>
        </p:nvSpPr>
        <p:spPr>
          <a:xfrm>
            <a:off x="357158" y="6143644"/>
            <a:ext cx="8286808" cy="523220"/>
          </a:xfrm>
          <a:prstGeom prst="rect">
            <a:avLst/>
          </a:prstGeom>
          <a:noFill/>
        </p:spPr>
        <p:txBody>
          <a:bodyPr wrap="square" rtlCol="0">
            <a:spAutoFit/>
          </a:bodyPr>
          <a:lstStyle/>
          <a:p>
            <a:r>
              <a:rPr lang="ru-RU" sz="2800" b="1" dirty="0" smtClean="0"/>
              <a:t>Солнечное пятно и грануляция фотосферы Солнца</a:t>
            </a:r>
            <a:endParaRPr lang="ru-RU" sz="2800" b="1" dirty="0"/>
          </a:p>
        </p:txBody>
      </p:sp>
      <p:sp>
        <p:nvSpPr>
          <p:cNvPr id="4" name="Прямоугольник 3"/>
          <p:cNvSpPr/>
          <p:nvPr/>
        </p:nvSpPr>
        <p:spPr>
          <a:xfrm>
            <a:off x="142844" y="142852"/>
            <a:ext cx="8429684" cy="1754326"/>
          </a:xfrm>
          <a:prstGeom prst="rect">
            <a:avLst/>
          </a:prstGeom>
        </p:spPr>
        <p:txBody>
          <a:bodyPr wrap="square">
            <a:spAutoFit/>
          </a:bodyPr>
          <a:lstStyle/>
          <a:p>
            <a:r>
              <a:rPr lang="ru-RU" b="1" dirty="0" smtClean="0">
                <a:solidFill>
                  <a:schemeClr val="bg1"/>
                </a:solidFill>
                <a:latin typeface="Arial Black" pitchFamily="34" charset="0"/>
              </a:rPr>
              <a:t> На Солнце происходят вспышки, в результате которых выделяется огромная энергия. Резко увеличиваются ультрафиолетовое, рентгеновское и </a:t>
            </a:r>
            <a:r>
              <a:rPr lang="ru-RU" b="1" dirty="0" err="1" smtClean="0">
                <a:solidFill>
                  <a:schemeClr val="bg1"/>
                </a:solidFill>
                <a:latin typeface="Arial Black" pitchFamily="34" charset="0"/>
              </a:rPr>
              <a:t>γ-излучения</a:t>
            </a:r>
            <a:r>
              <a:rPr lang="ru-RU" b="1" dirty="0" smtClean="0">
                <a:solidFill>
                  <a:schemeClr val="bg1"/>
                </a:solidFill>
                <a:latin typeface="Arial Black" pitchFamily="34" charset="0"/>
              </a:rPr>
              <a:t>.</a:t>
            </a:r>
          </a:p>
          <a:p>
            <a:r>
              <a:rPr lang="ru-RU" b="1" dirty="0" smtClean="0">
                <a:solidFill>
                  <a:schemeClr val="bg1"/>
                </a:solidFill>
                <a:latin typeface="Arial Black" pitchFamily="34" charset="0"/>
              </a:rPr>
              <a:t>Солнечная активность связана с количеством солнечных пятен. Их число непрерывно меняется. Максимум солнечных пятен достигается с периодичностью в 11 лет.</a:t>
            </a:r>
            <a:endParaRPr lang="ru-RU" b="1"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3" name="Прямоугольник 2"/>
          <p:cNvSpPr/>
          <p:nvPr/>
        </p:nvSpPr>
        <p:spPr>
          <a:xfrm>
            <a:off x="3286116" y="428604"/>
            <a:ext cx="5715040" cy="3416320"/>
          </a:xfrm>
          <a:prstGeom prst="rect">
            <a:avLst/>
          </a:prstGeom>
        </p:spPr>
        <p:txBody>
          <a:bodyPr wrap="square">
            <a:spAutoFit/>
          </a:bodyPr>
          <a:lstStyle/>
          <a:p>
            <a:r>
              <a:rPr lang="ru-RU" dirty="0" smtClean="0">
                <a:solidFill>
                  <a:schemeClr val="bg1"/>
                </a:solidFill>
                <a:latin typeface="Arial Black" pitchFamily="34" charset="0"/>
              </a:rPr>
              <a:t>Солнечные затмения позволяют увидеть слои Солнца, находящиеся над фотосферой. Кольцо розоватого света исходит из хромосферы, температура которой — около 15 000 °С.</a:t>
            </a:r>
          </a:p>
          <a:p>
            <a:r>
              <a:rPr lang="ru-RU" dirty="0" smtClean="0">
                <a:solidFill>
                  <a:schemeClr val="bg1"/>
                </a:solidFill>
                <a:latin typeface="Arial Black" pitchFamily="34" charset="0"/>
              </a:rPr>
              <a:t>Во время затмения вокруг Солнца видна солнечная корона.</a:t>
            </a:r>
          </a:p>
          <a:p>
            <a:r>
              <a:rPr lang="ru-RU" dirty="0" smtClean="0">
                <a:solidFill>
                  <a:schemeClr val="bg1"/>
                </a:solidFill>
                <a:latin typeface="Arial Black" pitchFamily="34" charset="0"/>
              </a:rPr>
              <a:t>Температура вблизи Солнца — около 2 </a:t>
            </a:r>
            <a:r>
              <a:rPr lang="ru-RU" dirty="0" err="1" smtClean="0">
                <a:solidFill>
                  <a:schemeClr val="bg1"/>
                </a:solidFill>
                <a:latin typeface="Arial Black" pitchFamily="34" charset="0"/>
              </a:rPr>
              <a:t>млн</a:t>
            </a:r>
            <a:r>
              <a:rPr lang="ru-RU" dirty="0" smtClean="0">
                <a:solidFill>
                  <a:schemeClr val="bg1"/>
                </a:solidFill>
                <a:latin typeface="Arial Black" pitchFamily="34" charset="0"/>
              </a:rPr>
              <a:t> °С.</a:t>
            </a:r>
          </a:p>
          <a:p>
            <a:r>
              <a:rPr lang="ru-RU" dirty="0" smtClean="0">
                <a:solidFill>
                  <a:schemeClr val="bg1"/>
                </a:solidFill>
                <a:latin typeface="Arial Black" pitchFamily="34" charset="0"/>
              </a:rPr>
              <a:t>Корона излучает мало света, но от короны идёт мощное рентгеновское излучение.</a:t>
            </a:r>
            <a:endParaRPr lang="ru-RU"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олн затм.png"/>
          <p:cNvPicPr>
            <a:picLocks noChangeAspect="1"/>
          </p:cNvPicPr>
          <p:nvPr/>
        </p:nvPicPr>
        <p:blipFill>
          <a:blip r:embed="rId2" cstate="email"/>
          <a:stretch>
            <a:fillRect/>
          </a:stretch>
        </p:blipFill>
        <p:spPr>
          <a:xfrm>
            <a:off x="0" y="1635201"/>
            <a:ext cx="9144000" cy="3587598"/>
          </a:xfrm>
          <a:prstGeom prst="rect">
            <a:avLst/>
          </a:prstGeom>
        </p:spPr>
      </p:pic>
      <p:sp>
        <p:nvSpPr>
          <p:cNvPr id="3" name="TextBox 2"/>
          <p:cNvSpPr txBox="1"/>
          <p:nvPr/>
        </p:nvSpPr>
        <p:spPr>
          <a:xfrm>
            <a:off x="785786" y="857232"/>
            <a:ext cx="7858180" cy="461665"/>
          </a:xfrm>
          <a:prstGeom prst="rect">
            <a:avLst/>
          </a:prstGeom>
          <a:noFill/>
        </p:spPr>
        <p:txBody>
          <a:bodyPr wrap="square" rtlCol="0">
            <a:spAutoFit/>
          </a:bodyPr>
          <a:lstStyle/>
          <a:p>
            <a:r>
              <a:rPr lang="ru-RU" sz="2400" dirty="0" smtClean="0">
                <a:latin typeface="Arial Black" pitchFamily="34" charset="0"/>
              </a:rPr>
              <a:t>Солнечное затмение</a:t>
            </a:r>
            <a:endParaRPr lang="ru-RU" sz="2400" dirty="0">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ол заит.png"/>
          <p:cNvPicPr>
            <a:picLocks noChangeAspect="1"/>
          </p:cNvPicPr>
          <p:nvPr/>
        </p:nvPicPr>
        <p:blipFill>
          <a:blip r:embed="rId2" cstate="email"/>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928662" y="428604"/>
            <a:ext cx="6357982" cy="584775"/>
          </a:xfrm>
          <a:prstGeom prst="rect">
            <a:avLst/>
          </a:prstGeom>
          <a:noFill/>
        </p:spPr>
        <p:txBody>
          <a:bodyPr wrap="square" rtlCol="0">
            <a:spAutoFit/>
          </a:bodyPr>
          <a:lstStyle/>
          <a:p>
            <a:r>
              <a:rPr lang="ru-RU" sz="3200" b="1" dirty="0" smtClean="0">
                <a:solidFill>
                  <a:schemeClr val="bg1"/>
                </a:solidFill>
              </a:rPr>
              <a:t>Полное солнечное затмение</a:t>
            </a:r>
            <a:endParaRPr lang="ru-RU" sz="32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частное сол.png"/>
          <p:cNvPicPr>
            <a:picLocks noChangeAspect="1"/>
          </p:cNvPicPr>
          <p:nvPr/>
        </p:nvPicPr>
        <p:blipFill>
          <a:blip r:embed="rId2" cstate="email"/>
          <a:stretch>
            <a:fillRect/>
          </a:stretch>
        </p:blipFill>
        <p:spPr>
          <a:xfrm>
            <a:off x="0" y="0"/>
            <a:ext cx="9144000" cy="6858000"/>
          </a:xfrm>
          <a:prstGeom prst="rect">
            <a:avLst/>
          </a:prstGeom>
        </p:spPr>
      </p:pic>
      <p:sp>
        <p:nvSpPr>
          <p:cNvPr id="3" name="TextBox 2"/>
          <p:cNvSpPr txBox="1"/>
          <p:nvPr/>
        </p:nvSpPr>
        <p:spPr>
          <a:xfrm>
            <a:off x="2500298" y="5500702"/>
            <a:ext cx="6429420" cy="584775"/>
          </a:xfrm>
          <a:prstGeom prst="rect">
            <a:avLst/>
          </a:prstGeom>
          <a:noFill/>
        </p:spPr>
        <p:txBody>
          <a:bodyPr wrap="square" rtlCol="0">
            <a:spAutoFit/>
          </a:bodyPr>
          <a:lstStyle/>
          <a:p>
            <a:r>
              <a:rPr lang="ru-RU" sz="3200" b="1" dirty="0" smtClean="0">
                <a:solidFill>
                  <a:schemeClr val="bg1"/>
                </a:solidFill>
              </a:rPr>
              <a:t>Частичное солнечное затмение</a:t>
            </a:r>
            <a:endParaRPr lang="ru-RU" sz="32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ол сол.png"/>
          <p:cNvPicPr>
            <a:picLocks noChangeAspect="1"/>
          </p:cNvPicPr>
          <p:nvPr/>
        </p:nvPicPr>
        <p:blipFill>
          <a:blip r:embed="rId2" cstate="email"/>
          <a:stretch>
            <a:fillRect/>
          </a:stretch>
        </p:blipFill>
        <p:spPr>
          <a:xfrm>
            <a:off x="0" y="0"/>
            <a:ext cx="9144000" cy="6858000"/>
          </a:xfrm>
          <a:prstGeom prst="rect">
            <a:avLst/>
          </a:prstGeom>
        </p:spPr>
      </p:pic>
      <p:sp>
        <p:nvSpPr>
          <p:cNvPr id="3" name="TextBox 2"/>
          <p:cNvSpPr txBox="1"/>
          <p:nvPr/>
        </p:nvSpPr>
        <p:spPr>
          <a:xfrm>
            <a:off x="2143108" y="2214554"/>
            <a:ext cx="5000660" cy="1200329"/>
          </a:xfrm>
          <a:prstGeom prst="rect">
            <a:avLst/>
          </a:prstGeom>
          <a:noFill/>
        </p:spPr>
        <p:txBody>
          <a:bodyPr wrap="square" rtlCol="0">
            <a:spAutoFit/>
          </a:bodyPr>
          <a:lstStyle/>
          <a:p>
            <a:r>
              <a:rPr lang="ru-RU" sz="3600" dirty="0" smtClean="0">
                <a:solidFill>
                  <a:schemeClr val="bg1"/>
                </a:solidFill>
              </a:rPr>
              <a:t>Кольцеобразное солнечное затмение</a:t>
            </a:r>
            <a:endParaRPr lang="ru-RU" sz="36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srcRect/>
          <a:stretch>
            <a:fillRect/>
          </a:stretch>
        </p:blipFill>
        <p:spPr bwMode="auto">
          <a:xfrm>
            <a:off x="0" y="0"/>
            <a:ext cx="9143999" cy="6857999"/>
          </a:xfrm>
          <a:prstGeom prst="rect">
            <a:avLst/>
          </a:prstGeom>
          <a:noFill/>
          <a:ln w="9525">
            <a:noFill/>
            <a:miter lim="800000"/>
            <a:headEnd/>
            <a:tailEnd/>
          </a:ln>
          <a:effectLst/>
        </p:spPr>
      </p:pic>
      <p:sp>
        <p:nvSpPr>
          <p:cNvPr id="3" name="Прямоугольник 2"/>
          <p:cNvSpPr/>
          <p:nvPr/>
        </p:nvSpPr>
        <p:spPr>
          <a:xfrm>
            <a:off x="1071538" y="4643446"/>
            <a:ext cx="6929486" cy="2246769"/>
          </a:xfrm>
          <a:prstGeom prst="rect">
            <a:avLst/>
          </a:prstGeom>
        </p:spPr>
        <p:txBody>
          <a:bodyPr wrap="square">
            <a:spAutoFit/>
          </a:bodyPr>
          <a:lstStyle/>
          <a:p>
            <a:r>
              <a:rPr lang="ru-RU" sz="2000" dirty="0" smtClean="0">
                <a:solidFill>
                  <a:schemeClr val="bg1"/>
                </a:solidFill>
                <a:latin typeface="Arial Black" pitchFamily="34" charset="0"/>
              </a:rPr>
              <a:t>На краю Солнца наблюдаются протуберанцы.</a:t>
            </a:r>
          </a:p>
          <a:p>
            <a:r>
              <a:rPr lang="ru-RU" sz="2000" dirty="0" smtClean="0">
                <a:solidFill>
                  <a:schemeClr val="bg1"/>
                </a:solidFill>
                <a:latin typeface="Arial Black" pitchFamily="34" charset="0"/>
              </a:rPr>
              <a:t>На фотографии показан протуберанец, который может распространяться на миллионы километров. </a:t>
            </a:r>
            <a:r>
              <a:rPr lang="ru-RU" sz="2000" dirty="0" err="1" smtClean="0">
                <a:solidFill>
                  <a:schemeClr val="bg1"/>
                </a:solidFill>
                <a:latin typeface="Arial Black" pitchFamily="34" charset="0"/>
              </a:rPr>
              <a:t>Бóльшая</a:t>
            </a:r>
            <a:r>
              <a:rPr lang="ru-RU" sz="2000" dirty="0" smtClean="0">
                <a:solidFill>
                  <a:schemeClr val="bg1"/>
                </a:solidFill>
                <a:latin typeface="Arial Black" pitchFamily="34" charset="0"/>
              </a:rPr>
              <a:t> часть вещества протуберанца вернётся на Солнце, меньшая часть начнёт двигаться в Солнечной системе.</a:t>
            </a:r>
            <a:endParaRPr lang="ru-RU" sz="20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email"/>
          <a:srcRect/>
          <a:stretch>
            <a:fillRect/>
          </a:stretch>
        </p:blipFill>
        <p:spPr bwMode="auto">
          <a:xfrm>
            <a:off x="0" y="0"/>
            <a:ext cx="9144000" cy="5229225"/>
          </a:xfrm>
          <a:prstGeom prst="rect">
            <a:avLst/>
          </a:prstGeom>
          <a:noFill/>
          <a:ln w="9525">
            <a:noFill/>
            <a:miter lim="800000"/>
            <a:headEnd/>
            <a:tailEnd/>
          </a:ln>
          <a:effectLst/>
        </p:spPr>
      </p:pic>
      <p:sp>
        <p:nvSpPr>
          <p:cNvPr id="3" name="Прямоугольник 2"/>
          <p:cNvSpPr/>
          <p:nvPr/>
        </p:nvSpPr>
        <p:spPr>
          <a:xfrm>
            <a:off x="142844" y="5286388"/>
            <a:ext cx="8858312" cy="1323439"/>
          </a:xfrm>
          <a:prstGeom prst="rect">
            <a:avLst/>
          </a:prstGeom>
        </p:spPr>
        <p:txBody>
          <a:bodyPr wrap="square">
            <a:spAutoFit/>
          </a:bodyPr>
          <a:lstStyle/>
          <a:p>
            <a:r>
              <a:rPr lang="ru-RU" sz="1600" b="1" dirty="0" smtClean="0">
                <a:latin typeface="Arial Black" pitchFamily="34" charset="0"/>
              </a:rPr>
              <a:t>Наружные слои короны постоянно выдуваются в Солнечную систему, таким образом, создаётся солнечный ветер.  Солнечный ветер — это поток протонов, ионов, электронов, </a:t>
            </a:r>
            <a:r>
              <a:rPr lang="ru-RU" sz="1600" b="1" dirty="0" err="1" smtClean="0">
                <a:latin typeface="Arial Black" pitchFamily="34" charset="0"/>
              </a:rPr>
              <a:t>α-частиц.</a:t>
            </a:r>
            <a:r>
              <a:rPr lang="ru-RU" sz="1600" b="1" dirty="0" smtClean="0">
                <a:latin typeface="Arial Black" pitchFamily="34" charset="0"/>
              </a:rPr>
              <a:t> На рисунке показано магнитное поле Земли. Благодаря магнитному полю большинство частиц, идущих от Солнца, отклоняются. Некоторые частицы достигают Земли.</a:t>
            </a:r>
            <a:endParaRPr lang="ru-RU" sz="1600" b="1" dirty="0">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3" name="Содержимое 2"/>
          <p:cNvSpPr>
            <a:spLocks noGrp="1"/>
          </p:cNvSpPr>
          <p:nvPr>
            <p:ph idx="1"/>
          </p:nvPr>
        </p:nvSpPr>
        <p:spPr>
          <a:xfrm>
            <a:off x="457200" y="5429264"/>
            <a:ext cx="8229600" cy="1071570"/>
          </a:xfrm>
        </p:spPr>
        <p:txBody>
          <a:bodyPr/>
          <a:lstStyle/>
          <a:p>
            <a:pPr>
              <a:buNone/>
            </a:pPr>
            <a:r>
              <a:rPr lang="ru-RU" b="1" dirty="0" smtClean="0">
                <a:solidFill>
                  <a:schemeClr val="bg1"/>
                </a:solidFill>
              </a:rPr>
              <a:t>       Все планеты обращаются вокруг Солнца по эллиптическим орбитам</a:t>
            </a:r>
            <a:endParaRPr lang="ru-RU"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6000768"/>
            <a:ext cx="7772400" cy="469893"/>
          </a:xfrm>
        </p:spPr>
        <p:txBody>
          <a:bodyPr>
            <a:normAutofit fontScale="90000"/>
          </a:bodyPr>
          <a:lstStyle/>
          <a:p>
            <a:r>
              <a:rPr lang="ru-RU" b="1" dirty="0" smtClean="0">
                <a:solidFill>
                  <a:schemeClr val="bg1"/>
                </a:solidFill>
              </a:rPr>
              <a:t>Солнце – ближайшая к нам звезда.</a:t>
            </a:r>
            <a:endParaRPr lang="ru-RU" b="1" dirty="0">
              <a:solidFill>
                <a:schemeClr val="bg1"/>
              </a:solidFill>
            </a:endParaRPr>
          </a:p>
        </p:txBody>
      </p:sp>
      <p:pic>
        <p:nvPicPr>
          <p:cNvPr id="5" name="Рисунок 4" descr="чёрный фон.jpg"/>
          <p:cNvPicPr>
            <a:picLocks noChangeAspect="1"/>
          </p:cNvPicPr>
          <p:nvPr/>
        </p:nvPicPr>
        <p:blipFill>
          <a:blip r:embed="rId2" cstate="email"/>
          <a:stretch>
            <a:fillRect/>
          </a:stretch>
        </p:blipFill>
        <p:spPr>
          <a:xfrm>
            <a:off x="0" y="0"/>
            <a:ext cx="9144000" cy="7000852"/>
          </a:xfrm>
          <a:prstGeom prst="rect">
            <a:avLst/>
          </a:prstGeom>
        </p:spPr>
      </p:pic>
      <p:pic>
        <p:nvPicPr>
          <p:cNvPr id="6" name="Picture 2"/>
          <p:cNvPicPr>
            <a:picLocks noChangeAspect="1" noChangeArrowheads="1"/>
          </p:cNvPicPr>
          <p:nvPr/>
        </p:nvPicPr>
        <p:blipFill>
          <a:blip r:embed="rId3" cstate="email"/>
          <a:srcRect/>
          <a:stretch>
            <a:fillRect/>
          </a:stretch>
        </p:blipFill>
        <p:spPr bwMode="auto">
          <a:xfrm>
            <a:off x="1428728" y="0"/>
            <a:ext cx="6000792" cy="6000792"/>
          </a:xfrm>
          <a:prstGeom prst="rect">
            <a:avLst/>
          </a:prstGeom>
          <a:noFill/>
          <a:ln w="9525">
            <a:noFill/>
            <a:miter lim="800000"/>
            <a:headEnd/>
            <a:tailEnd/>
          </a:ln>
          <a:effectLst/>
        </p:spPr>
      </p:pic>
      <p:sp>
        <p:nvSpPr>
          <p:cNvPr id="7" name="Прямоугольник 6"/>
          <p:cNvSpPr/>
          <p:nvPr/>
        </p:nvSpPr>
        <p:spPr>
          <a:xfrm>
            <a:off x="928662" y="5783938"/>
            <a:ext cx="7215238" cy="646331"/>
          </a:xfrm>
          <a:prstGeom prst="rect">
            <a:avLst/>
          </a:prstGeom>
        </p:spPr>
        <p:txBody>
          <a:bodyPr wrap="square">
            <a:spAutoFit/>
          </a:bodyPr>
          <a:lstStyle/>
          <a:p>
            <a:r>
              <a:rPr lang="ru-RU" sz="3600" b="1" dirty="0" smtClean="0">
                <a:solidFill>
                  <a:schemeClr val="bg1"/>
                </a:solidFill>
              </a:rPr>
              <a:t>Солнце – ближайшая к нам звезда.</a:t>
            </a:r>
            <a:endParaRPr lang="ru-RU" sz="36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чёрный фон.jpg"/>
          <p:cNvPicPr>
            <a:picLocks noChangeAspect="1"/>
          </p:cNvPicPr>
          <p:nvPr/>
        </p:nvPicPr>
        <p:blipFill>
          <a:blip r:embed="rId2" cstate="email"/>
          <a:stretch>
            <a:fillRect/>
          </a:stretch>
        </p:blipFill>
        <p:spPr>
          <a:xfrm>
            <a:off x="0" y="0"/>
            <a:ext cx="9144000" cy="7000852"/>
          </a:xfrm>
          <a:prstGeom prst="rect">
            <a:avLst/>
          </a:prstGeom>
        </p:spPr>
      </p:pic>
      <p:sp>
        <p:nvSpPr>
          <p:cNvPr id="1025" name="Rectangle 1"/>
          <p:cNvSpPr>
            <a:spLocks noChangeArrowheads="1"/>
          </p:cNvSpPr>
          <p:nvPr/>
        </p:nvSpPr>
        <p:spPr bwMode="auto">
          <a:xfrm>
            <a:off x="3714744" y="571480"/>
            <a:ext cx="5072098"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ГЕЛИОС (Гелий), в греческой мифологии бог Солнца. Сын титанов </a:t>
            </a:r>
            <a:r>
              <a:rPr kumimoji="0" lang="ru-RU" sz="1600" b="1" i="0" u="none" strike="noStrike" cap="none" normalizeH="0" baseline="0" dirty="0" err="1" smtClean="0">
                <a:ln>
                  <a:noFill/>
                </a:ln>
                <a:solidFill>
                  <a:srgbClr val="FFFFFF"/>
                </a:solidFill>
                <a:effectLst/>
                <a:latin typeface="Calibri" pitchFamily="34" charset="0"/>
                <a:ea typeface="Calibri" pitchFamily="34" charset="0"/>
                <a:cs typeface="PragmaticaKMM" pitchFamily="2" charset="0"/>
              </a:rPr>
              <a:t>Гипериона</a:t>
            </a: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 и </a:t>
            </a:r>
            <a:r>
              <a:rPr kumimoji="0" lang="ru-RU" sz="1600" b="1" i="0" u="none" strike="noStrike" cap="none" normalizeH="0" baseline="0" dirty="0" err="1" smtClean="0">
                <a:ln>
                  <a:noFill/>
                </a:ln>
                <a:solidFill>
                  <a:srgbClr val="FFFFFF"/>
                </a:solidFill>
                <a:effectLst/>
                <a:latin typeface="Calibri" pitchFamily="34" charset="0"/>
                <a:ea typeface="Calibri" pitchFamily="34" charset="0"/>
                <a:cs typeface="PragmaticaKMM" pitchFamily="2" charset="0"/>
              </a:rPr>
              <a:t>Фейи</a:t>
            </a: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 брат Селены и Эос. Относится к древнейшим </a:t>
            </a:r>
            <a:r>
              <a:rPr kumimoji="0" lang="ru-RU" sz="1600" b="1" i="0" u="none" strike="noStrike" cap="none" normalizeH="0" baseline="0" dirty="0" err="1" smtClean="0">
                <a:ln>
                  <a:noFill/>
                </a:ln>
                <a:solidFill>
                  <a:srgbClr val="FFFFFF"/>
                </a:solidFill>
                <a:effectLst/>
                <a:latin typeface="Calibri" pitchFamily="34" charset="0"/>
                <a:ea typeface="Calibri" pitchFamily="34" charset="0"/>
                <a:cs typeface="PragmaticaKMM" pitchFamily="2" charset="0"/>
              </a:rPr>
              <a:t>доолимпийским</a:t>
            </a: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 богам. Поскольку Гелиос находится над всеми, высоко в небе, то видит все деяния людей и богов. За преступления может наказывать слепотой, его призывают в свидетели и мстители. Он сообщает Деметре, что Персефону похитил Аид. Когда спутники Одиссея покусились на его белоснежных коров (в традиционном переводе — быков), пасущихся на мифическом острове </a:t>
            </a:r>
            <a:r>
              <a:rPr kumimoji="0" lang="ru-RU" sz="1600" b="1" i="0" u="none" strike="noStrike" cap="none" normalizeH="0" baseline="0" dirty="0" err="1" smtClean="0">
                <a:ln>
                  <a:noFill/>
                </a:ln>
                <a:solidFill>
                  <a:srgbClr val="FFFFFF"/>
                </a:solidFill>
                <a:effectLst/>
                <a:latin typeface="Calibri" pitchFamily="34" charset="0"/>
                <a:ea typeface="Calibri" pitchFamily="34" charset="0"/>
                <a:cs typeface="PragmaticaKMM" pitchFamily="2" charset="0"/>
              </a:rPr>
              <a:t>Тринакрия</a:t>
            </a: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 по просьбе Гелиоса Зевс разбил корабль молнией.</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Днем Гелиос мчится по небу на четверке огненных коней, ночью переплывает море в золотой чаше. Он излучает ослепительный свет. Живет Гелиос во дворце с престолом из драгоценных камней. От океаниды Персеиды у него родились </a:t>
            </a:r>
            <a:r>
              <a:rPr kumimoji="0" lang="ru-RU" sz="1600" b="1" i="0" u="none" strike="noStrike" cap="none" normalizeH="0" baseline="0" dirty="0" err="1" smtClean="0">
                <a:ln>
                  <a:noFill/>
                </a:ln>
                <a:solidFill>
                  <a:srgbClr val="FFFFFF"/>
                </a:solidFill>
                <a:effectLst/>
                <a:latin typeface="Calibri" pitchFamily="34" charset="0"/>
                <a:ea typeface="Calibri" pitchFamily="34" charset="0"/>
                <a:cs typeface="PragmaticaKMM" pitchFamily="2" charset="0"/>
              </a:rPr>
              <a:t>Ээт</a:t>
            </a: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 (отец Медеи), Кирка, </a:t>
            </a:r>
            <a:r>
              <a:rPr kumimoji="0" lang="ru-RU" sz="1600" b="1" i="0" u="none" strike="noStrike" cap="none" normalizeH="0" baseline="0" dirty="0" err="1" smtClean="0">
                <a:ln>
                  <a:noFill/>
                </a:ln>
                <a:solidFill>
                  <a:srgbClr val="FFFFFF"/>
                </a:solidFill>
                <a:effectLst/>
                <a:latin typeface="Calibri" pitchFamily="34" charset="0"/>
                <a:ea typeface="Calibri" pitchFamily="34" charset="0"/>
                <a:cs typeface="PragmaticaKMM" pitchFamily="2" charset="0"/>
              </a:rPr>
              <a:t>Пасифая</a:t>
            </a: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 от нимфы </a:t>
            </a:r>
            <a:r>
              <a:rPr kumimoji="0" lang="ru-RU" sz="1600" b="1" i="0" u="none" strike="noStrike" cap="none" normalizeH="0" baseline="0" dirty="0" err="1" smtClean="0">
                <a:ln>
                  <a:noFill/>
                </a:ln>
                <a:solidFill>
                  <a:srgbClr val="FFFFFF"/>
                </a:solidFill>
                <a:effectLst/>
                <a:latin typeface="Calibri" pitchFamily="34" charset="0"/>
                <a:ea typeface="Calibri" pitchFamily="34" charset="0"/>
                <a:cs typeface="PragmaticaKMM" pitchFamily="2" charset="0"/>
              </a:rPr>
              <a:t>Климены</a:t>
            </a: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 — Фаэтон. Другие его дети — </a:t>
            </a:r>
            <a:r>
              <a:rPr kumimoji="0" lang="ru-RU" sz="1600" b="1" i="0" u="none" strike="noStrike" cap="none" normalizeH="0" baseline="0" dirty="0" err="1" smtClean="0">
                <a:ln>
                  <a:noFill/>
                </a:ln>
                <a:solidFill>
                  <a:srgbClr val="FFFFFF"/>
                </a:solidFill>
                <a:effectLst/>
                <a:latin typeface="Calibri" pitchFamily="34" charset="0"/>
                <a:ea typeface="Calibri" pitchFamily="34" charset="0"/>
                <a:cs typeface="PragmaticaKMM" pitchFamily="2" charset="0"/>
              </a:rPr>
              <a:t>Гелиады</a:t>
            </a: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 Во времена поздней античности Гелиос нередко отождествлялся с Аполлоном. В римской мифологии ему соответствует Соль.</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5" name="Рисунок 4" descr="гелиос-бог солнца.bmp"/>
          <p:cNvPicPr>
            <a:picLocks noChangeAspect="1"/>
          </p:cNvPicPr>
          <p:nvPr/>
        </p:nvPicPr>
        <p:blipFill>
          <a:blip r:embed="rId3" cstate="email"/>
          <a:stretch>
            <a:fillRect/>
          </a:stretch>
        </p:blipFill>
        <p:spPr>
          <a:xfrm>
            <a:off x="500034" y="1571612"/>
            <a:ext cx="3000396" cy="314327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чёрный фон.jpg"/>
          <p:cNvPicPr>
            <a:picLocks noChangeAspect="1"/>
          </p:cNvPicPr>
          <p:nvPr/>
        </p:nvPicPr>
        <p:blipFill>
          <a:blip r:embed="rId2" cstate="email"/>
          <a:stretch>
            <a:fillRect/>
          </a:stretch>
        </p:blipFill>
        <p:spPr>
          <a:xfrm>
            <a:off x="0" y="0"/>
            <a:ext cx="9144000" cy="7000852"/>
          </a:xfrm>
          <a:prstGeom prst="rect">
            <a:avLst/>
          </a:prstGeom>
        </p:spPr>
      </p:pic>
      <p:sp>
        <p:nvSpPr>
          <p:cNvPr id="32769" name="Rectangle 1"/>
          <p:cNvSpPr>
            <a:spLocks noChangeArrowheads="1"/>
          </p:cNvSpPr>
          <p:nvPr/>
        </p:nvSpPr>
        <p:spPr bwMode="auto">
          <a:xfrm>
            <a:off x="5072066" y="1142984"/>
            <a:ext cx="3429024"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АПОЛЛОН (Феб), в греческой мифологии и религии сын Зевса, бог-целитель и прорицатель, покровитель искусств. Изображался прекрасным юношей с луком или кифарой. Среди изображений Аполлона древнегреческие статуи (известны в римских копиях): «Аполлон, убивающий ящерицу» (</a:t>
            </a:r>
            <a:r>
              <a:rPr kumimoji="0" lang="ru-RU" sz="1600" b="1" i="0" u="none" strike="noStrike" cap="none" normalizeH="0" baseline="0" dirty="0" err="1" smtClean="0">
                <a:ln>
                  <a:noFill/>
                </a:ln>
                <a:solidFill>
                  <a:srgbClr val="FFFFFF"/>
                </a:solidFill>
                <a:effectLst/>
                <a:latin typeface="Calibri" pitchFamily="34" charset="0"/>
                <a:ea typeface="Calibri" pitchFamily="34" charset="0"/>
                <a:cs typeface="PragmaticaKMM" pitchFamily="2" charset="0"/>
              </a:rPr>
              <a:t>ок</a:t>
            </a: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 370 до н. э., скульптор Пракситель) и «Аполлон Бельведерский» (сер. 4 в. до н. э., скульптор </a:t>
            </a:r>
            <a:r>
              <a:rPr kumimoji="0" lang="ru-RU" sz="1600" b="1" i="0" u="none" strike="noStrike" cap="none" normalizeH="0" baseline="0" dirty="0" err="1" smtClean="0">
                <a:ln>
                  <a:noFill/>
                </a:ln>
                <a:solidFill>
                  <a:srgbClr val="FFFFFF"/>
                </a:solidFill>
                <a:effectLst/>
                <a:latin typeface="Calibri" pitchFamily="34" charset="0"/>
                <a:ea typeface="Calibri" pitchFamily="34" charset="0"/>
                <a:cs typeface="PragmaticaKMM" pitchFamily="2" charset="0"/>
              </a:rPr>
              <a:t>Леохар</a:t>
            </a: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a:t>
            </a:r>
            <a:endParaRPr kumimoji="0" lang="ru-RU" sz="1600" b="1" i="0" u="none" strike="noStrike" cap="none" normalizeH="0" baseline="0" dirty="0" smtClean="0">
              <a:ln>
                <a:noFill/>
              </a:ln>
              <a:solidFill>
                <a:schemeClr val="tx1"/>
              </a:solidFill>
              <a:effectLst/>
              <a:latin typeface="Arial" pitchFamily="34" charset="0"/>
            </a:endParaRPr>
          </a:p>
        </p:txBody>
      </p:sp>
      <p:pic>
        <p:nvPicPr>
          <p:cNvPr id="5" name="Рисунок 4" descr="аполлон.bmp"/>
          <p:cNvPicPr>
            <a:picLocks noChangeAspect="1"/>
          </p:cNvPicPr>
          <p:nvPr/>
        </p:nvPicPr>
        <p:blipFill>
          <a:blip r:embed="rId3" cstate="email"/>
          <a:stretch>
            <a:fillRect/>
          </a:stretch>
        </p:blipFill>
        <p:spPr>
          <a:xfrm>
            <a:off x="1000100" y="1214422"/>
            <a:ext cx="3214710" cy="350046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чёрный фон.jpg"/>
          <p:cNvPicPr>
            <a:picLocks noChangeAspect="1"/>
          </p:cNvPicPr>
          <p:nvPr/>
        </p:nvPicPr>
        <p:blipFill>
          <a:blip r:embed="rId2" cstate="email"/>
          <a:stretch>
            <a:fillRect/>
          </a:stretch>
        </p:blipFill>
        <p:spPr>
          <a:xfrm>
            <a:off x="0" y="0"/>
            <a:ext cx="9144000" cy="7000852"/>
          </a:xfrm>
          <a:prstGeom prst="rect">
            <a:avLst/>
          </a:prstGeom>
        </p:spPr>
      </p:pic>
      <p:sp>
        <p:nvSpPr>
          <p:cNvPr id="33793" name="Rectangle 1"/>
          <p:cNvSpPr>
            <a:spLocks noChangeArrowheads="1"/>
          </p:cNvSpPr>
          <p:nvPr/>
        </p:nvSpPr>
        <p:spPr bwMode="auto">
          <a:xfrm>
            <a:off x="4643438" y="857232"/>
            <a:ext cx="407196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МИТРА, в древневосточных религиях бог солнца, один из главных индоиранских богов, бог договора, согласия, покровитель мирных, доброжелательных отношений между людьми.</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Древнейшие сведения о почитании Митры содержатся в Авесте: там он выступает как персонификация договора. В иранской традиции Митра гарантирует устойчивость цивилизованных отношений между людьми, охраняет те страны, где чтут верность договору и наказывает те, где от договора отступаются. В более позднее время на первый план выходит солнечная функция Митры.</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Calibri" pitchFamily="34" charset="0"/>
                <a:ea typeface="Calibri" pitchFamily="34" charset="0"/>
                <a:cs typeface="PragmaticaKMM" pitchFamily="2" charset="0"/>
              </a:rPr>
              <a:t>Культ Митры был чрезвычайно популярен в Римской империи в первые века н.э., особенно среди легионеров.</a:t>
            </a:r>
            <a:endParaRPr kumimoji="0" lang="ru-RU" sz="1800" b="0" i="0" u="none" strike="noStrike" cap="none" normalizeH="0" baseline="0" dirty="0" smtClean="0">
              <a:ln>
                <a:noFill/>
              </a:ln>
              <a:solidFill>
                <a:schemeClr val="tx1"/>
              </a:solidFill>
              <a:effectLst/>
              <a:latin typeface="Arial" pitchFamily="34" charset="0"/>
            </a:endParaRPr>
          </a:p>
        </p:txBody>
      </p:sp>
      <p:pic>
        <p:nvPicPr>
          <p:cNvPr id="4" name="Рисунок 3" descr="митра.bmp"/>
          <p:cNvPicPr>
            <a:picLocks noChangeAspect="1"/>
          </p:cNvPicPr>
          <p:nvPr/>
        </p:nvPicPr>
        <p:blipFill>
          <a:blip r:embed="rId3" cstate="email"/>
          <a:stretch>
            <a:fillRect/>
          </a:stretch>
        </p:blipFill>
        <p:spPr>
          <a:xfrm>
            <a:off x="1000100" y="1500174"/>
            <a:ext cx="2857520" cy="350046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чёрный фон.jpg"/>
          <p:cNvPicPr>
            <a:picLocks noChangeAspect="1"/>
          </p:cNvPicPr>
          <p:nvPr/>
        </p:nvPicPr>
        <p:blipFill>
          <a:blip r:embed="rId2" cstate="email"/>
          <a:stretch>
            <a:fillRect/>
          </a:stretch>
        </p:blipFill>
        <p:spPr>
          <a:xfrm>
            <a:off x="0" y="0"/>
            <a:ext cx="9144000" cy="7000852"/>
          </a:xfrm>
          <a:prstGeom prst="rect">
            <a:avLst/>
          </a:prstGeom>
        </p:spPr>
      </p:pic>
      <p:pic>
        <p:nvPicPr>
          <p:cNvPr id="4" name="Рисунок 3" descr="солнце.png"/>
          <p:cNvPicPr>
            <a:picLocks noChangeAspect="1"/>
          </p:cNvPicPr>
          <p:nvPr/>
        </p:nvPicPr>
        <p:blipFill>
          <a:blip r:embed="rId3" cstate="email"/>
          <a:stretch>
            <a:fillRect/>
          </a:stretch>
        </p:blipFill>
        <p:spPr>
          <a:xfrm>
            <a:off x="3643306" y="0"/>
            <a:ext cx="5500694" cy="4857760"/>
          </a:xfrm>
          <a:prstGeom prst="rect">
            <a:avLst/>
          </a:prstGeom>
          <a:ln>
            <a:noFill/>
          </a:ln>
          <a:effectLst>
            <a:softEdge rad="112500"/>
          </a:effectLst>
        </p:spPr>
      </p:pic>
      <p:sp>
        <p:nvSpPr>
          <p:cNvPr id="5124" name="AutoShape 4"/>
          <p:cNvSpPr>
            <a:spLocks noChangeAspect="1" noChangeArrowheads="1"/>
          </p:cNvSpPr>
          <p:nvPr/>
        </p:nvSpPr>
        <p:spPr bwMode="auto">
          <a:xfrm>
            <a:off x="0" y="457200"/>
            <a:ext cx="285750" cy="2571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8" name="Rectangle 8"/>
          <p:cNvSpPr>
            <a:spLocks noChangeArrowheads="1"/>
          </p:cNvSpPr>
          <p:nvPr/>
        </p:nvSpPr>
        <p:spPr bwMode="auto">
          <a:xfrm>
            <a:off x="0" y="642918"/>
            <a:ext cx="4357686"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Основные характеристики Солнца:</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b="1"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обычная звезда (желтый карлик), возраст которой 5 </a:t>
            </a:r>
            <a:r>
              <a:rPr kumimoji="0" lang="ru-RU" sz="1600" b="1"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млрд</a:t>
            </a:r>
            <a:r>
              <a:rPr kumimoji="0" lang="ru-RU"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лет;</a:t>
            </a:r>
            <a:endParaRPr kumimoji="0" lang="ru-RU" sz="1600" b="1"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радиус Солнца — 700 000 км;</a:t>
            </a:r>
            <a:endParaRPr kumimoji="0" lang="ru-RU" sz="1600" b="1"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ускорение свободного падения на поверхности Солнца — 274 м/с</a:t>
            </a:r>
            <a:r>
              <a:rPr kumimoji="0" lang="ru-RU" sz="1600" b="1" i="0" u="none" strike="noStrike" cap="none" normalizeH="0" baseline="30000" dirty="0" smtClean="0">
                <a:ln>
                  <a:noFill/>
                </a:ln>
                <a:solidFill>
                  <a:schemeClr val="bg1"/>
                </a:solidFill>
                <a:effectLst/>
                <a:latin typeface="Calibri" pitchFamily="34" charset="0"/>
                <a:ea typeface="Times New Roman" pitchFamily="18" charset="0"/>
                <a:cs typeface="Times New Roman" pitchFamily="18" charset="0"/>
              </a:rPr>
              <a:t>2</a:t>
            </a:r>
            <a:r>
              <a:rPr kumimoji="0" lang="ru-RU"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a:t>
            </a:r>
            <a:endParaRPr kumimoji="0" lang="ru-RU" sz="1600" b="1"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Tx/>
              <a:buChar char="•"/>
              <a:tabLst>
                <a:tab pos="457200" algn="l"/>
              </a:tabLst>
            </a:pPr>
            <a:r>
              <a:rPr kumimoji="0" lang="ru-RU"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масса Солнца </a:t>
            </a:r>
            <a:r>
              <a:rPr lang="ru-RU" sz="1600" b="1" dirty="0" smtClean="0">
                <a:solidFill>
                  <a:srgbClr val="000000"/>
                </a:solidFill>
                <a:latin typeface="Calibri" pitchFamily="34" charset="0"/>
                <a:ea typeface="Times New Roman" pitchFamily="18" charset="0"/>
                <a:cs typeface="Times New Roman" pitchFamily="18" charset="0"/>
              </a:rPr>
              <a:t> </a:t>
            </a:r>
            <a:r>
              <a:rPr lang="ru-RU" sz="1600" b="1" dirty="0" smtClean="0">
                <a:solidFill>
                  <a:schemeClr val="bg1"/>
                </a:solidFill>
                <a:latin typeface="Calibri" pitchFamily="34" charset="0"/>
                <a:ea typeface="Times New Roman" pitchFamily="18" charset="0"/>
                <a:cs typeface="Times New Roman" pitchFamily="18" charset="0"/>
              </a:rPr>
              <a:t>= 2 · 10</a:t>
            </a:r>
            <a:r>
              <a:rPr lang="ru-RU" sz="1600" b="1" baseline="30000" dirty="0" smtClean="0">
                <a:solidFill>
                  <a:schemeClr val="bg1"/>
                </a:solidFill>
                <a:latin typeface="Calibri" pitchFamily="34" charset="0"/>
                <a:ea typeface="Times New Roman" pitchFamily="18" charset="0"/>
                <a:cs typeface="Times New Roman" pitchFamily="18" charset="0"/>
              </a:rPr>
              <a:t>30</a:t>
            </a:r>
            <a:r>
              <a:rPr lang="ru-RU" sz="1600" b="1" dirty="0" smtClean="0">
                <a:solidFill>
                  <a:schemeClr val="bg1"/>
                </a:solidFill>
                <a:latin typeface="Calibri" pitchFamily="34" charset="0"/>
                <a:ea typeface="Times New Roman" pitchFamily="18" charset="0"/>
                <a:cs typeface="Times New Roman" pitchFamily="18" charset="0"/>
              </a:rPr>
              <a:t> кг;</a:t>
            </a:r>
            <a:endParaRPr lang="ru-RU" sz="700" b="1" dirty="0" smtClean="0">
              <a:solidFill>
                <a:schemeClr val="bg1"/>
              </a:solidFill>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ru-RU" sz="1600" b="1" i="0" u="none" strike="noStrike" cap="none" normalizeH="0" baseline="0" dirty="0" smtClean="0">
              <a:ln>
                <a:noFill/>
              </a:ln>
              <a:solidFill>
                <a:schemeClr val="bg1"/>
              </a:solidFill>
              <a:effectLst/>
              <a:latin typeface="Arial" pitchFamily="34" charset="0"/>
            </a:endParaRPr>
          </a:p>
        </p:txBody>
      </p:sp>
      <p:sp>
        <p:nvSpPr>
          <p:cNvPr id="5127" name="AutoShape 7"/>
          <p:cNvSpPr>
            <a:spLocks noChangeAspect="1" noChangeArrowheads="1"/>
          </p:cNvSpPr>
          <p:nvPr/>
        </p:nvSpPr>
        <p:spPr bwMode="auto">
          <a:xfrm>
            <a:off x="0" y="457200"/>
            <a:ext cx="285750" cy="2571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9" name="Rectangle 9"/>
          <p:cNvSpPr>
            <a:spLocks noChangeArrowheads="1"/>
          </p:cNvSpPr>
          <p:nvPr/>
        </p:nvSpPr>
        <p:spPr bwMode="auto">
          <a:xfrm>
            <a:off x="0" y="2571744"/>
            <a:ext cx="3428992"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600" b="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линейная скорость вращения точек на экваторе Солнца — 2 км/с;</a:t>
            </a:r>
            <a:endParaRPr kumimoji="0" lang="ru-RU" sz="1600" b="1"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период вращения Солнца вокруг оси: вблизи экватора — 25 </a:t>
            </a:r>
            <a:r>
              <a:rPr kumimoji="0" lang="ru-RU" sz="1600" b="1"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сут</a:t>
            </a:r>
            <a:r>
              <a:rPr kumimoji="0" lang="ru-RU"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вблизи полюса — 30 </a:t>
            </a:r>
            <a:r>
              <a:rPr kumimoji="0" lang="ru-RU" sz="1600" b="1"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сут</a:t>
            </a:r>
            <a:r>
              <a:rPr kumimoji="0" lang="ru-RU"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a:t>
            </a:r>
            <a:endParaRPr kumimoji="0" lang="ru-RU" sz="1600" b="1"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температура на поверхности Солнца — около 5500 °С, в центре — около 14 </a:t>
            </a:r>
            <a:r>
              <a:rPr kumimoji="0" lang="ru-RU" sz="1600" b="1"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млн</a:t>
            </a:r>
            <a:r>
              <a:rPr kumimoji="0" lang="ru-RU"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sz="1600" b="1"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ºС</a:t>
            </a:r>
            <a:r>
              <a:rPr kumimoji="0" lang="ru-RU"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a:t>
            </a:r>
            <a:endParaRPr kumimoji="0" lang="ru-RU" sz="1600" b="1"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на Солнце есть пятна, это более холодные и менее светлые области солнечной поверхности;</a:t>
            </a:r>
            <a:endParaRPr kumimoji="0" lang="ru-RU" sz="1600" b="1"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эта звезда в основном состоит из водорода и гелия.</a:t>
            </a:r>
            <a:endParaRPr kumimoji="0" lang="ru-RU" sz="1600" b="1"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чёрный фон.jpg"/>
          <p:cNvPicPr>
            <a:picLocks noChangeAspect="1"/>
          </p:cNvPicPr>
          <p:nvPr/>
        </p:nvPicPr>
        <p:blipFill>
          <a:blip r:embed="rId2" cstate="email"/>
          <a:stretch>
            <a:fillRect/>
          </a:stretch>
        </p:blipFill>
        <p:spPr>
          <a:xfrm>
            <a:off x="0" y="0"/>
            <a:ext cx="9144000" cy="7000852"/>
          </a:xfrm>
          <a:prstGeom prst="rect">
            <a:avLst/>
          </a:prstGeom>
        </p:spPr>
      </p:pic>
      <p:pic>
        <p:nvPicPr>
          <p:cNvPr id="4" name="Рисунок 3" descr="нейтринный солнце.bmp"/>
          <p:cNvPicPr>
            <a:picLocks noChangeAspect="1"/>
          </p:cNvPicPr>
          <p:nvPr/>
        </p:nvPicPr>
        <p:blipFill>
          <a:blip r:embed="rId3" cstate="email"/>
          <a:stretch>
            <a:fillRect/>
          </a:stretch>
        </p:blipFill>
        <p:spPr>
          <a:xfrm>
            <a:off x="142844" y="785794"/>
            <a:ext cx="4429155" cy="3786214"/>
          </a:xfrm>
          <a:prstGeom prst="rect">
            <a:avLst/>
          </a:prstGeom>
        </p:spPr>
      </p:pic>
      <p:sp>
        <p:nvSpPr>
          <p:cNvPr id="5" name="TextBox 4"/>
          <p:cNvSpPr txBox="1"/>
          <p:nvPr/>
        </p:nvSpPr>
        <p:spPr>
          <a:xfrm>
            <a:off x="4857752" y="1714488"/>
            <a:ext cx="4194715" cy="3970318"/>
          </a:xfrm>
          <a:prstGeom prst="rect">
            <a:avLst/>
          </a:prstGeom>
          <a:noFill/>
        </p:spPr>
        <p:txBody>
          <a:bodyPr wrap="square" rtlCol="0">
            <a:spAutoFit/>
          </a:bodyPr>
          <a:lstStyle/>
          <a:p>
            <a:r>
              <a:rPr lang="ru-RU" b="1" dirty="0" smtClean="0">
                <a:solidFill>
                  <a:schemeClr val="bg1"/>
                </a:solidFill>
              </a:rPr>
              <a:t>Первый нейтринный портрет Солнца полученный 1998 японским нейтринным детектором </a:t>
            </a:r>
            <a:r>
              <a:rPr lang="ru-RU" b="1" dirty="0" err="1" smtClean="0">
                <a:solidFill>
                  <a:schemeClr val="bg1"/>
                </a:solidFill>
              </a:rPr>
              <a:t>Супер-Камиоканде</a:t>
            </a:r>
            <a:r>
              <a:rPr lang="ru-RU" b="1" dirty="0" smtClean="0">
                <a:solidFill>
                  <a:schemeClr val="bg1"/>
                </a:solidFill>
              </a:rPr>
              <a:t>  с экспозицией в 500 суток. Угловой размер изображения 90 на 90 градусов. Нейтрино выходят из горячего ядра Солнца, расположенного в центре кадра и имеющего на земном небе угловой размер около 1/10 градуса. Размазанность полученного изображения определяется не истинной формой источника нейтрино , а низкой разрешающей способностью детектора. </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a:effectLst/>
        </p:spPr>
      </p:pic>
      <p:sp>
        <p:nvSpPr>
          <p:cNvPr id="3" name="Прямоугольник 2"/>
          <p:cNvSpPr/>
          <p:nvPr/>
        </p:nvSpPr>
        <p:spPr>
          <a:xfrm>
            <a:off x="0" y="142852"/>
            <a:ext cx="9001156" cy="707886"/>
          </a:xfrm>
          <a:prstGeom prst="rect">
            <a:avLst/>
          </a:prstGeom>
        </p:spPr>
        <p:txBody>
          <a:bodyPr wrap="square">
            <a:spAutoFit/>
          </a:bodyPr>
          <a:lstStyle/>
          <a:p>
            <a:r>
              <a:rPr lang="ru-RU" sz="2000" dirty="0" smtClean="0">
                <a:solidFill>
                  <a:schemeClr val="bg1"/>
                </a:solidFill>
                <a:latin typeface="Arial Black" pitchFamily="34" charset="0"/>
              </a:rPr>
              <a:t>Фотосфера — доступная для наблюдения светящаяся поверхность Солнца.</a:t>
            </a:r>
            <a:endParaRPr lang="ru-RU" sz="2000" dirty="0">
              <a:solidFill>
                <a:schemeClr val="bg1"/>
              </a:solidFill>
              <a:latin typeface="Arial Black" pitchFamily="34" charset="0"/>
            </a:endParaRPr>
          </a:p>
        </p:txBody>
      </p:sp>
      <p:sp>
        <p:nvSpPr>
          <p:cNvPr id="4" name="Прямоугольник 3"/>
          <p:cNvSpPr/>
          <p:nvPr/>
        </p:nvSpPr>
        <p:spPr>
          <a:xfrm>
            <a:off x="0" y="857232"/>
            <a:ext cx="9144000" cy="1477328"/>
          </a:xfrm>
          <a:prstGeom prst="rect">
            <a:avLst/>
          </a:prstGeom>
        </p:spPr>
        <p:txBody>
          <a:bodyPr wrap="square">
            <a:spAutoFit/>
          </a:bodyPr>
          <a:lstStyle/>
          <a:p>
            <a:r>
              <a:rPr lang="ru-RU" dirty="0" smtClean="0">
                <a:solidFill>
                  <a:schemeClr val="bg1"/>
                </a:solidFill>
                <a:latin typeface="Arial Black" pitchFamily="34" charset="0"/>
              </a:rPr>
              <a:t>Фотосфера представляет собой нижний слой атмосферы, толщина которого 300 — 400 км. Плотность фотосферы — 10</a:t>
            </a:r>
            <a:r>
              <a:rPr lang="ru-RU" baseline="30000" dirty="0" smtClean="0">
                <a:solidFill>
                  <a:schemeClr val="bg1"/>
                </a:solidFill>
                <a:latin typeface="Arial Black" pitchFamily="34" charset="0"/>
              </a:rPr>
              <a:t>–4</a:t>
            </a:r>
            <a:r>
              <a:rPr lang="ru-RU" dirty="0" smtClean="0">
                <a:solidFill>
                  <a:schemeClr val="bg1"/>
                </a:solidFill>
                <a:latin typeface="Arial Black" pitchFamily="34" charset="0"/>
              </a:rPr>
              <a:t> кг/м</a:t>
            </a:r>
            <a:r>
              <a:rPr lang="ru-RU" baseline="30000" dirty="0" smtClean="0">
                <a:solidFill>
                  <a:schemeClr val="bg1"/>
                </a:solidFill>
                <a:latin typeface="Arial Black" pitchFamily="34" charset="0"/>
              </a:rPr>
              <a:t>3</a:t>
            </a:r>
            <a:r>
              <a:rPr lang="ru-RU" dirty="0" smtClean="0">
                <a:solidFill>
                  <a:schemeClr val="bg1"/>
                </a:solidFill>
                <a:latin typeface="Arial Black" pitchFamily="34" charset="0"/>
              </a:rPr>
              <a:t>. Поверхность Солнца — пузырчатая.</a:t>
            </a:r>
          </a:p>
          <a:p>
            <a:r>
              <a:rPr lang="ru-RU" dirty="0" smtClean="0">
                <a:solidFill>
                  <a:schemeClr val="bg1"/>
                </a:solidFill>
                <a:latin typeface="Arial Black" pitchFamily="34" charset="0"/>
              </a:rPr>
              <a:t>Эти пузыри называются </a:t>
            </a:r>
            <a:r>
              <a:rPr lang="ru-RU" b="1" dirty="0" smtClean="0">
                <a:solidFill>
                  <a:schemeClr val="bg1"/>
                </a:solidFill>
                <a:latin typeface="Arial Black" pitchFamily="34" charset="0"/>
              </a:rPr>
              <a:t>солнечной зернистостью</a:t>
            </a:r>
            <a:r>
              <a:rPr lang="ru-RU" dirty="0" smtClean="0">
                <a:solidFill>
                  <a:schemeClr val="bg1"/>
                </a:solidFill>
                <a:latin typeface="Arial Black" pitchFamily="34" charset="0"/>
              </a:rPr>
              <a:t>, или </a:t>
            </a:r>
            <a:r>
              <a:rPr lang="ru-RU" b="1" dirty="0" smtClean="0">
                <a:solidFill>
                  <a:schemeClr val="bg1"/>
                </a:solidFill>
                <a:latin typeface="Arial Black" pitchFamily="34" charset="0"/>
              </a:rPr>
              <a:t>гранулами</a:t>
            </a:r>
            <a:r>
              <a:rPr lang="ru-RU" dirty="0" smtClean="0">
                <a:solidFill>
                  <a:schemeClr val="bg1"/>
                </a:solidFill>
                <a:latin typeface="Arial Black" pitchFamily="34" charset="0"/>
              </a:rPr>
              <a:t>. Гранулы существуют в течение порядка 8 мин.</a:t>
            </a:r>
            <a:endParaRPr lang="ru-RU"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email"/>
          <a:srcRect/>
          <a:stretch>
            <a:fillRect/>
          </a:stretch>
        </p:blipFill>
        <p:spPr bwMode="auto">
          <a:xfrm>
            <a:off x="1" y="0"/>
            <a:ext cx="9143999" cy="6857999"/>
          </a:xfrm>
          <a:prstGeom prst="rect">
            <a:avLst/>
          </a:prstGeom>
          <a:noFill/>
          <a:ln w="9525">
            <a:noFill/>
            <a:miter lim="800000"/>
            <a:headEnd/>
            <a:tailEnd/>
          </a:ln>
          <a:effectLst/>
        </p:spPr>
      </p:pic>
      <p:sp>
        <p:nvSpPr>
          <p:cNvPr id="3" name="Прямоугольник 2"/>
          <p:cNvSpPr/>
          <p:nvPr/>
        </p:nvSpPr>
        <p:spPr>
          <a:xfrm>
            <a:off x="142844" y="428604"/>
            <a:ext cx="8643998" cy="2308324"/>
          </a:xfrm>
          <a:prstGeom prst="rect">
            <a:avLst/>
          </a:prstGeom>
        </p:spPr>
        <p:txBody>
          <a:bodyPr wrap="square">
            <a:spAutoFit/>
          </a:bodyPr>
          <a:lstStyle/>
          <a:p>
            <a:r>
              <a:rPr lang="ru-RU" b="1" dirty="0" smtClean="0">
                <a:solidFill>
                  <a:schemeClr val="bg1"/>
                </a:solidFill>
                <a:latin typeface="Arial Black" pitchFamily="34" charset="0"/>
              </a:rPr>
              <a:t>Пятна на Солнце — это признак солнечной активности. Это наиболее тёмные места на солнечном диске. Солнечные пятна имеют более тёмную центральную часть, называемую тенью. Пятна со временем изменяют свою форму. Большие пятна по размерам превосходят Землю и могут сохраняться около двух месяцев.</a:t>
            </a:r>
          </a:p>
          <a:p>
            <a:r>
              <a:rPr lang="ru-RU" b="1" dirty="0" smtClean="0">
                <a:solidFill>
                  <a:schemeClr val="bg1"/>
                </a:solidFill>
                <a:latin typeface="Arial Black" pitchFamily="34" charset="0"/>
              </a:rPr>
              <a:t>В солнечных пятнах индукция магнитного поля в сотни тысяч раз превышает индукцию магнитного поля в фотосфере.</a:t>
            </a:r>
            <a:endParaRPr lang="ru-RU" b="1"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581</Words>
  <Application>Microsoft Office PowerPoint</Application>
  <PresentationFormat>Экран (4:3)</PresentationFormat>
  <Paragraphs>43</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Солнце – ближайшая к нам звезда.</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1</cp:lastModifiedBy>
  <cp:revision>11</cp:revision>
  <dcterms:modified xsi:type="dcterms:W3CDTF">2013-07-02T16:04:05Z</dcterms:modified>
</cp:coreProperties>
</file>