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080158" cy="10715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 свадебная кукла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643578"/>
            <a:ext cx="8696356" cy="100013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Сухорученко Мария Владимировна,</a:t>
            </a:r>
          </a:p>
          <a:p>
            <a:pPr algn="r"/>
            <a:r>
              <a:rPr lang="ru-RU" sz="2000" dirty="0" smtClean="0"/>
              <a:t> преподаватель декоративно-прикладного искусства </a:t>
            </a:r>
          </a:p>
          <a:p>
            <a:r>
              <a:rPr lang="en-US" sz="2000" dirty="0" smtClean="0"/>
              <a:t>2014 </a:t>
            </a:r>
            <a:r>
              <a:rPr lang="ru-RU" sz="2000" dirty="0" smtClean="0"/>
              <a:t>год                                                                               МБОУ ДОД ДШИ ст. Казанской</a:t>
            </a:r>
            <a:endParaRPr lang="ru-RU" sz="2000" dirty="0"/>
          </a:p>
        </p:txBody>
      </p:sp>
      <p:pic>
        <p:nvPicPr>
          <p:cNvPr id="5" name="Рисунок 4" descr="P1120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4572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429000"/>
            <a:ext cx="1500198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790712" cy="6143668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4200" dirty="0" smtClean="0">
                <a:solidFill>
                  <a:srgbClr val="C00000"/>
                </a:solidFill>
              </a:rPr>
              <a:t>Архангелогородская столбушка </a:t>
            </a:r>
          </a:p>
          <a:p>
            <a:pPr algn="ctr">
              <a:buNone/>
            </a:pPr>
            <a:endParaRPr lang="ru-RU" sz="12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600" dirty="0" smtClean="0"/>
              <a:t>Это кукла позволяла девушкам обыграть свадебные обряды </a:t>
            </a:r>
          </a:p>
          <a:p>
            <a:pPr algn="r">
              <a:buNone/>
            </a:pPr>
            <a:r>
              <a:rPr lang="ru-RU" sz="2600" dirty="0" smtClean="0"/>
              <a:t>с волосами. В начале, заплеталась коса, </a:t>
            </a:r>
          </a:p>
          <a:p>
            <a:pPr algn="r">
              <a:buNone/>
            </a:pPr>
            <a:r>
              <a:rPr lang="ru-RU" sz="2600" dirty="0" smtClean="0"/>
              <a:t>пряди идут по верх друг друга. </a:t>
            </a:r>
          </a:p>
          <a:p>
            <a:pPr algn="r">
              <a:buNone/>
            </a:pPr>
            <a:r>
              <a:rPr lang="ru-RU" sz="2600" dirty="0" smtClean="0"/>
              <a:t>Это девичья предсвадебная прическа . </a:t>
            </a:r>
          </a:p>
          <a:p>
            <a:pPr algn="r">
              <a:buNone/>
            </a:pPr>
            <a:r>
              <a:rPr lang="ru-RU" sz="2600" dirty="0" smtClean="0"/>
              <a:t>Волосы были не покрыты, девушка </a:t>
            </a:r>
          </a:p>
          <a:p>
            <a:pPr algn="r">
              <a:buNone/>
            </a:pPr>
            <a:r>
              <a:rPr lang="ru-RU" sz="2600" dirty="0" smtClean="0"/>
              <a:t>набирала небесную силу.</a:t>
            </a:r>
          </a:p>
          <a:p>
            <a:pPr algn="r">
              <a:buNone/>
            </a:pPr>
            <a:r>
              <a:rPr lang="ru-RU" sz="2600" dirty="0" smtClean="0"/>
              <a:t> На свадьбу волосы расплетались </a:t>
            </a:r>
          </a:p>
          <a:p>
            <a:pPr algn="r">
              <a:buNone/>
            </a:pPr>
            <a:r>
              <a:rPr lang="ru-RU" sz="2600" dirty="0" smtClean="0"/>
              <a:t>и заплетались в две косы – </a:t>
            </a:r>
          </a:p>
          <a:p>
            <a:pPr algn="r">
              <a:buNone/>
            </a:pPr>
            <a:r>
              <a:rPr lang="ru-RU" sz="2600" dirty="0" smtClean="0"/>
              <a:t>нижним способом, в доме жениха. </a:t>
            </a:r>
          </a:p>
          <a:p>
            <a:pPr algn="r">
              <a:buNone/>
            </a:pPr>
            <a:r>
              <a:rPr lang="ru-RU" sz="2600" dirty="0" smtClean="0"/>
              <a:t>Одну косу плел жених, </a:t>
            </a:r>
          </a:p>
          <a:p>
            <a:pPr algn="r">
              <a:buNone/>
            </a:pPr>
            <a:r>
              <a:rPr lang="ru-RU" sz="2600" dirty="0" smtClean="0"/>
              <a:t>другую – сваха. </a:t>
            </a:r>
          </a:p>
          <a:p>
            <a:pPr algn="r">
              <a:buNone/>
            </a:pPr>
            <a:r>
              <a:rPr lang="ru-RU" sz="2600" dirty="0" smtClean="0"/>
              <a:t>Теперь сила разделялась на две </a:t>
            </a:r>
          </a:p>
          <a:p>
            <a:pPr algn="r">
              <a:buNone/>
            </a:pPr>
            <a:r>
              <a:rPr lang="ru-RU" sz="2600" dirty="0" smtClean="0"/>
              <a:t>части, одна коса - мужу, </a:t>
            </a:r>
          </a:p>
          <a:p>
            <a:pPr algn="r">
              <a:buNone/>
            </a:pPr>
            <a:r>
              <a:rPr lang="ru-RU" sz="2600" dirty="0" smtClean="0"/>
              <a:t>другая себе и детям. Теперь волосы </a:t>
            </a:r>
          </a:p>
          <a:p>
            <a:pPr algn="r">
              <a:buNone/>
            </a:pPr>
            <a:r>
              <a:rPr lang="ru-RU" sz="2600" dirty="0" smtClean="0"/>
              <a:t>закрывали повойником и</a:t>
            </a:r>
          </a:p>
          <a:p>
            <a:pPr algn="r">
              <a:buNone/>
            </a:pPr>
            <a:r>
              <a:rPr lang="ru-RU" sz="2600" dirty="0" smtClean="0"/>
              <a:t> накрывали платком.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331741" y="2239971"/>
            <a:ext cx="4276204" cy="351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496"/>
            <a:ext cx="1361292" cy="1060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862150" cy="6286544"/>
          </a:xfrm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r>
              <a:rPr lang="ru-RU" sz="9800" dirty="0" err="1" smtClean="0">
                <a:solidFill>
                  <a:srgbClr val="C00000"/>
                </a:solidFill>
              </a:rPr>
              <a:t>Устинья</a:t>
            </a:r>
            <a:endParaRPr lang="ru-RU" sz="9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5500" dirty="0" err="1" smtClean="0"/>
              <a:t>Устинья</a:t>
            </a:r>
            <a:r>
              <a:rPr lang="ru-RU" sz="5500" dirty="0" smtClean="0"/>
              <a:t> - обрядовая кукла, которая </a:t>
            </a:r>
          </a:p>
          <a:p>
            <a:pPr algn="r">
              <a:buNone/>
            </a:pPr>
            <a:r>
              <a:rPr lang="ru-RU" sz="5500" dirty="0" smtClean="0"/>
              <a:t>поможет выйти замуж. Она для парня, </a:t>
            </a:r>
          </a:p>
          <a:p>
            <a:pPr algn="r">
              <a:buNone/>
            </a:pPr>
            <a:r>
              <a:rPr lang="ru-RU" sz="5500" dirty="0" smtClean="0"/>
              <a:t>который загулялся с невестой, </a:t>
            </a:r>
          </a:p>
          <a:p>
            <a:pPr algn="r">
              <a:buNone/>
            </a:pPr>
            <a:r>
              <a:rPr lang="ru-RU" sz="5500" dirty="0" smtClean="0"/>
              <a:t>а жениться не хочет. Вот тогда-то </a:t>
            </a:r>
          </a:p>
          <a:p>
            <a:pPr algn="r">
              <a:buNone/>
            </a:pPr>
            <a:r>
              <a:rPr lang="ru-RU" sz="5500" dirty="0" smtClean="0"/>
              <a:t>ему и подбрасывали на порог</a:t>
            </a:r>
          </a:p>
          <a:p>
            <a:pPr algn="r">
              <a:buNone/>
            </a:pPr>
            <a:r>
              <a:rPr lang="ru-RU" sz="5500" dirty="0" smtClean="0"/>
              <a:t> </a:t>
            </a:r>
            <a:r>
              <a:rPr lang="ru-RU" sz="5500" dirty="0" err="1" smtClean="0"/>
              <a:t>Устинью</a:t>
            </a:r>
            <a:r>
              <a:rPr lang="ru-RU" sz="5500" dirty="0" smtClean="0"/>
              <a:t>. </a:t>
            </a:r>
          </a:p>
          <a:p>
            <a:pPr algn="r">
              <a:buNone/>
            </a:pPr>
            <a:r>
              <a:rPr lang="ru-RU" sz="5500" dirty="0" smtClean="0"/>
              <a:t>Не внял намеку молодец – </a:t>
            </a:r>
          </a:p>
          <a:p>
            <a:pPr algn="r">
              <a:buNone/>
            </a:pPr>
            <a:r>
              <a:rPr lang="ru-RU" sz="5500" dirty="0" smtClean="0"/>
              <a:t>тогда его ждало наказание: женская </a:t>
            </a:r>
          </a:p>
          <a:p>
            <a:pPr algn="r">
              <a:buNone/>
            </a:pPr>
            <a:r>
              <a:rPr lang="ru-RU" sz="5500" dirty="0" smtClean="0"/>
              <a:t>община подкарауливала такого </a:t>
            </a:r>
          </a:p>
          <a:p>
            <a:pPr algn="r">
              <a:buNone/>
            </a:pPr>
            <a:r>
              <a:rPr lang="ru-RU" sz="5500" dirty="0" smtClean="0"/>
              <a:t>жениха, запрягала его в борону </a:t>
            </a:r>
          </a:p>
          <a:p>
            <a:pPr algn="r">
              <a:buNone/>
            </a:pPr>
            <a:r>
              <a:rPr lang="ru-RU" sz="5500" dirty="0" smtClean="0"/>
              <a:t>либо привязывала к нему огромное </a:t>
            </a:r>
          </a:p>
          <a:p>
            <a:pPr algn="r">
              <a:buNone/>
            </a:pPr>
            <a:r>
              <a:rPr lang="ru-RU" sz="5500" dirty="0" smtClean="0"/>
              <a:t>сучковатое полено и гнала по </a:t>
            </a:r>
          </a:p>
          <a:p>
            <a:pPr algn="r">
              <a:buNone/>
            </a:pPr>
            <a:r>
              <a:rPr lang="ru-RU" sz="5500" dirty="0" smtClean="0"/>
              <a:t>всей деревне.  Парень либо женился, </a:t>
            </a:r>
          </a:p>
          <a:p>
            <a:pPr algn="r">
              <a:buNone/>
            </a:pPr>
            <a:r>
              <a:rPr lang="ru-RU" sz="5500" dirty="0" smtClean="0"/>
              <a:t>либо совсем уходил из родной деревни. </a:t>
            </a:r>
          </a:p>
          <a:p>
            <a:pPr algn="r">
              <a:buNone/>
            </a:pPr>
            <a:r>
              <a:rPr lang="ru-RU" sz="5500" dirty="0" smtClean="0"/>
              <a:t>Позднее возникло поверье о том, </a:t>
            </a:r>
          </a:p>
          <a:p>
            <a:pPr algn="r">
              <a:buNone/>
            </a:pPr>
            <a:r>
              <a:rPr lang="ru-RU" sz="5500" dirty="0" smtClean="0"/>
              <a:t>что изготовленная девушкой  </a:t>
            </a:r>
            <a:r>
              <a:rPr lang="ru-RU" sz="5500" dirty="0" err="1" smtClean="0"/>
              <a:t>Устинья</a:t>
            </a:r>
            <a:r>
              <a:rPr lang="ru-RU" sz="5500" dirty="0" smtClean="0"/>
              <a:t> </a:t>
            </a:r>
          </a:p>
          <a:p>
            <a:pPr algn="r">
              <a:buNone/>
            </a:pPr>
            <a:r>
              <a:rPr lang="ru-RU" sz="5500" dirty="0" smtClean="0"/>
              <a:t>помогает  выйти замуж: именно она </a:t>
            </a:r>
          </a:p>
          <a:p>
            <a:pPr algn="r">
              <a:buNone/>
            </a:pPr>
            <a:r>
              <a:rPr lang="ru-RU" sz="5500" dirty="0" smtClean="0"/>
              <a:t>подталкивает молодого </a:t>
            </a:r>
          </a:p>
          <a:p>
            <a:pPr algn="r">
              <a:buNone/>
            </a:pPr>
            <a:r>
              <a:rPr lang="ru-RU" sz="5500" dirty="0" smtClean="0"/>
              <a:t>человека к женитьбе на своей хозяйке.</a:t>
            </a:r>
            <a:endParaRPr lang="ru-RU" sz="5500" dirty="0"/>
          </a:p>
        </p:txBody>
      </p:sp>
      <p:pic>
        <p:nvPicPr>
          <p:cNvPr id="4" name="Рисунок 3" descr="P11209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22964" y="1505806"/>
            <a:ext cx="4714910" cy="384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«СВАДЬБА»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862150" cy="60007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400" dirty="0" smtClean="0"/>
              <a:t>       </a:t>
            </a:r>
            <a:r>
              <a:rPr lang="ru-RU" sz="6000" dirty="0" smtClean="0"/>
              <a:t>Включает в себя куклы выполненные самой девушкой  и её родственниками накануне свадьбы и во время свадьбы.</a:t>
            </a:r>
          </a:p>
          <a:p>
            <a:pPr algn="r">
              <a:buNone/>
            </a:pPr>
            <a:r>
              <a:rPr lang="ru-RU" sz="7000" dirty="0" smtClean="0">
                <a:solidFill>
                  <a:srgbClr val="C00000"/>
                </a:solidFill>
              </a:rPr>
              <a:t>Зольная кукла</a:t>
            </a:r>
          </a:p>
          <a:p>
            <a:pPr algn="r">
              <a:buNone/>
            </a:pPr>
            <a:r>
              <a:rPr lang="ru-RU" sz="4500" dirty="0" smtClean="0"/>
              <a:t>Такая кукла называлась ещё Баба –женское божество.</a:t>
            </a:r>
          </a:p>
          <a:p>
            <a:pPr algn="r">
              <a:buNone/>
            </a:pPr>
            <a:r>
              <a:rPr lang="ru-RU" sz="4500" dirty="0" smtClean="0"/>
              <a:t>Баба передавалась по женской линии от бабушки к </a:t>
            </a:r>
          </a:p>
          <a:p>
            <a:pPr algn="r">
              <a:buNone/>
            </a:pPr>
            <a:r>
              <a:rPr lang="ru-RU" sz="4500" dirty="0" smtClean="0"/>
              <a:t>внучке, причем дарилась в день свадьбы. </a:t>
            </a:r>
          </a:p>
          <a:p>
            <a:pPr algn="r">
              <a:buNone/>
            </a:pPr>
            <a:r>
              <a:rPr lang="ru-RU" sz="4500" dirty="0" smtClean="0"/>
              <a:t>Вручая её жениху и невесте, родственники </a:t>
            </a:r>
          </a:p>
          <a:p>
            <a:pPr algn="r">
              <a:buNone/>
            </a:pPr>
            <a:r>
              <a:rPr lang="ru-RU" sz="4500" dirty="0" smtClean="0"/>
              <a:t>приговаривали: «Чтобы дети у вас были </a:t>
            </a:r>
          </a:p>
          <a:p>
            <a:pPr algn="r">
              <a:buNone/>
            </a:pPr>
            <a:r>
              <a:rPr lang="ru-RU" sz="4500" dirty="0" smtClean="0"/>
              <a:t>хорошие да много». При переезде на новое место эту </a:t>
            </a:r>
          </a:p>
          <a:p>
            <a:pPr algn="r">
              <a:buNone/>
            </a:pPr>
            <a:r>
              <a:rPr lang="ru-RU" sz="4500" dirty="0" smtClean="0"/>
              <a:t>куклу из золы домашнего очага обязательно брали</a:t>
            </a:r>
          </a:p>
          <a:p>
            <a:pPr algn="r">
              <a:buNone/>
            </a:pPr>
            <a:r>
              <a:rPr lang="ru-RU" sz="4500" dirty="0" smtClean="0"/>
              <a:t> с собой, для того, чтобы на новом месте был снова</a:t>
            </a:r>
          </a:p>
          <a:p>
            <a:pPr algn="r">
              <a:buNone/>
            </a:pPr>
            <a:r>
              <a:rPr lang="ru-RU" sz="4500" dirty="0" smtClean="0"/>
              <a:t> очаг, уют, дом. Зольная кукла воплощала </a:t>
            </a:r>
          </a:p>
          <a:p>
            <a:pPr algn="r">
              <a:buNone/>
            </a:pPr>
            <a:r>
              <a:rPr lang="ru-RU" sz="4500" dirty="0" smtClean="0"/>
              <a:t>собой дух предков. Зола издавна символизировала  </a:t>
            </a:r>
          </a:p>
          <a:p>
            <a:pPr algn="r">
              <a:buNone/>
            </a:pPr>
            <a:r>
              <a:rPr lang="ru-RU" sz="4500" dirty="0" smtClean="0"/>
              <a:t>домашний,  а изначально – родовой очаг.</a:t>
            </a:r>
          </a:p>
          <a:p>
            <a:pPr algn="r">
              <a:buNone/>
            </a:pPr>
            <a:r>
              <a:rPr lang="ru-RU" sz="4500" dirty="0" smtClean="0"/>
              <a:t>Кукла не имела ни рук, ни ног, а только голову </a:t>
            </a:r>
          </a:p>
          <a:p>
            <a:pPr algn="r">
              <a:buNone/>
            </a:pPr>
            <a:r>
              <a:rPr lang="ru-RU" sz="4500" dirty="0" smtClean="0"/>
              <a:t>в виде шара, полученного из просеянной, а затем </a:t>
            </a:r>
          </a:p>
          <a:p>
            <a:pPr algn="r">
              <a:buNone/>
            </a:pPr>
            <a:r>
              <a:rPr lang="ru-RU" sz="4500" dirty="0" smtClean="0"/>
              <a:t>смоченной и спрессованной золы. </a:t>
            </a:r>
          </a:p>
          <a:p>
            <a:pPr algn="r">
              <a:buNone/>
            </a:pPr>
            <a:r>
              <a:rPr lang="ru-RU" sz="4500" dirty="0" smtClean="0"/>
              <a:t>При кукле находился маленький кукленок.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-339743" y="2697141"/>
            <a:ext cx="4227266" cy="297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496"/>
            <a:ext cx="1218416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643710"/>
          </a:xfrm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r>
              <a:rPr lang="ru-RU" sz="9800" dirty="0" smtClean="0">
                <a:solidFill>
                  <a:srgbClr val="C00000"/>
                </a:solidFill>
              </a:rPr>
              <a:t>КрАсота   (Тульская область)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6800" dirty="0" smtClean="0"/>
              <a:t>Она олицетворяла молодость,</a:t>
            </a:r>
          </a:p>
          <a:p>
            <a:pPr algn="r">
              <a:buNone/>
            </a:pPr>
            <a:r>
              <a:rPr lang="ru-RU" sz="6800" dirty="0" smtClean="0"/>
              <a:t> красоту, умение, прощание </a:t>
            </a:r>
          </a:p>
          <a:p>
            <a:pPr algn="r">
              <a:buNone/>
            </a:pPr>
            <a:r>
              <a:rPr lang="ru-RU" sz="6800" dirty="0" smtClean="0"/>
              <a:t>с домом и принадлежность мужу, </a:t>
            </a:r>
          </a:p>
          <a:p>
            <a:pPr algn="r">
              <a:buNone/>
            </a:pPr>
            <a:r>
              <a:rPr lang="ru-RU" sz="6800" dirty="0" smtClean="0"/>
              <a:t>состояние перехода в женскую долю. </a:t>
            </a:r>
          </a:p>
          <a:p>
            <a:pPr algn="r">
              <a:buNone/>
            </a:pPr>
            <a:r>
              <a:rPr lang="ru-RU" sz="6800" dirty="0" smtClean="0"/>
              <a:t>Красная грудь – символ зрелости </a:t>
            </a:r>
          </a:p>
          <a:p>
            <a:pPr algn="r">
              <a:buNone/>
            </a:pPr>
            <a:r>
              <a:rPr lang="ru-RU" sz="6800" dirty="0" smtClean="0"/>
              <a:t>девушки. Куклу перед свадьбой </a:t>
            </a:r>
          </a:p>
          <a:p>
            <a:pPr algn="r">
              <a:buNone/>
            </a:pPr>
            <a:r>
              <a:rPr lang="ru-RU" sz="6800" dirty="0" smtClean="0"/>
              <a:t>делала невеста, используя  свои </a:t>
            </a:r>
          </a:p>
          <a:p>
            <a:pPr algn="r">
              <a:buNone/>
            </a:pPr>
            <a:r>
              <a:rPr lang="ru-RU" sz="6800" dirty="0" smtClean="0"/>
              <a:t>навыки вышивки, ткачества, </a:t>
            </a:r>
          </a:p>
          <a:p>
            <a:pPr algn="r">
              <a:buNone/>
            </a:pPr>
            <a:r>
              <a:rPr lang="ru-RU" sz="6800" dirty="0" smtClean="0"/>
              <a:t>плетения поясов и кружева. </a:t>
            </a:r>
          </a:p>
          <a:p>
            <a:pPr algn="r">
              <a:buNone/>
            </a:pPr>
            <a:r>
              <a:rPr lang="ru-RU" sz="6800" dirty="0" smtClean="0"/>
              <a:t>По одежде этой куклы судили </a:t>
            </a:r>
          </a:p>
          <a:p>
            <a:pPr algn="r">
              <a:buNone/>
            </a:pPr>
            <a:r>
              <a:rPr lang="ru-RU" sz="6800" dirty="0" smtClean="0"/>
              <a:t>о мастерстве  хозяйки. </a:t>
            </a:r>
          </a:p>
          <a:p>
            <a:pPr algn="r">
              <a:buNone/>
            </a:pPr>
            <a:r>
              <a:rPr lang="ru-RU" sz="6800" dirty="0" smtClean="0"/>
              <a:t>КрАсота выставлялась на </a:t>
            </a:r>
          </a:p>
          <a:p>
            <a:pPr algn="r">
              <a:buNone/>
            </a:pPr>
            <a:r>
              <a:rPr lang="ru-RU" sz="6800" dirty="0" smtClean="0"/>
              <a:t>поднос со свадебным караваем , </a:t>
            </a:r>
          </a:p>
          <a:p>
            <a:pPr algn="r">
              <a:buNone/>
            </a:pPr>
            <a:r>
              <a:rPr lang="ru-RU" sz="6800" dirty="0" smtClean="0"/>
              <a:t>который пекла мать невесты. </a:t>
            </a:r>
          </a:p>
          <a:p>
            <a:pPr algn="r">
              <a:buNone/>
            </a:pPr>
            <a:r>
              <a:rPr lang="ru-RU" sz="6800" dirty="0" smtClean="0"/>
              <a:t>После свадьбы кукла бережно </a:t>
            </a:r>
          </a:p>
          <a:p>
            <a:pPr algn="r">
              <a:buNone/>
            </a:pPr>
            <a:r>
              <a:rPr lang="ru-RU" sz="6800" dirty="0" smtClean="0"/>
              <a:t>хранилась в доме молодых. </a:t>
            </a:r>
          </a:p>
        </p:txBody>
      </p:sp>
      <p:pic>
        <p:nvPicPr>
          <p:cNvPr id="4" name="Рисунок 3" descr="P11209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333629" y="1952331"/>
            <a:ext cx="4532345" cy="291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3116"/>
            <a:ext cx="1575606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6143668"/>
          </a:xfrm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Неразлучники 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5000" dirty="0" smtClean="0"/>
              <a:t>В свадебной </a:t>
            </a:r>
          </a:p>
          <a:p>
            <a:pPr algn="r">
              <a:buNone/>
            </a:pPr>
            <a:r>
              <a:rPr lang="ru-RU" sz="5000" dirty="0" smtClean="0"/>
              <a:t>традиции во главе  </a:t>
            </a:r>
          </a:p>
          <a:p>
            <a:pPr algn="r">
              <a:buNone/>
            </a:pPr>
            <a:r>
              <a:rPr lang="ru-RU" sz="5000" dirty="0" smtClean="0"/>
              <a:t>свадебного поезда, </a:t>
            </a:r>
          </a:p>
          <a:p>
            <a:pPr algn="r">
              <a:buNone/>
            </a:pPr>
            <a:r>
              <a:rPr lang="ru-RU" sz="5000" dirty="0" smtClean="0"/>
              <a:t>везущего молодую</a:t>
            </a:r>
          </a:p>
          <a:p>
            <a:pPr algn="r">
              <a:buNone/>
            </a:pPr>
            <a:r>
              <a:rPr lang="ru-RU" sz="5000" dirty="0" smtClean="0"/>
              <a:t> пару в дом жениха </a:t>
            </a:r>
          </a:p>
          <a:p>
            <a:pPr algn="r">
              <a:buNone/>
            </a:pPr>
            <a:r>
              <a:rPr lang="ru-RU" sz="5000" dirty="0" smtClean="0"/>
              <a:t>после венчания в</a:t>
            </a:r>
          </a:p>
          <a:p>
            <a:pPr algn="r">
              <a:buNone/>
            </a:pPr>
            <a:r>
              <a:rPr lang="ru-RU" sz="5000" dirty="0" smtClean="0"/>
              <a:t> церкви, под дугой </a:t>
            </a:r>
          </a:p>
          <a:p>
            <a:pPr algn="r">
              <a:buNone/>
            </a:pPr>
            <a:r>
              <a:rPr lang="ru-RU" sz="5000" dirty="0" smtClean="0"/>
              <a:t>упряжки подвешивали </a:t>
            </a:r>
          </a:p>
          <a:p>
            <a:pPr algn="r">
              <a:buNone/>
            </a:pPr>
            <a:r>
              <a:rPr lang="ru-RU" sz="5000" dirty="0" smtClean="0"/>
              <a:t>пару кукол: куклу </a:t>
            </a:r>
          </a:p>
          <a:p>
            <a:pPr algn="r">
              <a:buNone/>
            </a:pPr>
            <a:r>
              <a:rPr lang="ru-RU" sz="5000" dirty="0" smtClean="0"/>
              <a:t>Невесту и куклу Жениха, </a:t>
            </a:r>
          </a:p>
          <a:p>
            <a:pPr algn="r">
              <a:buNone/>
            </a:pPr>
            <a:r>
              <a:rPr lang="ru-RU" sz="5000" dirty="0" smtClean="0"/>
              <a:t>чтобы они отводили недобрые взгляды на себя. </a:t>
            </a:r>
          </a:p>
          <a:p>
            <a:pPr algn="r">
              <a:buNone/>
            </a:pPr>
            <a:r>
              <a:rPr lang="ru-RU" sz="5000" dirty="0" smtClean="0"/>
              <a:t>Эта пара кукол – особенная,  она несла глубокую символическую  </a:t>
            </a:r>
          </a:p>
          <a:p>
            <a:pPr algn="r">
              <a:buNone/>
            </a:pPr>
            <a:r>
              <a:rPr lang="ru-RU" sz="5000" dirty="0" smtClean="0"/>
              <a:t>нагрузку, связанную с  особенностью изготовления. </a:t>
            </a:r>
          </a:p>
          <a:p>
            <a:pPr algn="r">
              <a:buNone/>
            </a:pPr>
            <a:r>
              <a:rPr lang="ru-RU" sz="5000" dirty="0" smtClean="0"/>
              <a:t>Женское и мужское начала соединялись в единое неразрывное</a:t>
            </a:r>
          </a:p>
          <a:p>
            <a:pPr algn="r">
              <a:buNone/>
            </a:pPr>
            <a:r>
              <a:rPr lang="ru-RU" sz="5000" dirty="0" smtClean="0"/>
              <a:t> целое, ведь после свадьбы супружеской паре предстояло вместе</a:t>
            </a:r>
          </a:p>
          <a:p>
            <a:pPr algn="r">
              <a:buNone/>
            </a:pPr>
            <a:r>
              <a:rPr lang="ru-RU" sz="5000" dirty="0" smtClean="0"/>
              <a:t> идти по жизни. Кукол делали подруги невесты.</a:t>
            </a:r>
          </a:p>
          <a:p>
            <a:endParaRPr lang="ru-RU" dirty="0"/>
          </a:p>
        </p:txBody>
      </p:sp>
      <p:pic>
        <p:nvPicPr>
          <p:cNvPr id="4" name="Рисунок 3" descr="P11209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500042"/>
            <a:ext cx="469449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143380"/>
            <a:ext cx="1504168" cy="989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8076464" cy="60722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Парочка свадебная (Тульская область)</a:t>
            </a:r>
          </a:p>
          <a:p>
            <a:pPr algn="r">
              <a:buNone/>
            </a:pPr>
            <a:r>
              <a:rPr lang="ru-RU" sz="2200" dirty="0" smtClean="0"/>
              <a:t>Кукла Парочка свадебная символ и оберег крепкого союза,</a:t>
            </a:r>
          </a:p>
          <a:p>
            <a:pPr algn="r">
              <a:buNone/>
            </a:pPr>
            <a:r>
              <a:rPr lang="ru-RU" sz="2200" dirty="0" smtClean="0"/>
              <a:t> поэтому делается как бы на одной руке, идти по жизни</a:t>
            </a:r>
          </a:p>
          <a:p>
            <a:pPr algn="r">
              <a:buNone/>
            </a:pPr>
            <a:r>
              <a:rPr lang="ru-RU" sz="2200" dirty="0" smtClean="0"/>
              <a:t>рука об руку, были вместе в радости и беде. Эти куклы были</a:t>
            </a:r>
          </a:p>
          <a:p>
            <a:pPr algn="r">
              <a:buNone/>
            </a:pPr>
            <a:r>
              <a:rPr lang="ru-RU" sz="2200" dirty="0" smtClean="0"/>
              <a:t> очень символичны – женское и мужское начало соединялись</a:t>
            </a:r>
          </a:p>
          <a:p>
            <a:pPr algn="r">
              <a:buNone/>
            </a:pPr>
            <a:r>
              <a:rPr lang="ru-RU" sz="2200" dirty="0" smtClean="0"/>
              <a:t> в неразрывное целое. </a:t>
            </a:r>
          </a:p>
          <a:p>
            <a:pPr algn="r">
              <a:buNone/>
            </a:pPr>
            <a:r>
              <a:rPr lang="ru-RU" sz="2200" dirty="0" smtClean="0"/>
              <a:t>Делала такую куклу </a:t>
            </a:r>
          </a:p>
          <a:p>
            <a:pPr algn="r">
              <a:buNone/>
            </a:pPr>
            <a:r>
              <a:rPr lang="ru-RU" sz="2200" dirty="0" smtClean="0"/>
              <a:t>крестная невесты. </a:t>
            </a:r>
          </a:p>
          <a:p>
            <a:pPr algn="r">
              <a:buNone/>
            </a:pPr>
            <a:r>
              <a:rPr lang="ru-RU" sz="2200" dirty="0" smtClean="0"/>
              <a:t>Прикалывали Парочку </a:t>
            </a:r>
          </a:p>
          <a:p>
            <a:pPr algn="r">
              <a:buNone/>
            </a:pPr>
            <a:r>
              <a:rPr lang="ru-RU" sz="2200" dirty="0" smtClean="0"/>
              <a:t>свадебную на рушник, </a:t>
            </a:r>
          </a:p>
          <a:p>
            <a:pPr algn="r">
              <a:buNone/>
            </a:pPr>
            <a:r>
              <a:rPr lang="ru-RU" sz="2200" dirty="0" smtClean="0"/>
              <a:t>над вышивкой. После </a:t>
            </a:r>
          </a:p>
          <a:p>
            <a:pPr algn="r">
              <a:buNone/>
            </a:pPr>
            <a:r>
              <a:rPr lang="ru-RU" sz="2200" dirty="0" smtClean="0"/>
              <a:t>свадьбы прятали в </a:t>
            </a:r>
          </a:p>
          <a:p>
            <a:pPr algn="r">
              <a:buNone/>
            </a:pPr>
            <a:r>
              <a:rPr lang="ru-RU" sz="2200" dirty="0" smtClean="0"/>
              <a:t>сундук и не играли </a:t>
            </a:r>
          </a:p>
          <a:p>
            <a:pPr algn="r">
              <a:buNone/>
            </a:pPr>
            <a:r>
              <a:rPr lang="ru-RU" sz="2200" dirty="0" smtClean="0"/>
              <a:t>в них.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3000372"/>
            <a:ext cx="5074618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428868"/>
            <a:ext cx="1789920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6572272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14400" dirty="0" smtClean="0">
                <a:solidFill>
                  <a:srgbClr val="C00000"/>
                </a:solidFill>
              </a:rPr>
              <a:t>Свадебная роща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9200" dirty="0" smtClean="0"/>
              <a:t>Кукла Роща – символ и </a:t>
            </a:r>
          </a:p>
          <a:p>
            <a:pPr algn="r">
              <a:buNone/>
            </a:pPr>
            <a:r>
              <a:rPr lang="ru-RU" sz="9200" dirty="0" smtClean="0"/>
              <a:t>оберег семьи, единство </a:t>
            </a:r>
          </a:p>
          <a:p>
            <a:pPr algn="r">
              <a:buNone/>
            </a:pPr>
            <a:r>
              <a:rPr lang="ru-RU" sz="9200" dirty="0" smtClean="0"/>
              <a:t>соединившихся родов, </a:t>
            </a:r>
          </a:p>
          <a:p>
            <a:pPr algn="r">
              <a:buNone/>
            </a:pPr>
            <a:r>
              <a:rPr lang="ru-RU" sz="9200" dirty="0" smtClean="0"/>
              <a:t>где корни – это предки,</a:t>
            </a:r>
          </a:p>
          <a:p>
            <a:pPr algn="r">
              <a:buNone/>
            </a:pPr>
            <a:r>
              <a:rPr lang="ru-RU" sz="9200" dirty="0" smtClean="0"/>
              <a:t> а ветки - новая семья</a:t>
            </a:r>
          </a:p>
          <a:p>
            <a:pPr algn="r">
              <a:buNone/>
            </a:pPr>
            <a:r>
              <a:rPr lang="ru-RU" sz="9200" dirty="0" smtClean="0"/>
              <a:t> и её потомки. Эта кукла </a:t>
            </a:r>
          </a:p>
          <a:p>
            <a:pPr algn="r">
              <a:buNone/>
            </a:pPr>
            <a:r>
              <a:rPr lang="ru-RU" sz="9200" dirty="0" smtClean="0"/>
              <a:t>используется в оформлении </a:t>
            </a:r>
          </a:p>
          <a:p>
            <a:pPr algn="r">
              <a:buNone/>
            </a:pPr>
            <a:r>
              <a:rPr lang="ru-RU" sz="9200" dirty="0" smtClean="0"/>
              <a:t>свадебного каравая, в центре </a:t>
            </a:r>
          </a:p>
          <a:p>
            <a:pPr algn="r">
              <a:buNone/>
            </a:pPr>
            <a:r>
              <a:rPr lang="ru-RU" sz="9200" dirty="0" smtClean="0"/>
              <a:t>возвышалась воткнутая </a:t>
            </a:r>
          </a:p>
          <a:p>
            <a:pPr algn="r">
              <a:buNone/>
            </a:pPr>
            <a:r>
              <a:rPr lang="ru-RU" sz="9200" dirty="0" smtClean="0"/>
              <a:t>березовая рогатка, украшенная </a:t>
            </a:r>
          </a:p>
          <a:p>
            <a:pPr algn="r">
              <a:buNone/>
            </a:pPr>
            <a:r>
              <a:rPr lang="ru-RU" sz="9200" dirty="0" smtClean="0"/>
              <a:t>куколками. Кукла делается на </a:t>
            </a:r>
          </a:p>
          <a:p>
            <a:pPr algn="r">
              <a:buNone/>
            </a:pPr>
            <a:r>
              <a:rPr lang="ru-RU" sz="9200" dirty="0" smtClean="0"/>
              <a:t>рогатине, значение которой </a:t>
            </a:r>
          </a:p>
          <a:p>
            <a:pPr algn="r">
              <a:buNone/>
            </a:pPr>
            <a:r>
              <a:rPr lang="ru-RU" sz="9200" dirty="0" smtClean="0"/>
              <a:t>также символично: это слияние </a:t>
            </a:r>
          </a:p>
          <a:p>
            <a:pPr algn="r">
              <a:buNone/>
            </a:pPr>
            <a:r>
              <a:rPr lang="ru-RU" sz="9200" dirty="0" smtClean="0"/>
              <a:t>воедино двух судеб, двух родов</a:t>
            </a:r>
          </a:p>
          <a:p>
            <a:pPr algn="r">
              <a:buNone/>
            </a:pPr>
            <a:r>
              <a:rPr lang="ru-RU" sz="9200" dirty="0" smtClean="0"/>
              <a:t> становящихся отныне единым целым, более крепким, </a:t>
            </a:r>
          </a:p>
          <a:p>
            <a:pPr algn="r">
              <a:buNone/>
            </a:pPr>
            <a:r>
              <a:rPr lang="ru-RU" sz="9200" dirty="0" smtClean="0"/>
              <a:t>чем две отдельные веточки. </a:t>
            </a:r>
            <a:endParaRPr lang="ru-RU" sz="9200" dirty="0"/>
          </a:p>
        </p:txBody>
      </p:sp>
      <p:pic>
        <p:nvPicPr>
          <p:cNvPr id="4" name="Рисунок 3" descr="P11209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889885" y="1253199"/>
            <a:ext cx="4247586" cy="345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929066"/>
            <a:ext cx="1718482" cy="989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Парочка</a:t>
            </a:r>
          </a:p>
          <a:p>
            <a:pPr algn="r">
              <a:buNone/>
            </a:pPr>
            <a:r>
              <a:rPr lang="ru-RU" sz="2400" dirty="0" smtClean="0"/>
              <a:t>Эту куклу свахи делали прямо на свадьбе из свадебного</a:t>
            </a:r>
          </a:p>
          <a:p>
            <a:pPr algn="r">
              <a:buNone/>
            </a:pPr>
            <a:r>
              <a:rPr lang="ru-RU" sz="2400" dirty="0" smtClean="0"/>
              <a:t> рушника, который разрывали руками на огороде, над</a:t>
            </a:r>
          </a:p>
          <a:p>
            <a:pPr algn="r">
              <a:buNone/>
            </a:pPr>
            <a:r>
              <a:rPr lang="ru-RU" sz="2400" dirty="0" smtClean="0"/>
              <a:t> грядкой, и потом дарили жениху и невесте.</a:t>
            </a:r>
          </a:p>
          <a:p>
            <a:pPr algn="r">
              <a:buNone/>
            </a:pPr>
            <a:r>
              <a:rPr lang="ru-RU" sz="2400" dirty="0" smtClean="0"/>
              <a:t>Делается куколка </a:t>
            </a:r>
          </a:p>
          <a:p>
            <a:pPr algn="r">
              <a:buNone/>
            </a:pPr>
            <a:r>
              <a:rPr lang="ru-RU" sz="2400" dirty="0" smtClean="0"/>
              <a:t>обязательно </a:t>
            </a:r>
          </a:p>
          <a:p>
            <a:pPr algn="r">
              <a:buNone/>
            </a:pPr>
            <a:r>
              <a:rPr lang="ru-RU" sz="2400" dirty="0" smtClean="0"/>
              <a:t>из «новины» – </a:t>
            </a:r>
          </a:p>
          <a:p>
            <a:pPr algn="r">
              <a:buNone/>
            </a:pPr>
            <a:r>
              <a:rPr lang="ru-RU" sz="2400" dirty="0" smtClean="0"/>
              <a:t>белой ткани, </a:t>
            </a:r>
          </a:p>
          <a:p>
            <a:pPr algn="r">
              <a:buNone/>
            </a:pPr>
            <a:r>
              <a:rPr lang="ru-RU" sz="2400" dirty="0" smtClean="0"/>
              <a:t>которую </a:t>
            </a:r>
          </a:p>
          <a:p>
            <a:pPr algn="r">
              <a:buNone/>
            </a:pPr>
            <a:r>
              <a:rPr lang="ru-RU" sz="2400" dirty="0" smtClean="0"/>
              <a:t>перематывают </a:t>
            </a:r>
          </a:p>
          <a:p>
            <a:pPr algn="r">
              <a:buNone/>
            </a:pPr>
            <a:r>
              <a:rPr lang="ru-RU" sz="2400" dirty="0" smtClean="0"/>
              <a:t>белой же ниткой. </a:t>
            </a:r>
          </a:p>
          <a:p>
            <a:pPr algn="r">
              <a:buNone/>
            </a:pPr>
            <a:r>
              <a:rPr lang="ru-RU" sz="2400" dirty="0" smtClean="0"/>
              <a:t>Куколка не </a:t>
            </a:r>
          </a:p>
          <a:p>
            <a:pPr algn="r">
              <a:buNone/>
            </a:pPr>
            <a:r>
              <a:rPr lang="ru-RU" sz="2400" dirty="0" smtClean="0"/>
              <a:t>большая 9-14 см.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P11209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2786058"/>
            <a:ext cx="4203851" cy="30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000372"/>
            <a:ext cx="1361292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35798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Материнское благословение</a:t>
            </a:r>
          </a:p>
          <a:p>
            <a:pPr algn="r">
              <a:buNone/>
            </a:pPr>
            <a:r>
              <a:rPr lang="ru-RU" sz="2000" dirty="0" smtClean="0"/>
              <a:t>По случаю предстоящей свадьбы </a:t>
            </a:r>
          </a:p>
          <a:p>
            <a:pPr algn="r">
              <a:buNone/>
            </a:pPr>
            <a:r>
              <a:rPr lang="ru-RU" sz="2000" dirty="0" smtClean="0"/>
              <a:t> мама невесты делает большую </a:t>
            </a:r>
          </a:p>
          <a:p>
            <a:pPr algn="r">
              <a:buNone/>
            </a:pPr>
            <a:r>
              <a:rPr lang="ru-RU" sz="2000" dirty="0" smtClean="0"/>
              <a:t>куклу - столбушку с маленькими </a:t>
            </a:r>
          </a:p>
          <a:p>
            <a:pPr algn="r">
              <a:buNone/>
            </a:pPr>
            <a:r>
              <a:rPr lang="ru-RU" sz="2000" dirty="0" smtClean="0"/>
              <a:t>куколками – невестой и женихом. </a:t>
            </a:r>
          </a:p>
          <a:p>
            <a:pPr algn="r">
              <a:buNone/>
            </a:pPr>
            <a:r>
              <a:rPr lang="ru-RU" sz="2000" dirty="0" smtClean="0"/>
              <a:t>До свадьбы молодые не должны </a:t>
            </a:r>
          </a:p>
          <a:p>
            <a:pPr algn="r">
              <a:buNone/>
            </a:pPr>
            <a:r>
              <a:rPr lang="ru-RU" sz="2000" dirty="0" smtClean="0"/>
              <a:t>были видеть приготовленных </a:t>
            </a:r>
          </a:p>
          <a:p>
            <a:pPr algn="r">
              <a:buNone/>
            </a:pPr>
            <a:r>
              <a:rPr lang="ru-RU" sz="2000" dirty="0" smtClean="0"/>
              <a:t>для них кукол. Во время свадебной </a:t>
            </a:r>
          </a:p>
          <a:p>
            <a:pPr algn="r">
              <a:buNone/>
            </a:pPr>
            <a:r>
              <a:rPr lang="ru-RU" sz="2000" dirty="0" smtClean="0"/>
              <a:t>церемонии (после венчания)</a:t>
            </a:r>
          </a:p>
          <a:p>
            <a:pPr algn="r">
              <a:buNone/>
            </a:pPr>
            <a:r>
              <a:rPr lang="ru-RU" sz="2000" dirty="0" smtClean="0"/>
              <a:t> мама невесты отрывает от подола</a:t>
            </a:r>
          </a:p>
          <a:p>
            <a:pPr algn="r">
              <a:buNone/>
            </a:pPr>
            <a:r>
              <a:rPr lang="ru-RU" sz="2000" dirty="0" smtClean="0"/>
              <a:t> большой куклы маленьких</a:t>
            </a:r>
          </a:p>
          <a:p>
            <a:pPr algn="r">
              <a:buNone/>
            </a:pPr>
            <a:r>
              <a:rPr lang="ru-RU" sz="2000" dirty="0" smtClean="0"/>
              <a:t> куколок и отдает их молодоженам </a:t>
            </a:r>
          </a:p>
          <a:p>
            <a:pPr algn="r">
              <a:buNone/>
            </a:pPr>
            <a:r>
              <a:rPr lang="ru-RU" sz="2000" dirty="0" smtClean="0"/>
              <a:t>с пожеланием благополучия и </a:t>
            </a:r>
          </a:p>
          <a:p>
            <a:pPr algn="r">
              <a:buNone/>
            </a:pPr>
            <a:r>
              <a:rPr lang="ru-RU" sz="2000" dirty="0" smtClean="0"/>
              <a:t>чадородия молодой семье. </a:t>
            </a:r>
          </a:p>
          <a:p>
            <a:pPr algn="r">
              <a:buNone/>
            </a:pPr>
            <a:r>
              <a:rPr lang="ru-RU" sz="2000" dirty="0" smtClean="0"/>
              <a:t>Большая кукла остается </a:t>
            </a:r>
          </a:p>
          <a:p>
            <a:pPr algn="r">
              <a:buNone/>
            </a:pPr>
            <a:r>
              <a:rPr lang="ru-RU" sz="2000" dirty="0" smtClean="0"/>
              <a:t>в материнском доме.</a:t>
            </a:r>
            <a:r>
              <a:rPr lang="ru-RU" sz="2200" dirty="0" smtClean="0"/>
              <a:t>  </a:t>
            </a:r>
          </a:p>
          <a:p>
            <a:endParaRPr lang="ru-RU" sz="2200" dirty="0"/>
          </a:p>
        </p:txBody>
      </p:sp>
      <p:pic>
        <p:nvPicPr>
          <p:cNvPr id="4" name="Рисунок 3" descr="P11209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59565" y="1869270"/>
            <a:ext cx="4667286" cy="350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928934"/>
            <a:ext cx="2004234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28"/>
            <a:ext cx="8005026" cy="6429420"/>
          </a:xfrm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Свадебная в лаптях </a:t>
            </a:r>
          </a:p>
          <a:p>
            <a:pPr algn="r">
              <a:buNone/>
            </a:pPr>
            <a:r>
              <a:rPr lang="ru-RU" sz="4800" dirty="0" smtClean="0"/>
              <a:t>Кукла южных районов России. </a:t>
            </a:r>
          </a:p>
          <a:p>
            <a:pPr algn="r">
              <a:buNone/>
            </a:pPr>
            <a:r>
              <a:rPr lang="ru-RU" sz="4800" dirty="0" smtClean="0"/>
              <a:t>Перед свадьбой крестный плел лапти, </a:t>
            </a:r>
          </a:p>
          <a:p>
            <a:pPr algn="r">
              <a:buNone/>
            </a:pPr>
            <a:r>
              <a:rPr lang="ru-RU" sz="4800" dirty="0" smtClean="0"/>
              <a:t>а крестная делала кукол. </a:t>
            </a:r>
          </a:p>
          <a:p>
            <a:pPr algn="r">
              <a:buNone/>
            </a:pPr>
            <a:r>
              <a:rPr lang="ru-RU" sz="4800" dirty="0" smtClean="0"/>
              <a:t>Делаются они на свадьбу для того, чтобы </a:t>
            </a:r>
          </a:p>
          <a:p>
            <a:pPr algn="r">
              <a:buNone/>
            </a:pPr>
            <a:r>
              <a:rPr lang="ru-RU" sz="4800" dirty="0" smtClean="0"/>
              <a:t>молодые понимали, что теперь они друг </a:t>
            </a:r>
          </a:p>
          <a:p>
            <a:pPr algn="r">
              <a:buNone/>
            </a:pPr>
            <a:r>
              <a:rPr lang="ru-RU" sz="4800" dirty="0" smtClean="0"/>
              <a:t>без дружки никуда, теперь всегда вместе.</a:t>
            </a:r>
          </a:p>
          <a:p>
            <a:pPr algn="r">
              <a:buNone/>
            </a:pPr>
            <a:r>
              <a:rPr lang="ru-RU" sz="4800" dirty="0" smtClean="0"/>
              <a:t> Свадебную в лаптях, дарили на свадьбу, </a:t>
            </a:r>
          </a:p>
          <a:p>
            <a:pPr algn="r">
              <a:buNone/>
            </a:pPr>
            <a:r>
              <a:rPr lang="ru-RU" sz="4800" dirty="0" smtClean="0"/>
              <a:t>чтобы как пара обуви не расставались </a:t>
            </a:r>
          </a:p>
          <a:p>
            <a:pPr algn="r">
              <a:buNone/>
            </a:pPr>
            <a:r>
              <a:rPr lang="ru-RU" sz="4800" dirty="0" smtClean="0"/>
              <a:t>и шли в одном направлении.</a:t>
            </a:r>
          </a:p>
          <a:p>
            <a:pPr algn="r">
              <a:buNone/>
            </a:pPr>
            <a:r>
              <a:rPr lang="ru-RU" sz="6200" dirty="0" smtClean="0">
                <a:solidFill>
                  <a:srgbClr val="C00000"/>
                </a:solidFill>
              </a:rPr>
              <a:t>Зборщица</a:t>
            </a:r>
          </a:p>
          <a:p>
            <a:pPr algn="r">
              <a:buNone/>
            </a:pPr>
            <a:r>
              <a:rPr lang="ru-RU" sz="4800" dirty="0" smtClean="0"/>
              <a:t>Это отдельная кукла, состоящая из семи </a:t>
            </a:r>
          </a:p>
          <a:p>
            <a:pPr algn="r">
              <a:buNone/>
            </a:pPr>
            <a:r>
              <a:rPr lang="ru-RU" sz="4800" dirty="0" smtClean="0"/>
              <a:t>мешочков завязанных между собой. </a:t>
            </a:r>
          </a:p>
          <a:p>
            <a:pPr algn="r">
              <a:buNone/>
            </a:pPr>
            <a:r>
              <a:rPr lang="ru-RU" sz="4800" dirty="0" smtClean="0"/>
              <a:t>Зборщицу делает сама невеста, в неё </a:t>
            </a:r>
          </a:p>
          <a:p>
            <a:pPr algn="r">
              <a:buNone/>
            </a:pPr>
            <a:r>
              <a:rPr lang="ru-RU" sz="4800" dirty="0" smtClean="0"/>
              <a:t>собирается мелкие вещи из родительского </a:t>
            </a:r>
          </a:p>
          <a:p>
            <a:pPr algn="r">
              <a:buNone/>
            </a:pPr>
            <a:r>
              <a:rPr lang="ru-RU" sz="4800" dirty="0" smtClean="0"/>
              <a:t>дома (вещи мамы, зола, волосинки и т.д.).</a:t>
            </a:r>
          </a:p>
          <a:p>
            <a:pPr algn="r">
              <a:buNone/>
            </a:pPr>
            <a:r>
              <a:rPr lang="ru-RU" sz="4800" dirty="0" smtClean="0"/>
              <a:t> Когда в новом доме ей становится грустно,</a:t>
            </a:r>
          </a:p>
          <a:p>
            <a:pPr algn="r">
              <a:buNone/>
            </a:pPr>
            <a:r>
              <a:rPr lang="ru-RU" sz="4800" dirty="0" smtClean="0"/>
              <a:t> она развязывает мешочек и смотрит на </a:t>
            </a:r>
          </a:p>
          <a:p>
            <a:pPr algn="r">
              <a:buNone/>
            </a:pPr>
            <a:r>
              <a:rPr lang="ru-RU" sz="4800" dirty="0" smtClean="0"/>
              <a:t>те вещи которые она забрала с</a:t>
            </a:r>
          </a:p>
          <a:p>
            <a:pPr algn="r">
              <a:buNone/>
            </a:pPr>
            <a:r>
              <a:rPr lang="ru-RU" sz="4800" dirty="0" smtClean="0"/>
              <a:t> родительского дома.</a:t>
            </a:r>
            <a:r>
              <a:rPr lang="ru-RU" sz="4000" dirty="0" smtClean="0"/>
              <a:t>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96605" y="1932230"/>
            <a:ext cx="4362184" cy="321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КУКЛА – первая среди игрушек.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Кукла известна с глубокой древности. Её история прослеживается со времен строительства египетских пирамид до наших дней. На неё не влияет время, она по-прежнему находит свой путь к сердцам детей и взрослых.</a:t>
            </a:r>
          </a:p>
          <a:p>
            <a:pPr>
              <a:buNone/>
            </a:pPr>
            <a:r>
              <a:rPr lang="ru-RU" dirty="0" smtClean="0"/>
              <a:t>    Кукла  не рождается сама: её создает человек. Она обретает жизнь при помощи воображения и воли своего создателя. Являясь частью культуры всего человечества, кукла сохраняет в своем образе самобытность и характерные черты создающего её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643182"/>
            <a:ext cx="2071702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42942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Неразлучники - Семья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Незадолго до свадьбы, подруги </a:t>
            </a:r>
          </a:p>
          <a:p>
            <a:pPr algn="r">
              <a:buNone/>
            </a:pPr>
            <a:r>
              <a:rPr lang="ru-RU" dirty="0" smtClean="0"/>
              <a:t>невесты делают обрядовую </a:t>
            </a:r>
          </a:p>
          <a:p>
            <a:pPr algn="r">
              <a:buNone/>
            </a:pPr>
            <a:r>
              <a:rPr lang="ru-RU" dirty="0" smtClean="0"/>
              <a:t>свадебную куклу, которая </a:t>
            </a:r>
          </a:p>
          <a:p>
            <a:pPr algn="r">
              <a:buNone/>
            </a:pPr>
            <a:r>
              <a:rPr lang="ru-RU" dirty="0" smtClean="0"/>
              <a:t>удивительна по своей сути </a:t>
            </a:r>
          </a:p>
          <a:p>
            <a:pPr algn="r">
              <a:buNone/>
            </a:pPr>
            <a:r>
              <a:rPr lang="ru-RU" dirty="0" smtClean="0"/>
              <a:t>с точки зрения содержания. </a:t>
            </a:r>
          </a:p>
          <a:p>
            <a:pPr algn="r">
              <a:buNone/>
            </a:pPr>
            <a:r>
              <a:rPr lang="ru-RU" dirty="0" smtClean="0"/>
              <a:t>Жених и невеста, будущие </a:t>
            </a:r>
          </a:p>
          <a:p>
            <a:pPr algn="r">
              <a:buNone/>
            </a:pPr>
            <a:r>
              <a:rPr lang="ru-RU" dirty="0" smtClean="0"/>
              <a:t>муж и жена опоясаны одним </a:t>
            </a:r>
          </a:p>
          <a:p>
            <a:pPr algn="r">
              <a:buNone/>
            </a:pPr>
            <a:r>
              <a:rPr lang="ru-RU" dirty="0" smtClean="0"/>
              <a:t>поясом – нитью жизни. </a:t>
            </a:r>
          </a:p>
          <a:p>
            <a:pPr algn="r">
              <a:buNone/>
            </a:pPr>
            <a:r>
              <a:rPr lang="ru-RU" dirty="0" smtClean="0"/>
              <a:t>Считалось, что чем искреннее </a:t>
            </a:r>
          </a:p>
          <a:p>
            <a:pPr algn="r">
              <a:buNone/>
            </a:pPr>
            <a:r>
              <a:rPr lang="ru-RU" dirty="0" smtClean="0"/>
              <a:t>пожелания, тем быстрее сами </a:t>
            </a:r>
          </a:p>
          <a:p>
            <a:pPr algn="r">
              <a:buNone/>
            </a:pPr>
            <a:r>
              <a:rPr lang="ru-RU" dirty="0" smtClean="0"/>
              <a:t>подружки невесты выйдут </a:t>
            </a:r>
          </a:p>
          <a:p>
            <a:pPr algn="r">
              <a:buNone/>
            </a:pPr>
            <a:r>
              <a:rPr lang="ru-RU" dirty="0" smtClean="0"/>
              <a:t>замуж и их семейная жизнь </a:t>
            </a:r>
          </a:p>
          <a:p>
            <a:pPr algn="r">
              <a:buNone/>
            </a:pPr>
            <a:r>
              <a:rPr lang="ru-RU" dirty="0" smtClean="0"/>
              <a:t>будет счастливой. В наши дни если </a:t>
            </a:r>
          </a:p>
          <a:p>
            <a:pPr algn="r">
              <a:buNone/>
            </a:pPr>
            <a:r>
              <a:rPr lang="ru-RU" dirty="0" smtClean="0"/>
              <a:t>у молодых есть уже дети, к </a:t>
            </a:r>
          </a:p>
          <a:p>
            <a:pPr algn="r">
              <a:buNone/>
            </a:pPr>
            <a:r>
              <a:rPr lang="ru-RU" dirty="0" smtClean="0"/>
              <a:t>куклам привязываются </a:t>
            </a:r>
          </a:p>
          <a:p>
            <a:pPr algn="r">
              <a:buNone/>
            </a:pPr>
            <a:r>
              <a:rPr lang="ru-RU" dirty="0" smtClean="0"/>
              <a:t>куколки – дети (пеленашки, подростки).</a:t>
            </a:r>
            <a:r>
              <a:rPr lang="ru-RU" sz="3600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482174" y="1589471"/>
            <a:ext cx="4714909" cy="353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60" y="714356"/>
            <a:ext cx="2357454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8147902" cy="650083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dirty="0" smtClean="0">
                <a:solidFill>
                  <a:srgbClr val="C00000"/>
                </a:solidFill>
              </a:rPr>
              <a:t>Тульские жених и невеста </a:t>
            </a:r>
          </a:p>
          <a:p>
            <a:pPr algn="ctr">
              <a:buNone/>
            </a:pPr>
            <a:r>
              <a:rPr lang="ru-RU" sz="12800" dirty="0" smtClean="0">
                <a:solidFill>
                  <a:srgbClr val="C00000"/>
                </a:solidFill>
              </a:rPr>
              <a:t>(Тульская область)</a:t>
            </a:r>
            <a:endParaRPr lang="ru-RU" dirty="0" smtClean="0"/>
          </a:p>
          <a:p>
            <a:pPr algn="r">
              <a:buNone/>
            </a:pPr>
            <a:endParaRPr lang="ru-RU" sz="8000" dirty="0" smtClean="0"/>
          </a:p>
          <a:p>
            <a:pPr algn="r">
              <a:buNone/>
            </a:pPr>
            <a:r>
              <a:rPr lang="ru-RU" sz="8000" dirty="0" smtClean="0"/>
              <a:t>До свадьбы, </a:t>
            </a:r>
          </a:p>
          <a:p>
            <a:pPr algn="r">
              <a:buNone/>
            </a:pPr>
            <a:r>
              <a:rPr lang="ru-RU" sz="8000" dirty="0" smtClean="0"/>
              <a:t>подруги невесты делают </a:t>
            </a:r>
          </a:p>
          <a:p>
            <a:pPr algn="r">
              <a:buNone/>
            </a:pPr>
            <a:r>
              <a:rPr lang="ru-RU" sz="8000" dirty="0" smtClean="0"/>
              <a:t>  свадебную куклу, </a:t>
            </a:r>
          </a:p>
          <a:p>
            <a:pPr algn="r">
              <a:buNone/>
            </a:pPr>
            <a:r>
              <a:rPr lang="ru-RU" sz="8000" dirty="0" smtClean="0"/>
              <a:t>которая удивительна по </a:t>
            </a:r>
          </a:p>
          <a:p>
            <a:pPr algn="r">
              <a:buNone/>
            </a:pPr>
            <a:r>
              <a:rPr lang="ru-RU" sz="8000" dirty="0" smtClean="0"/>
              <a:t>своей сути с точки зрения </a:t>
            </a:r>
          </a:p>
          <a:p>
            <a:pPr algn="r">
              <a:buNone/>
            </a:pPr>
            <a:r>
              <a:rPr lang="ru-RU" sz="8000" dirty="0" smtClean="0"/>
              <a:t>содержания. </a:t>
            </a:r>
          </a:p>
          <a:p>
            <a:pPr algn="r">
              <a:buNone/>
            </a:pPr>
            <a:r>
              <a:rPr lang="ru-RU" sz="8000" dirty="0" smtClean="0"/>
              <a:t>Жених и невеста, будущие </a:t>
            </a:r>
          </a:p>
          <a:p>
            <a:pPr algn="r">
              <a:buNone/>
            </a:pPr>
            <a:r>
              <a:rPr lang="ru-RU" sz="8000" dirty="0" smtClean="0"/>
              <a:t>муж и жена их руки связаны </a:t>
            </a:r>
          </a:p>
          <a:p>
            <a:pPr algn="r">
              <a:buNone/>
            </a:pPr>
            <a:r>
              <a:rPr lang="ru-RU" sz="8000" dirty="0" smtClean="0"/>
              <a:t>рушником – «нитью жизни». </a:t>
            </a:r>
          </a:p>
          <a:p>
            <a:pPr algn="r">
              <a:buNone/>
            </a:pPr>
            <a:r>
              <a:rPr lang="ru-RU" sz="8000" dirty="0" smtClean="0"/>
              <a:t>Кукла должна была отвлечь </a:t>
            </a:r>
          </a:p>
          <a:p>
            <a:pPr algn="r">
              <a:buNone/>
            </a:pPr>
            <a:r>
              <a:rPr lang="ru-RU" sz="8000" dirty="0" smtClean="0"/>
              <a:t>от молодых людей любой </a:t>
            </a:r>
          </a:p>
          <a:p>
            <a:pPr algn="r">
              <a:buNone/>
            </a:pPr>
            <a:r>
              <a:rPr lang="ru-RU" sz="8000" dirty="0" smtClean="0"/>
              <a:t>негатив и защитить </a:t>
            </a:r>
          </a:p>
          <a:p>
            <a:pPr algn="r">
              <a:buNone/>
            </a:pPr>
            <a:r>
              <a:rPr lang="ru-RU" sz="8000" dirty="0" smtClean="0"/>
              <a:t>будущих супругов. </a:t>
            </a:r>
          </a:p>
          <a:p>
            <a:pPr algn="r">
              <a:buNone/>
            </a:pPr>
            <a:r>
              <a:rPr lang="ru-RU" sz="8000" dirty="0" smtClean="0"/>
              <a:t>Главным атрибутом куклы является – </a:t>
            </a:r>
          </a:p>
          <a:p>
            <a:pPr algn="r">
              <a:buNone/>
            </a:pPr>
            <a:r>
              <a:rPr lang="ru-RU" sz="8000" dirty="0" smtClean="0"/>
              <a:t>венок невесты, носила один день. </a:t>
            </a:r>
          </a:p>
          <a:p>
            <a:pPr algn="r">
              <a:buNone/>
            </a:pPr>
            <a:r>
              <a:rPr lang="ru-RU" sz="8000" dirty="0" smtClean="0"/>
              <a:t>Свадебный венок хранится всю жизнь.</a:t>
            </a:r>
            <a:endParaRPr lang="ru-RU" sz="8000" dirty="0"/>
          </a:p>
        </p:txBody>
      </p:sp>
      <p:pic>
        <p:nvPicPr>
          <p:cNvPr id="4" name="Рисунок 3" descr="P11209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500174"/>
            <a:ext cx="4572032" cy="37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«МАТЕРИНСТВО»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90712" cy="578647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000" dirty="0" smtClean="0"/>
              <a:t>Включает в себя куклы выполненные самой девушкой  и её родственниками после свадьбы.</a:t>
            </a:r>
          </a:p>
          <a:p>
            <a:pPr algn="r">
              <a:buNone/>
            </a:pPr>
            <a:r>
              <a:rPr lang="ru-RU" sz="3500" dirty="0" smtClean="0">
                <a:solidFill>
                  <a:srgbClr val="C00000"/>
                </a:solidFill>
              </a:rPr>
              <a:t>Толстушка – Костромушка (Женская суть)</a:t>
            </a:r>
          </a:p>
          <a:p>
            <a:pPr algn="r">
              <a:buNone/>
            </a:pPr>
            <a:r>
              <a:rPr lang="ru-RU" sz="2400" dirty="0" smtClean="0"/>
              <a:t>Толстушка – Костромушка – это оберег </a:t>
            </a:r>
          </a:p>
          <a:p>
            <a:pPr algn="r">
              <a:buNone/>
            </a:pPr>
            <a:r>
              <a:rPr lang="ru-RU" sz="2400" dirty="0" smtClean="0"/>
              <a:t>от одиночества. Её задачей было </a:t>
            </a:r>
          </a:p>
          <a:p>
            <a:pPr algn="r">
              <a:buNone/>
            </a:pPr>
            <a:r>
              <a:rPr lang="ru-RU" sz="2400" dirty="0" smtClean="0"/>
              <a:t>вернуть плодородие женщине,</a:t>
            </a:r>
          </a:p>
          <a:p>
            <a:pPr algn="r">
              <a:buNone/>
            </a:pPr>
            <a:r>
              <a:rPr lang="ru-RU" sz="2400" dirty="0" smtClean="0"/>
              <a:t> принять душу ребенка.  Если в течение </a:t>
            </a:r>
          </a:p>
          <a:p>
            <a:pPr algn="r">
              <a:buNone/>
            </a:pPr>
            <a:r>
              <a:rPr lang="ru-RU" sz="2400" dirty="0" smtClean="0"/>
              <a:t>года после замужества женщина </a:t>
            </a:r>
          </a:p>
          <a:p>
            <a:pPr algn="r">
              <a:buNone/>
            </a:pPr>
            <a:r>
              <a:rPr lang="ru-RU" sz="2400" dirty="0" smtClean="0"/>
              <a:t>не беременела, делают куколку и </a:t>
            </a:r>
          </a:p>
          <a:p>
            <a:pPr algn="r">
              <a:buNone/>
            </a:pPr>
            <a:r>
              <a:rPr lang="ru-RU" sz="2400" dirty="0" smtClean="0"/>
              <a:t>выставляют её на видное со стороны </a:t>
            </a:r>
          </a:p>
          <a:p>
            <a:pPr algn="r">
              <a:buNone/>
            </a:pPr>
            <a:r>
              <a:rPr lang="ru-RU" sz="2400" dirty="0" smtClean="0"/>
              <a:t>дверей место. Делает её родственница </a:t>
            </a:r>
          </a:p>
          <a:p>
            <a:pPr algn="r">
              <a:buNone/>
            </a:pPr>
            <a:r>
              <a:rPr lang="ru-RU" sz="2400" dirty="0" smtClean="0"/>
              <a:t>по женской линии: сестра, крестная, </a:t>
            </a:r>
          </a:p>
          <a:p>
            <a:pPr algn="r">
              <a:buNone/>
            </a:pPr>
            <a:r>
              <a:rPr lang="ru-RU" sz="2400" dirty="0" smtClean="0"/>
              <a:t>мать или бабушка. Когда в доме</a:t>
            </a:r>
          </a:p>
          <a:p>
            <a:pPr algn="r">
              <a:buNone/>
            </a:pPr>
            <a:r>
              <a:rPr lang="ru-RU" sz="2400" dirty="0" smtClean="0"/>
              <a:t> появляется ребенок, куколку уносили </a:t>
            </a:r>
          </a:p>
          <a:p>
            <a:pPr algn="r">
              <a:buNone/>
            </a:pPr>
            <a:r>
              <a:rPr lang="ru-RU" sz="2400" dirty="0" smtClean="0"/>
              <a:t>на женскую половину и прячут.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P11209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936593" y="2635251"/>
            <a:ext cx="3714776" cy="330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357430"/>
            <a:ext cx="1718482" cy="989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6357982"/>
          </a:xfrm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r>
              <a:rPr lang="ru-RU" sz="9800" dirty="0" smtClean="0">
                <a:solidFill>
                  <a:srgbClr val="C00000"/>
                </a:solidFill>
              </a:rPr>
              <a:t>Московка (Седьмая Я)</a:t>
            </a:r>
            <a:endParaRPr lang="ru-RU" sz="9800" dirty="0" smtClean="0"/>
          </a:p>
          <a:p>
            <a:pPr algn="r">
              <a:buNone/>
            </a:pPr>
            <a:endParaRPr lang="ru-RU" sz="4200" dirty="0" smtClean="0"/>
          </a:p>
          <a:p>
            <a:pPr algn="r">
              <a:buNone/>
            </a:pPr>
            <a:r>
              <a:rPr lang="ru-RU" sz="7400" dirty="0" smtClean="0"/>
              <a:t>Кукла имеет шесть детей, </a:t>
            </a:r>
          </a:p>
          <a:p>
            <a:pPr algn="r">
              <a:buNone/>
            </a:pPr>
            <a:r>
              <a:rPr lang="ru-RU" sz="7400" dirty="0" smtClean="0"/>
              <a:t>привязанных к поясу. История куклы </a:t>
            </a:r>
          </a:p>
          <a:p>
            <a:pPr algn="r">
              <a:buNone/>
            </a:pPr>
            <a:r>
              <a:rPr lang="ru-RU" sz="7400" dirty="0" smtClean="0"/>
              <a:t>уходит во времена образования </a:t>
            </a:r>
          </a:p>
          <a:p>
            <a:pPr algn="r">
              <a:buNone/>
            </a:pPr>
            <a:r>
              <a:rPr lang="ru-RU" sz="7400" dirty="0" smtClean="0"/>
              <a:t>московского княжества, которое </a:t>
            </a:r>
          </a:p>
          <a:p>
            <a:pPr algn="r">
              <a:buNone/>
            </a:pPr>
            <a:r>
              <a:rPr lang="ru-RU" sz="7400" dirty="0" smtClean="0"/>
              <a:t>присоединяло к себе новые земли. </a:t>
            </a:r>
          </a:p>
          <a:p>
            <a:pPr algn="r">
              <a:buNone/>
            </a:pPr>
            <a:r>
              <a:rPr lang="ru-RU" sz="7400" dirty="0" smtClean="0"/>
              <a:t>Москва – мать, </a:t>
            </a:r>
          </a:p>
          <a:p>
            <a:pPr algn="r">
              <a:buNone/>
            </a:pPr>
            <a:r>
              <a:rPr lang="ru-RU" sz="7400" dirty="0" smtClean="0"/>
              <a:t>новое княжество – новый</a:t>
            </a:r>
          </a:p>
          <a:p>
            <a:pPr algn="r">
              <a:buNone/>
            </a:pPr>
            <a:r>
              <a:rPr lang="ru-RU" sz="7400" dirty="0" smtClean="0"/>
              <a:t> ребенок. В кукле этот исторический</a:t>
            </a:r>
          </a:p>
          <a:p>
            <a:pPr algn="r">
              <a:buNone/>
            </a:pPr>
            <a:r>
              <a:rPr lang="ru-RU" sz="7400" dirty="0" smtClean="0"/>
              <a:t> процесс остановился на </a:t>
            </a:r>
          </a:p>
          <a:p>
            <a:pPr algn="r">
              <a:buNone/>
            </a:pPr>
            <a:r>
              <a:rPr lang="ru-RU" sz="7400" dirty="0" smtClean="0"/>
              <a:t>числе 6.  Это кукла – символ </a:t>
            </a:r>
          </a:p>
          <a:p>
            <a:pPr algn="r">
              <a:buNone/>
            </a:pPr>
            <a:r>
              <a:rPr lang="ru-RU" sz="7400" dirty="0" smtClean="0"/>
              <a:t>материнской заботы и любви.</a:t>
            </a:r>
          </a:p>
          <a:p>
            <a:pPr algn="r">
              <a:buNone/>
            </a:pPr>
            <a:r>
              <a:rPr lang="ru-RU" sz="7400" dirty="0" smtClean="0"/>
              <a:t>Эта кукла помогает воплотить в </a:t>
            </a:r>
          </a:p>
          <a:p>
            <a:pPr algn="r">
              <a:buNone/>
            </a:pPr>
            <a:r>
              <a:rPr lang="ru-RU" sz="7400" dirty="0" smtClean="0"/>
              <a:t>жизнь желание иметь здорового</a:t>
            </a:r>
          </a:p>
          <a:p>
            <a:pPr algn="r">
              <a:buNone/>
            </a:pPr>
            <a:r>
              <a:rPr lang="ru-RU" sz="7400" dirty="0" smtClean="0"/>
              <a:t>ребенка, а также охраняет добрые </a:t>
            </a:r>
          </a:p>
          <a:p>
            <a:pPr algn="r">
              <a:buNone/>
            </a:pPr>
            <a:r>
              <a:rPr lang="ru-RU" sz="7400" dirty="0" smtClean="0"/>
              <a:t>отношения в семье.</a:t>
            </a:r>
          </a:p>
          <a:p>
            <a:endParaRPr lang="ru-RU" sz="3500" dirty="0"/>
          </a:p>
        </p:txBody>
      </p:sp>
      <p:pic>
        <p:nvPicPr>
          <p:cNvPr id="4" name="Рисунок 3" descr="P11209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-156575" y="1585278"/>
            <a:ext cx="4714908" cy="311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496"/>
            <a:ext cx="2361424" cy="989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6215106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3900" dirty="0" smtClean="0">
                <a:solidFill>
                  <a:srgbClr val="C00000"/>
                </a:solidFill>
              </a:rPr>
              <a:t>Материнство</a:t>
            </a:r>
            <a:endParaRPr lang="ru-RU" sz="3900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smtClean="0"/>
              <a:t>Кукла создает образ материнства. </a:t>
            </a:r>
          </a:p>
          <a:p>
            <a:pPr algn="r">
              <a:buNone/>
            </a:pPr>
            <a:r>
              <a:rPr lang="ru-RU" sz="2400" dirty="0" smtClean="0"/>
              <a:t>Являясь оберегом для беременной </a:t>
            </a:r>
          </a:p>
          <a:p>
            <a:pPr algn="r">
              <a:buNone/>
            </a:pPr>
            <a:r>
              <a:rPr lang="ru-RU" sz="2400" dirty="0" smtClean="0"/>
              <a:t>женщины. Её ещё делают когда</a:t>
            </a:r>
          </a:p>
          <a:p>
            <a:pPr algn="r">
              <a:buNone/>
            </a:pPr>
            <a:r>
              <a:rPr lang="ru-RU" sz="2400" dirty="0" smtClean="0"/>
              <a:t> хотят забеременеть. </a:t>
            </a:r>
          </a:p>
          <a:p>
            <a:pPr algn="r">
              <a:buNone/>
            </a:pPr>
            <a:r>
              <a:rPr lang="ru-RU" sz="2400" dirty="0" smtClean="0"/>
              <a:t>Она находится на </a:t>
            </a:r>
          </a:p>
          <a:p>
            <a:pPr algn="r">
              <a:buNone/>
            </a:pPr>
            <a:r>
              <a:rPr lang="ru-RU" sz="2400" dirty="0" smtClean="0"/>
              <a:t>виду, пока женщина </a:t>
            </a:r>
          </a:p>
          <a:p>
            <a:pPr algn="r">
              <a:buNone/>
            </a:pPr>
            <a:r>
              <a:rPr lang="ru-RU" sz="2400" dirty="0" smtClean="0"/>
              <a:t>не родит, а затем </a:t>
            </a:r>
          </a:p>
          <a:p>
            <a:pPr algn="r">
              <a:buNone/>
            </a:pPr>
            <a:r>
              <a:rPr lang="ru-RU" sz="2400" dirty="0" smtClean="0"/>
              <a:t>прячется. Если беременность </a:t>
            </a:r>
          </a:p>
          <a:p>
            <a:pPr algn="r">
              <a:buNone/>
            </a:pPr>
            <a:r>
              <a:rPr lang="ru-RU" sz="2400" dirty="0" smtClean="0"/>
              <a:t>протекала хорошо куколку </a:t>
            </a:r>
          </a:p>
          <a:p>
            <a:pPr algn="r">
              <a:buNone/>
            </a:pPr>
            <a:r>
              <a:rPr lang="ru-RU" sz="2400" dirty="0" smtClean="0"/>
              <a:t>передают из поколения </a:t>
            </a:r>
          </a:p>
          <a:p>
            <a:pPr algn="r">
              <a:buNone/>
            </a:pPr>
            <a:r>
              <a:rPr lang="ru-RU" sz="2400" dirty="0" smtClean="0"/>
              <a:t>в поколения. </a:t>
            </a:r>
          </a:p>
          <a:p>
            <a:pPr algn="r">
              <a:buNone/>
            </a:pPr>
            <a:r>
              <a:rPr lang="ru-RU" sz="2400" dirty="0" smtClean="0"/>
              <a:t>Кукла очень мудро устроена. </a:t>
            </a:r>
          </a:p>
          <a:p>
            <a:pPr algn="r">
              <a:buNone/>
            </a:pPr>
            <a:r>
              <a:rPr lang="ru-RU" sz="2400" dirty="0" smtClean="0"/>
              <a:t>В её животике находится младенчик.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66306" y="1719588"/>
            <a:ext cx="4716628" cy="327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071810"/>
            <a:ext cx="2214578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862150" cy="6143668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3500" dirty="0" smtClean="0">
                <a:solidFill>
                  <a:srgbClr val="C00000"/>
                </a:solidFill>
              </a:rPr>
              <a:t>Закрутка с младенцем </a:t>
            </a:r>
          </a:p>
          <a:p>
            <a:pPr algn="r">
              <a:buNone/>
            </a:pPr>
            <a:r>
              <a:rPr lang="ru-RU" sz="3500" dirty="0" smtClean="0">
                <a:solidFill>
                  <a:srgbClr val="C00000"/>
                </a:solidFill>
              </a:rPr>
              <a:t>(Тульская область)</a:t>
            </a:r>
            <a:endParaRPr lang="ru-RU" sz="3500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smtClean="0"/>
              <a:t>Куколка – оберег на благополучие. </a:t>
            </a:r>
          </a:p>
          <a:p>
            <a:pPr algn="r">
              <a:buNone/>
            </a:pPr>
            <a:r>
              <a:rPr lang="ru-RU" sz="2400" dirty="0" smtClean="0"/>
              <a:t>Образ молодой женщины с </a:t>
            </a:r>
          </a:p>
          <a:p>
            <a:pPr algn="r">
              <a:buNone/>
            </a:pPr>
            <a:r>
              <a:rPr lang="ru-RU" sz="2400" dirty="0" smtClean="0"/>
              <a:t>младенцем на руках. Бытовало </a:t>
            </a:r>
          </a:p>
          <a:p>
            <a:pPr algn="r">
              <a:buNone/>
            </a:pPr>
            <a:r>
              <a:rPr lang="ru-RU" sz="2400" dirty="0" smtClean="0"/>
              <a:t>поверье: «Если утром встретишь </a:t>
            </a:r>
          </a:p>
          <a:p>
            <a:pPr algn="r">
              <a:buNone/>
            </a:pPr>
            <a:r>
              <a:rPr lang="ru-RU" sz="2400" dirty="0" smtClean="0"/>
              <a:t>женщину с ребенком – весь день </a:t>
            </a:r>
          </a:p>
          <a:p>
            <a:pPr algn="r">
              <a:buNone/>
            </a:pPr>
            <a:r>
              <a:rPr lang="ru-RU" sz="2400" dirty="0" smtClean="0"/>
              <a:t>будет удачным, а дело по которому </a:t>
            </a:r>
          </a:p>
          <a:p>
            <a:pPr algn="r">
              <a:buNone/>
            </a:pPr>
            <a:r>
              <a:rPr lang="ru-RU" sz="2400" dirty="0" smtClean="0"/>
              <a:t>идешь сладится». В Закрутке было</a:t>
            </a:r>
          </a:p>
          <a:p>
            <a:pPr algn="r">
              <a:buNone/>
            </a:pPr>
            <a:r>
              <a:rPr lang="ru-RU" sz="2400" dirty="0" smtClean="0"/>
              <a:t> особое отношение, она излучала </a:t>
            </a:r>
          </a:p>
          <a:p>
            <a:pPr algn="r">
              <a:buNone/>
            </a:pPr>
            <a:r>
              <a:rPr lang="ru-RU" sz="2400" dirty="0" smtClean="0"/>
              <a:t>добро и радость материнства, </a:t>
            </a:r>
          </a:p>
          <a:p>
            <a:pPr algn="r">
              <a:buNone/>
            </a:pPr>
            <a:r>
              <a:rPr lang="ru-RU" sz="2400" dirty="0" smtClean="0"/>
              <a:t>благополучие и любовь. Дарили </a:t>
            </a:r>
          </a:p>
          <a:p>
            <a:pPr algn="r">
              <a:buNone/>
            </a:pPr>
            <a:r>
              <a:rPr lang="ru-RU" sz="2400" dirty="0" smtClean="0"/>
              <a:t>её в следующих случаях: женщине </a:t>
            </a:r>
          </a:p>
          <a:p>
            <a:pPr algn="r">
              <a:buNone/>
            </a:pPr>
            <a:r>
              <a:rPr lang="ru-RU" sz="2400" dirty="0" smtClean="0"/>
              <a:t>у которой – что родился ребенок,</a:t>
            </a:r>
          </a:p>
          <a:p>
            <a:pPr algn="r">
              <a:buNone/>
            </a:pPr>
            <a:r>
              <a:rPr lang="ru-RU" sz="2400" dirty="0" smtClean="0"/>
              <a:t>на новоселье.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27790" y="1843855"/>
            <a:ext cx="5023312" cy="333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357430"/>
            <a:ext cx="1932796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6143668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4600" dirty="0" smtClean="0">
                <a:solidFill>
                  <a:srgbClr val="C00000"/>
                </a:solidFill>
              </a:rPr>
              <a:t>Материнство  тульская</a:t>
            </a:r>
          </a:p>
          <a:p>
            <a:pPr algn="r">
              <a:buNone/>
            </a:pPr>
            <a:r>
              <a:rPr lang="ru-RU" sz="4600" dirty="0" smtClean="0">
                <a:solidFill>
                  <a:srgbClr val="C00000"/>
                </a:solidFill>
              </a:rPr>
              <a:t> (Тульская область)</a:t>
            </a:r>
            <a:endParaRPr lang="ru-RU" sz="4600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900" dirty="0" smtClean="0"/>
              <a:t>Материнство тульская – оберег для </a:t>
            </a:r>
          </a:p>
          <a:p>
            <a:pPr algn="r">
              <a:buNone/>
            </a:pPr>
            <a:r>
              <a:rPr lang="ru-RU" sz="2900" dirty="0" smtClean="0"/>
              <a:t>беременных. У куколки большая голова,</a:t>
            </a:r>
          </a:p>
          <a:p>
            <a:pPr algn="r">
              <a:buNone/>
            </a:pPr>
            <a:r>
              <a:rPr lang="ru-RU" sz="2900" dirty="0" smtClean="0"/>
              <a:t> потому что под платком у неё рогатая</a:t>
            </a:r>
          </a:p>
          <a:p>
            <a:pPr algn="r">
              <a:buNone/>
            </a:pPr>
            <a:r>
              <a:rPr lang="ru-RU" sz="2900" dirty="0" smtClean="0"/>
              <a:t> «кичка». Рога связаны с культом </a:t>
            </a:r>
          </a:p>
          <a:p>
            <a:pPr algn="r">
              <a:buNone/>
            </a:pPr>
            <a:r>
              <a:rPr lang="ru-RU" sz="2900" dirty="0" smtClean="0"/>
              <a:t>плодородия и носились только</a:t>
            </a:r>
          </a:p>
          <a:p>
            <a:pPr algn="r">
              <a:buNone/>
            </a:pPr>
            <a:r>
              <a:rPr lang="ru-RU" sz="2900" dirty="0" smtClean="0"/>
              <a:t> женщинами детородного возраста.</a:t>
            </a:r>
          </a:p>
          <a:p>
            <a:pPr algn="r">
              <a:buNone/>
            </a:pPr>
            <a:r>
              <a:rPr lang="ru-RU" sz="2900" dirty="0" smtClean="0"/>
              <a:t> Чем моложе женщина, чем сильнее </a:t>
            </a:r>
          </a:p>
          <a:p>
            <a:pPr algn="r">
              <a:buNone/>
            </a:pPr>
            <a:r>
              <a:rPr lang="ru-RU" sz="2900" dirty="0" smtClean="0"/>
              <a:t>ее детородная функция и выше её </a:t>
            </a:r>
          </a:p>
          <a:p>
            <a:pPr algn="r">
              <a:buNone/>
            </a:pPr>
            <a:r>
              <a:rPr lang="ru-RU" sz="2900" dirty="0" smtClean="0"/>
              <a:t>рожки. Куколка находится на виду,</a:t>
            </a:r>
          </a:p>
          <a:p>
            <a:pPr algn="r">
              <a:buNone/>
            </a:pPr>
            <a:r>
              <a:rPr lang="ru-RU" sz="2900" dirty="0" smtClean="0"/>
              <a:t> пока женщина не родит, а затем</a:t>
            </a:r>
          </a:p>
          <a:p>
            <a:pPr algn="r">
              <a:buNone/>
            </a:pPr>
            <a:r>
              <a:rPr lang="ru-RU" sz="2900" dirty="0" smtClean="0"/>
              <a:t> прятали в сундук. В традиции в </a:t>
            </a:r>
          </a:p>
          <a:p>
            <a:pPr algn="r">
              <a:buNone/>
            </a:pPr>
            <a:r>
              <a:rPr lang="ru-RU" sz="2900" dirty="0" smtClean="0"/>
              <a:t>животик вкладывается до 8 младенчиков. </a:t>
            </a:r>
          </a:p>
          <a:p>
            <a:pPr algn="r">
              <a:buNone/>
            </a:pPr>
            <a:r>
              <a:rPr lang="ru-RU" sz="2900" dirty="0" smtClean="0"/>
              <a:t>Внутреннее устройство животика куклы </a:t>
            </a:r>
          </a:p>
          <a:p>
            <a:pPr algn="r">
              <a:buNone/>
            </a:pPr>
            <a:r>
              <a:rPr lang="ru-RU" sz="2900" dirty="0" smtClean="0"/>
              <a:t>повторяет устройство женского </a:t>
            </a:r>
          </a:p>
          <a:p>
            <a:pPr algn="r">
              <a:buNone/>
            </a:pPr>
            <a:r>
              <a:rPr lang="ru-RU" sz="2900" dirty="0" smtClean="0"/>
              <a:t>организма: матка, плацента, эмбрион.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-9127" y="1652144"/>
            <a:ext cx="5180200" cy="330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143248"/>
            <a:ext cx="2075672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862150" cy="6215106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3900" dirty="0" err="1" smtClean="0">
                <a:solidFill>
                  <a:srgbClr val="C00000"/>
                </a:solidFill>
              </a:rPr>
              <a:t>Ведучка</a:t>
            </a:r>
            <a:endParaRPr lang="ru-RU" sz="3900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err="1" smtClean="0"/>
              <a:t>Ведучка</a:t>
            </a:r>
            <a:r>
              <a:rPr lang="ru-RU" sz="2400" dirty="0" smtClean="0"/>
              <a:t> - это образ женщины </a:t>
            </a:r>
          </a:p>
          <a:p>
            <a:pPr algn="r">
              <a:buNone/>
            </a:pPr>
            <a:r>
              <a:rPr lang="ru-RU" sz="2400" dirty="0" smtClean="0"/>
              <a:t>с ребёнком, недавно начавшим </a:t>
            </a:r>
          </a:p>
          <a:p>
            <a:pPr algn="r">
              <a:buNone/>
            </a:pPr>
            <a:r>
              <a:rPr lang="ru-RU" sz="2400" dirty="0" smtClean="0"/>
              <a:t>ходить. Она его поддерживает, </a:t>
            </a:r>
          </a:p>
          <a:p>
            <a:pPr algn="r">
              <a:buNone/>
            </a:pPr>
            <a:r>
              <a:rPr lang="ru-RU" sz="2400" dirty="0" smtClean="0"/>
              <a:t>учит, ведёт, выводит в жизнь... </a:t>
            </a:r>
          </a:p>
          <a:p>
            <a:pPr algn="r">
              <a:buNone/>
            </a:pPr>
            <a:r>
              <a:rPr lang="ru-RU" sz="2400" dirty="0" smtClean="0"/>
              <a:t>Особенность </a:t>
            </a:r>
            <a:r>
              <a:rPr lang="ru-RU" sz="2400" dirty="0" err="1" smtClean="0"/>
              <a:t>Ведучки</a:t>
            </a:r>
            <a:r>
              <a:rPr lang="ru-RU" sz="2400" dirty="0" smtClean="0"/>
              <a:t> – </a:t>
            </a:r>
          </a:p>
          <a:p>
            <a:pPr algn="r">
              <a:buNone/>
            </a:pPr>
            <a:r>
              <a:rPr lang="ru-RU" sz="2400" dirty="0" smtClean="0"/>
              <a:t>руки матери и ребёнка – </a:t>
            </a:r>
          </a:p>
          <a:p>
            <a:pPr algn="r">
              <a:buNone/>
            </a:pPr>
            <a:r>
              <a:rPr lang="ru-RU" sz="2400" dirty="0" smtClean="0"/>
              <a:t>одно целое. Это символ </a:t>
            </a:r>
          </a:p>
          <a:p>
            <a:pPr algn="r">
              <a:buNone/>
            </a:pPr>
            <a:r>
              <a:rPr lang="ru-RU" sz="2400" dirty="0" smtClean="0"/>
              <a:t>их тесной связи, единства, </a:t>
            </a:r>
          </a:p>
          <a:p>
            <a:pPr algn="r">
              <a:buNone/>
            </a:pPr>
            <a:r>
              <a:rPr lang="ru-RU" sz="2400" dirty="0" smtClean="0"/>
              <a:t>близости, любви и </a:t>
            </a:r>
          </a:p>
          <a:p>
            <a:pPr algn="r">
              <a:buNone/>
            </a:pPr>
            <a:r>
              <a:rPr lang="ru-RU" sz="2400" dirty="0" smtClean="0"/>
              <a:t>преемственности поколений.</a:t>
            </a:r>
          </a:p>
          <a:p>
            <a:pPr algn="r">
              <a:buNone/>
            </a:pPr>
            <a:r>
              <a:rPr lang="ru-RU" sz="2400" dirty="0" smtClean="0"/>
              <a:t>Кукла является оберегом </a:t>
            </a:r>
          </a:p>
          <a:p>
            <a:pPr algn="r">
              <a:buNone/>
            </a:pPr>
            <a:r>
              <a:rPr lang="ru-RU" sz="2400" dirty="0" smtClean="0"/>
              <a:t>матери и дитя.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P11209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66409" y="1876675"/>
            <a:ext cx="5275919" cy="337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296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народных кукол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48911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Традиционных народных кукол можно разделить по назначению, по способу изготовления, по образу. Кроме того, куклы делятся по размеру на локтевые, ладонные, пальчиковые.</a:t>
            </a:r>
          </a:p>
          <a:p>
            <a:pPr algn="ctr">
              <a:buNone/>
            </a:pPr>
            <a:endParaRPr lang="ru-RU" sz="1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Виды кукол по назначению: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5143512"/>
          <a:ext cx="7786743" cy="114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928958"/>
                <a:gridCol w="2714645"/>
              </a:tblGrid>
              <a:tr h="1140568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Игровые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Обереговые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Обрядовые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786190"/>
            <a:ext cx="3933060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 algn="ctr">
              <a:buNone/>
            </a:pPr>
            <a:endParaRPr lang="ru-RU" sz="1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Виды обрядовых кукол:</a:t>
            </a:r>
          </a:p>
          <a:p>
            <a:pPr algn="ctr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714488"/>
          <a:ext cx="7929620" cy="422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64"/>
                <a:gridCol w="1556280"/>
                <a:gridCol w="1464813"/>
                <a:gridCol w="1785950"/>
                <a:gridCol w="1714513"/>
              </a:tblGrid>
              <a:tr h="97277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Родильный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Свадебный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Погребальный</a:t>
                      </a:r>
                      <a:endParaRPr lang="ru-RU" dirty="0"/>
                    </a:p>
                  </a:txBody>
                  <a:tcPr/>
                </a:tc>
              </a:tr>
              <a:tr h="972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«Невеста»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«Свадьба»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«Материнство»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1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Пеленашка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Берегиня приданного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Зольная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Московка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Закрутки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39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Куватка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Вишенка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Неразлучники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Толстушка - костромушка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39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Закрутка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Утешница свадебная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Роща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Материнство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«НЕВЕСТА»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7862150" cy="57150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500" dirty="0" smtClean="0"/>
              <a:t>       </a:t>
            </a:r>
            <a:r>
              <a:rPr lang="ru-RU" sz="8000" dirty="0" smtClean="0"/>
              <a:t>Включает в себя куклы выполненные самой девушкой  и её родственниками до свадьбы.</a:t>
            </a:r>
          </a:p>
          <a:p>
            <a:pPr algn="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Берегиня приданного </a:t>
            </a:r>
          </a:p>
          <a:p>
            <a:pPr algn="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(Тульская область)</a:t>
            </a:r>
          </a:p>
          <a:p>
            <a:pPr algn="r">
              <a:buNone/>
            </a:pPr>
            <a:r>
              <a:rPr lang="ru-RU" sz="5500" dirty="0" smtClean="0"/>
              <a:t>Кукла Берегиня приданного хранилась в </a:t>
            </a:r>
          </a:p>
          <a:p>
            <a:pPr algn="r">
              <a:buNone/>
            </a:pPr>
            <a:r>
              <a:rPr lang="ru-RU" sz="5500" dirty="0" smtClean="0"/>
              <a:t>сундуках, отгоняя травяным запахом моль.</a:t>
            </a:r>
          </a:p>
          <a:p>
            <a:pPr algn="r">
              <a:buNone/>
            </a:pPr>
            <a:r>
              <a:rPr lang="ru-RU" sz="5500" dirty="0" smtClean="0"/>
              <a:t>Трава находится в мешочке. </a:t>
            </a:r>
          </a:p>
          <a:p>
            <a:pPr algn="r">
              <a:buNone/>
            </a:pPr>
            <a:r>
              <a:rPr lang="ru-RU" sz="5500" dirty="0" smtClean="0"/>
              <a:t>Делали её девочки, когда приступали </a:t>
            </a:r>
          </a:p>
          <a:p>
            <a:pPr algn="r">
              <a:buNone/>
            </a:pPr>
            <a:r>
              <a:rPr lang="ru-RU" sz="5500" dirty="0" smtClean="0"/>
              <a:t>готовить себе приданное. Приданное </a:t>
            </a:r>
          </a:p>
          <a:p>
            <a:pPr algn="r">
              <a:buNone/>
            </a:pPr>
            <a:r>
              <a:rPr lang="ru-RU" sz="5500" dirty="0" smtClean="0"/>
              <a:t>готовили  большое, чтобы хватило </a:t>
            </a:r>
          </a:p>
          <a:p>
            <a:pPr algn="r">
              <a:buNone/>
            </a:pPr>
            <a:r>
              <a:rPr lang="ru-RU" sz="5500" dirty="0" smtClean="0"/>
              <a:t>надолго. Берегиня дает понимания того, </a:t>
            </a:r>
          </a:p>
          <a:p>
            <a:pPr algn="r">
              <a:buNone/>
            </a:pPr>
            <a:r>
              <a:rPr lang="ru-RU" sz="5500" dirty="0" smtClean="0"/>
              <a:t>что закладывая фундамент семьи важно </a:t>
            </a:r>
          </a:p>
          <a:p>
            <a:pPr algn="r">
              <a:buNone/>
            </a:pPr>
            <a:r>
              <a:rPr lang="ru-RU" sz="5500" dirty="0" smtClean="0"/>
              <a:t>подумать и о её материальной </a:t>
            </a:r>
          </a:p>
          <a:p>
            <a:pPr algn="r">
              <a:buNone/>
            </a:pPr>
            <a:r>
              <a:rPr lang="ru-RU" sz="5500" dirty="0" smtClean="0"/>
              <a:t>обеспеченности. Куколка переезжала </a:t>
            </a:r>
          </a:p>
          <a:p>
            <a:pPr algn="r">
              <a:buNone/>
            </a:pPr>
            <a:r>
              <a:rPr lang="ru-RU" sz="5500" dirty="0" smtClean="0"/>
              <a:t>вместе с молодой женой в </a:t>
            </a:r>
          </a:p>
          <a:p>
            <a:pPr algn="r">
              <a:buNone/>
            </a:pPr>
            <a:r>
              <a:rPr lang="ru-RU" sz="5500" dirty="0" smtClean="0"/>
              <a:t>дом мужа в сундуке с приданным.</a:t>
            </a:r>
          </a:p>
          <a:p>
            <a:pPr algn="r">
              <a:buNone/>
            </a:pPr>
            <a:r>
              <a:rPr lang="ru-RU" sz="5500" dirty="0" smtClean="0"/>
              <a:t>Ткань на руках куколки символизировало</a:t>
            </a:r>
          </a:p>
          <a:p>
            <a:pPr algn="r">
              <a:buNone/>
            </a:pPr>
            <a:r>
              <a:rPr lang="ru-RU" sz="5500" dirty="0" smtClean="0"/>
              <a:t>богатство и достаток.</a:t>
            </a:r>
          </a:p>
          <a:p>
            <a:pPr algn="r">
              <a:buNone/>
            </a:pPr>
            <a:endParaRPr lang="ru-RU" sz="5500" dirty="0" smtClean="0"/>
          </a:p>
        </p:txBody>
      </p:sp>
      <p:pic>
        <p:nvPicPr>
          <p:cNvPr id="6" name="Рисунок 5" descr="P112089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838161" y="2376492"/>
            <a:ext cx="3999090" cy="324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571744"/>
            <a:ext cx="1428760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7862150" cy="6000792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sz="3500" dirty="0" smtClean="0">
                <a:solidFill>
                  <a:srgbClr val="C00000"/>
                </a:solidFill>
              </a:rPr>
              <a:t>Тульская барыня на счастливое замужество </a:t>
            </a:r>
          </a:p>
          <a:p>
            <a:pPr algn="r">
              <a:buNone/>
            </a:pPr>
            <a:r>
              <a:rPr lang="ru-RU" sz="3500" dirty="0" smtClean="0">
                <a:solidFill>
                  <a:srgbClr val="C00000"/>
                </a:solidFill>
              </a:rPr>
              <a:t>(Тульская область)</a:t>
            </a: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800" dirty="0" smtClean="0"/>
              <a:t>Эту куколку делала крестная </a:t>
            </a:r>
          </a:p>
          <a:p>
            <a:pPr algn="r">
              <a:buNone/>
            </a:pPr>
            <a:r>
              <a:rPr lang="ru-RU" sz="2800" dirty="0" smtClean="0"/>
              <a:t>девушки, когда ей было пора </a:t>
            </a:r>
          </a:p>
          <a:p>
            <a:pPr algn="r">
              <a:buNone/>
            </a:pPr>
            <a:r>
              <a:rPr lang="ru-RU" sz="2800" dirty="0" smtClean="0"/>
              <a:t>выходить замуж.</a:t>
            </a:r>
          </a:p>
          <a:p>
            <a:pPr algn="r">
              <a:buNone/>
            </a:pPr>
            <a:r>
              <a:rPr lang="ru-RU" sz="2800" dirty="0" smtClean="0"/>
              <a:t>Название этой куколки говорит </a:t>
            </a:r>
          </a:p>
          <a:p>
            <a:pPr algn="r">
              <a:buNone/>
            </a:pPr>
            <a:r>
              <a:rPr lang="ru-RU" sz="2800" dirty="0" smtClean="0"/>
              <a:t>само за себя – это кукла-заговор, </a:t>
            </a:r>
          </a:p>
          <a:p>
            <a:pPr algn="r">
              <a:buNone/>
            </a:pPr>
            <a:r>
              <a:rPr lang="ru-RU" sz="2800" dirty="0" smtClean="0"/>
              <a:t>кукла-оберег. </a:t>
            </a:r>
          </a:p>
          <a:p>
            <a:pPr algn="r">
              <a:buNone/>
            </a:pPr>
            <a:r>
              <a:rPr lang="ru-RU" sz="2800" dirty="0" smtClean="0"/>
              <a:t>В давние времена её имели </a:t>
            </a:r>
          </a:p>
          <a:p>
            <a:pPr algn="r">
              <a:buNone/>
            </a:pPr>
            <a:r>
              <a:rPr lang="ru-RU" sz="2800" dirty="0" smtClean="0"/>
              <a:t>право создавать лишь замужняя </a:t>
            </a:r>
          </a:p>
          <a:p>
            <a:pPr algn="r">
              <a:buNone/>
            </a:pPr>
            <a:r>
              <a:rPr lang="ru-RU" sz="2800" dirty="0" smtClean="0"/>
              <a:t>женщина, счастливая в браке.</a:t>
            </a:r>
          </a:p>
          <a:p>
            <a:pPr algn="r">
              <a:buNone/>
            </a:pPr>
            <a:r>
              <a:rPr lang="ru-RU" sz="2800" dirty="0" smtClean="0"/>
              <a:t>В наши дни куклу можно </a:t>
            </a:r>
          </a:p>
          <a:p>
            <a:pPr algn="r">
              <a:buNone/>
            </a:pPr>
            <a:r>
              <a:rPr lang="ru-RU" sz="2800" dirty="0" smtClean="0"/>
              <a:t>подарить подруге или знакомой.</a:t>
            </a:r>
            <a:endParaRPr lang="ru-RU" sz="2800" dirty="0"/>
          </a:p>
        </p:txBody>
      </p:sp>
      <p:pic>
        <p:nvPicPr>
          <p:cNvPr id="4" name="Рисунок 3" descr="P112089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14268" y="2028815"/>
            <a:ext cx="4700620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00438"/>
            <a:ext cx="142876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862150" cy="607223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На удачное замужество 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3000" dirty="0" smtClean="0"/>
              <a:t>Куколка помогает удачно найти</a:t>
            </a:r>
          </a:p>
          <a:p>
            <a:pPr algn="r">
              <a:buNone/>
            </a:pPr>
            <a:r>
              <a:rPr lang="ru-RU" sz="3000" dirty="0" smtClean="0"/>
              <a:t> мужа. «Муж голова, а жена шея». </a:t>
            </a:r>
          </a:p>
          <a:p>
            <a:pPr algn="r">
              <a:buNone/>
            </a:pPr>
            <a:r>
              <a:rPr lang="ru-RU" sz="3000" dirty="0" smtClean="0"/>
              <a:t>Куда шея повернет, туда голова </a:t>
            </a:r>
          </a:p>
          <a:p>
            <a:pPr algn="r">
              <a:buNone/>
            </a:pPr>
            <a:r>
              <a:rPr lang="ru-RU" sz="3000" dirty="0" smtClean="0"/>
              <a:t>и смотреть будет. </a:t>
            </a:r>
          </a:p>
          <a:p>
            <a:pPr algn="r">
              <a:buNone/>
            </a:pPr>
            <a:r>
              <a:rPr lang="ru-RU" sz="3000" dirty="0" smtClean="0"/>
              <a:t>Поэтому в кукле На удачное </a:t>
            </a:r>
          </a:p>
          <a:p>
            <a:pPr algn="r">
              <a:buNone/>
            </a:pPr>
            <a:r>
              <a:rPr lang="ru-RU" sz="3000" dirty="0" smtClean="0"/>
              <a:t>замужество основной акцент </a:t>
            </a:r>
          </a:p>
          <a:p>
            <a:pPr algn="r">
              <a:buNone/>
            </a:pPr>
            <a:r>
              <a:rPr lang="ru-RU" sz="3000" dirty="0" smtClean="0"/>
              <a:t>делается на шею. Шею украшают </a:t>
            </a:r>
          </a:p>
          <a:p>
            <a:pPr algn="r">
              <a:buNone/>
            </a:pPr>
            <a:r>
              <a:rPr lang="ru-RU" sz="3000" dirty="0" smtClean="0"/>
              <a:t>красивые разноцветные воротники, </a:t>
            </a:r>
          </a:p>
          <a:p>
            <a:pPr algn="r">
              <a:buNone/>
            </a:pPr>
            <a:r>
              <a:rPr lang="ru-RU" sz="3000" dirty="0" smtClean="0"/>
              <a:t>но не просто так – на </a:t>
            </a:r>
          </a:p>
          <a:p>
            <a:pPr algn="r">
              <a:buNone/>
            </a:pPr>
            <a:r>
              <a:rPr lang="ru-RU" sz="3000" dirty="0" smtClean="0"/>
              <a:t>каждый воротник загадывают</a:t>
            </a:r>
          </a:p>
          <a:p>
            <a:pPr algn="r">
              <a:buNone/>
            </a:pPr>
            <a:r>
              <a:rPr lang="ru-RU" sz="3000" dirty="0" smtClean="0"/>
              <a:t> желаемые качества будущего мужа, </a:t>
            </a:r>
          </a:p>
          <a:p>
            <a:pPr algn="r">
              <a:buNone/>
            </a:pPr>
            <a:r>
              <a:rPr lang="ru-RU" sz="3000" dirty="0" smtClean="0"/>
              <a:t>которые хотели бы видеть в нем </a:t>
            </a:r>
          </a:p>
          <a:p>
            <a:pPr algn="r">
              <a:buNone/>
            </a:pPr>
            <a:r>
              <a:rPr lang="ru-RU" sz="3000" dirty="0" smtClean="0"/>
              <a:t>в дальнейшей супружеской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-33767" y="2105412"/>
            <a:ext cx="492525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14686"/>
            <a:ext cx="1647044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90712" cy="6286544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4600" dirty="0" smtClean="0">
                <a:solidFill>
                  <a:srgbClr val="C00000"/>
                </a:solidFill>
              </a:rPr>
              <a:t>Вишенка (Краснодарский край)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3100" dirty="0" smtClean="0"/>
              <a:t>Традиционная кубанская кукла </a:t>
            </a:r>
          </a:p>
          <a:p>
            <a:pPr algn="r">
              <a:buNone/>
            </a:pPr>
            <a:r>
              <a:rPr lang="ru-RU" sz="3100" dirty="0" smtClean="0"/>
              <a:t>(от  бабушки Меланьи ст. Полтавская),</a:t>
            </a:r>
          </a:p>
          <a:p>
            <a:pPr algn="r">
              <a:buNone/>
            </a:pPr>
            <a:r>
              <a:rPr lang="ru-RU" sz="3100" dirty="0" smtClean="0"/>
              <a:t> делается «чистым способом» (без иглы) </a:t>
            </a:r>
          </a:p>
          <a:p>
            <a:pPr algn="r">
              <a:buNone/>
            </a:pPr>
            <a:r>
              <a:rPr lang="ru-RU" sz="3100" dirty="0" smtClean="0"/>
              <a:t>в период цветения косточковых. </a:t>
            </a:r>
          </a:p>
          <a:p>
            <a:pPr algn="r">
              <a:buNone/>
            </a:pPr>
            <a:r>
              <a:rPr lang="ru-RU" sz="3100" dirty="0" smtClean="0"/>
              <a:t>Символизирует цветущую созревающую</a:t>
            </a:r>
          </a:p>
          <a:p>
            <a:pPr algn="r">
              <a:buNone/>
            </a:pPr>
            <a:r>
              <a:rPr lang="ru-RU" sz="3100" dirty="0" smtClean="0"/>
              <a:t> невесту, которая уже готова к семье. </a:t>
            </a:r>
          </a:p>
          <a:p>
            <a:pPr algn="r">
              <a:buNone/>
            </a:pPr>
            <a:r>
              <a:rPr lang="ru-RU" sz="3100" dirty="0" smtClean="0"/>
              <a:t>Обязательные атрибуты костюма – </a:t>
            </a:r>
          </a:p>
          <a:p>
            <a:pPr algn="r">
              <a:buNone/>
            </a:pPr>
            <a:r>
              <a:rPr lang="ru-RU" sz="3100" dirty="0" smtClean="0"/>
              <a:t>фата и плоды вишни на головном </a:t>
            </a:r>
          </a:p>
          <a:p>
            <a:pPr algn="r">
              <a:buNone/>
            </a:pPr>
            <a:r>
              <a:rPr lang="ru-RU" sz="3100" dirty="0" smtClean="0"/>
              <a:t>уборе (7 вишенок , вовнутрь ложиться </a:t>
            </a:r>
          </a:p>
          <a:p>
            <a:pPr algn="r">
              <a:buNone/>
            </a:pPr>
            <a:r>
              <a:rPr lang="ru-RU" sz="3100" dirty="0" smtClean="0"/>
              <a:t> трава (душица). </a:t>
            </a:r>
          </a:p>
          <a:p>
            <a:pPr algn="r">
              <a:buNone/>
            </a:pPr>
            <a:r>
              <a:rPr lang="ru-RU" sz="3100" dirty="0" smtClean="0"/>
              <a:t>Кукла делается из тканей красных </a:t>
            </a:r>
          </a:p>
          <a:p>
            <a:pPr algn="r">
              <a:buNone/>
            </a:pPr>
            <a:r>
              <a:rPr lang="ru-RU" sz="3100" dirty="0" smtClean="0"/>
              <a:t>цветов всех оттенков и тонов.</a:t>
            </a:r>
          </a:p>
          <a:p>
            <a:pPr algn="r">
              <a:buNone/>
            </a:pPr>
            <a:r>
              <a:rPr lang="ru-RU" sz="3100" dirty="0" smtClean="0"/>
              <a:t> Крест на лице обозначает </a:t>
            </a:r>
          </a:p>
          <a:p>
            <a:pPr algn="r">
              <a:buNone/>
            </a:pPr>
            <a:r>
              <a:rPr lang="ru-RU" sz="3100" dirty="0" smtClean="0"/>
              <a:t>оберег – защиту. </a:t>
            </a:r>
            <a:endParaRPr lang="ru-RU" sz="3100" dirty="0"/>
          </a:p>
        </p:txBody>
      </p:sp>
      <p:pic>
        <p:nvPicPr>
          <p:cNvPr id="4" name="Рисунок 3" descr="P1120896.JPG"/>
          <p:cNvPicPr>
            <a:picLocks noChangeAspect="1"/>
          </p:cNvPicPr>
          <p:nvPr/>
        </p:nvPicPr>
        <p:blipFill>
          <a:blip r:embed="rId2" cstate="screen"/>
          <a:srcRect r="-803"/>
          <a:stretch>
            <a:fillRect/>
          </a:stretch>
        </p:blipFill>
        <p:spPr>
          <a:xfrm rot="5400000">
            <a:off x="-375999" y="2233330"/>
            <a:ext cx="4929200" cy="2605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214554"/>
            <a:ext cx="1932796" cy="989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6286544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12800" dirty="0" smtClean="0">
                <a:solidFill>
                  <a:srgbClr val="C00000"/>
                </a:solidFill>
              </a:rPr>
              <a:t>Утешница свадебная </a:t>
            </a:r>
          </a:p>
          <a:p>
            <a:pPr algn="ctr"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8800" dirty="0" smtClean="0"/>
              <a:t>В ночь перед свадьбой мама </a:t>
            </a:r>
          </a:p>
          <a:p>
            <a:pPr algn="r">
              <a:buNone/>
            </a:pPr>
            <a:r>
              <a:rPr lang="ru-RU" sz="8800" dirty="0" smtClean="0"/>
              <a:t>садилась вечером и делала </a:t>
            </a:r>
          </a:p>
          <a:p>
            <a:pPr algn="r">
              <a:buNone/>
            </a:pPr>
            <a:r>
              <a:rPr lang="ru-RU" sz="8800" dirty="0" smtClean="0"/>
              <a:t>эту куклу из кусочков своей </a:t>
            </a:r>
          </a:p>
          <a:p>
            <a:pPr algn="r">
              <a:buNone/>
            </a:pPr>
            <a:r>
              <a:rPr lang="ru-RU" sz="8800" dirty="0" smtClean="0"/>
              <a:t>старой ношеной одежды.</a:t>
            </a:r>
          </a:p>
          <a:p>
            <a:pPr algn="r">
              <a:buNone/>
            </a:pPr>
            <a:r>
              <a:rPr lang="ru-RU" sz="8800" dirty="0" smtClean="0"/>
              <a:t> Делала куклу своей дочери </a:t>
            </a:r>
          </a:p>
          <a:p>
            <a:pPr algn="r">
              <a:buNone/>
            </a:pPr>
            <a:r>
              <a:rPr lang="ru-RU" sz="8800" dirty="0" smtClean="0"/>
              <a:t>выходящей замуж и дарила. </a:t>
            </a:r>
          </a:p>
          <a:p>
            <a:pPr algn="r">
              <a:buNone/>
            </a:pPr>
            <a:r>
              <a:rPr lang="ru-RU" sz="8800" dirty="0" smtClean="0"/>
              <a:t>Как правило, дочь после свадьбы </a:t>
            </a:r>
          </a:p>
          <a:p>
            <a:pPr algn="r">
              <a:buNone/>
            </a:pPr>
            <a:r>
              <a:rPr lang="ru-RU" sz="8800" dirty="0" smtClean="0"/>
              <a:t>переезжала в дом мужа. Часто в </a:t>
            </a:r>
          </a:p>
          <a:p>
            <a:pPr algn="r">
              <a:buNone/>
            </a:pPr>
            <a:r>
              <a:rPr lang="ru-RU" sz="8800" dirty="0" smtClean="0"/>
              <a:t>другую деревню, в другой</a:t>
            </a:r>
          </a:p>
          <a:p>
            <a:pPr algn="r">
              <a:buNone/>
            </a:pPr>
            <a:r>
              <a:rPr lang="ru-RU" sz="8800" dirty="0" smtClean="0"/>
              <a:t> поселок. И эта кукла уезжала </a:t>
            </a:r>
          </a:p>
          <a:p>
            <a:pPr algn="r">
              <a:buNone/>
            </a:pPr>
            <a:r>
              <a:rPr lang="ru-RU" sz="8800" dirty="0" smtClean="0"/>
              <a:t>вместе с сундуком и всем </a:t>
            </a:r>
          </a:p>
          <a:p>
            <a:pPr algn="r">
              <a:buNone/>
            </a:pPr>
            <a:r>
              <a:rPr lang="ru-RU" sz="8800" dirty="0" smtClean="0"/>
              <a:t>приданным вместе с ней. </a:t>
            </a:r>
          </a:p>
          <a:p>
            <a:pPr algn="r">
              <a:buNone/>
            </a:pPr>
            <a:r>
              <a:rPr lang="ru-RU" sz="8800" dirty="0" smtClean="0"/>
              <a:t>Даря куклу, мама говорила  дочке:</a:t>
            </a:r>
          </a:p>
          <a:p>
            <a:pPr algn="r">
              <a:buNone/>
            </a:pPr>
            <a:r>
              <a:rPr lang="ru-RU" sz="8800" dirty="0" smtClean="0"/>
              <a:t> «Будет тебе хорошо – поставь её на Божницу, </a:t>
            </a:r>
          </a:p>
          <a:p>
            <a:pPr algn="r">
              <a:buNone/>
            </a:pPr>
            <a:r>
              <a:rPr lang="ru-RU" sz="8800" dirty="0" smtClean="0"/>
              <a:t>порадуйся вместе с ней, поделись добром.  </a:t>
            </a:r>
          </a:p>
          <a:p>
            <a:pPr algn="r">
              <a:buNone/>
            </a:pPr>
            <a:r>
              <a:rPr lang="ru-RU" sz="8800" dirty="0" smtClean="0"/>
              <a:t>А будет плохо – прижми к себе, поплачь вместе с ней».</a:t>
            </a:r>
            <a:r>
              <a:rPr lang="ru-RU" sz="74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209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702551" y="1011905"/>
            <a:ext cx="4355310" cy="347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603</TotalTime>
  <Words>2039</Words>
  <Application>Microsoft Office PowerPoint</Application>
  <PresentationFormat>Экран (4:3)</PresentationFormat>
  <Paragraphs>432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Народная  свадебная кукла</vt:lpstr>
      <vt:lpstr>КУКЛА – первая среди игрушек.</vt:lpstr>
      <vt:lpstr>Виды народных кукол </vt:lpstr>
      <vt:lpstr>Слайд 4</vt:lpstr>
      <vt:lpstr>«НЕВЕСТА»</vt:lpstr>
      <vt:lpstr>Слайд 6</vt:lpstr>
      <vt:lpstr>Слайд 7</vt:lpstr>
      <vt:lpstr>Слайд 8</vt:lpstr>
      <vt:lpstr>Слайд 9</vt:lpstr>
      <vt:lpstr>Слайд 10</vt:lpstr>
      <vt:lpstr>Слайд 11</vt:lpstr>
      <vt:lpstr>«СВАДЬБА»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«МАТЕРИНСТВО»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 свадебная кукла</dc:title>
  <cp:lastModifiedBy>Admin</cp:lastModifiedBy>
  <cp:revision>67</cp:revision>
  <dcterms:modified xsi:type="dcterms:W3CDTF">2014-04-09T18:58:34Z</dcterms:modified>
</cp:coreProperties>
</file>