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15" autoAdjust="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66763-02AE-453A-BE7C-901A662929E7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111F1-4742-4BC6-A48D-F244AEE7FC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2914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111F1-4742-4BC6-A48D-F244AEE7FC0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111F1-4742-4BC6-A48D-F244AEE7FC0C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111F1-4742-4BC6-A48D-F244AEE7FC0C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111F1-4742-4BC6-A48D-F244AEE7FC0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111F1-4742-4BC6-A48D-F244AEE7FC0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111F1-4742-4BC6-A48D-F244AEE7FC0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111F1-4742-4BC6-A48D-F244AEE7FC0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111F1-4742-4BC6-A48D-F244AEE7FC0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111F1-4742-4BC6-A48D-F244AEE7FC0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111F1-4742-4BC6-A48D-F244AEE7FC0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111F1-4742-4BC6-A48D-F244AEE7FC0C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22DE-AAA8-482C-9DB1-330805F67B75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A92B-D795-4B20-93B2-33F65045F6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22DE-AAA8-482C-9DB1-330805F67B75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A92B-D795-4B20-93B2-33F65045F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22DE-AAA8-482C-9DB1-330805F67B75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A92B-D795-4B20-93B2-33F65045F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22DE-AAA8-482C-9DB1-330805F67B75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A92B-D795-4B20-93B2-33F65045F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22DE-AAA8-482C-9DB1-330805F67B75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EF9A92B-D795-4B20-93B2-33F65045F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22DE-AAA8-482C-9DB1-330805F67B75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A92B-D795-4B20-93B2-33F65045F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22DE-AAA8-482C-9DB1-330805F67B75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A92B-D795-4B20-93B2-33F65045F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22DE-AAA8-482C-9DB1-330805F67B75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A92B-D795-4B20-93B2-33F65045F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22DE-AAA8-482C-9DB1-330805F67B75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A92B-D795-4B20-93B2-33F65045F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22DE-AAA8-482C-9DB1-330805F67B75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A92B-D795-4B20-93B2-33F65045F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022DE-AAA8-482C-9DB1-330805F67B75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9A92B-D795-4B20-93B2-33F65045F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03022DE-AAA8-482C-9DB1-330805F67B75}" type="datetimeFigureOut">
              <a:rPr lang="ru-RU" smtClean="0"/>
              <a:pPr/>
              <a:t>30.01.2012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EF9A92B-D795-4B20-93B2-33F65045F6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772400" cy="1470025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FF00"/>
                </a:solidFill>
              </a:rPr>
              <a:t>Тема урока: 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428868"/>
            <a:ext cx="6400800" cy="3209932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FFFF00"/>
                </a:solidFill>
              </a:rPr>
              <a:t>Железо. Металлургический </a:t>
            </a:r>
            <a:r>
              <a:rPr lang="ru-RU" sz="6000" dirty="0" smtClean="0">
                <a:solidFill>
                  <a:srgbClr val="FFFF00"/>
                </a:solidFill>
              </a:rPr>
              <a:t>комплекс </a:t>
            </a:r>
            <a:endParaRPr lang="ru-RU" sz="6000" dirty="0">
              <a:solidFill>
                <a:srgbClr val="FFFF00"/>
              </a:solidFill>
            </a:endParaRPr>
          </a:p>
          <a:p>
            <a:r>
              <a:rPr lang="ru-RU" sz="1400" dirty="0" smtClean="0">
                <a:solidFill>
                  <a:srgbClr val="FFFF00"/>
                </a:solidFill>
              </a:rPr>
              <a:t>Маслова Г.В. учитель биологии и химии, Королева О. учитель географии </a:t>
            </a:r>
          </a:p>
          <a:p>
            <a:r>
              <a:rPr lang="ru-RU" sz="1400" dirty="0" smtClean="0">
                <a:solidFill>
                  <a:srgbClr val="FFFF00"/>
                </a:solidFill>
              </a:rPr>
              <a:t>МОУ </a:t>
            </a:r>
            <a:r>
              <a:rPr lang="ru-RU" sz="1400" dirty="0" err="1" smtClean="0">
                <a:solidFill>
                  <a:srgbClr val="FFFF00"/>
                </a:solidFill>
              </a:rPr>
              <a:t>Осинская</a:t>
            </a:r>
            <a:r>
              <a:rPr lang="ru-RU" sz="1400" dirty="0" smtClean="0">
                <a:solidFill>
                  <a:srgbClr val="FFFF00"/>
                </a:solidFill>
              </a:rPr>
              <a:t> СОШ </a:t>
            </a:r>
          </a:p>
          <a:p>
            <a:r>
              <a:rPr lang="ru-RU" sz="1400" dirty="0" smtClean="0">
                <a:solidFill>
                  <a:srgbClr val="FFFF00"/>
                </a:solidFill>
              </a:rPr>
              <a:t>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Молекула гемоглобина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Содержимое 3" descr="hemoglobin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67000" y="2144712"/>
            <a:ext cx="3810000" cy="3619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Содержание железа в продуктах питания</a:t>
            </a:r>
            <a:endParaRPr lang="ru-RU" dirty="0">
              <a:solidFill>
                <a:srgbClr val="FFFF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97963" y="1609725"/>
          <a:ext cx="8146003" cy="4117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5784"/>
                <a:gridCol w="2117790"/>
                <a:gridCol w="79205"/>
                <a:gridCol w="2191048"/>
                <a:gridCol w="2052176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Продукты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Содержание </a:t>
                      </a: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Fe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b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мг/100 г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 rowSpan="10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Продукты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Содержание </a:t>
                      </a:r>
                      <a:r>
                        <a:rPr lang="ru-RU" sz="16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Fe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b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мг/100 г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Молоко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0,07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Яблоко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2,2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Апельсиновый сок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Груша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2,3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Яблочный сок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0,3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Яйцо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2,5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Творог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Говядина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Гранатовый сок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Хлебные изделия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3,0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Редис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Шоколад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3,5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Сельдь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Гречиха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8,3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Сок шиповника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1,4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Kакао-порошок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14,8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Мясо курицы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1,6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15,0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5135" marR="25135" marT="28575" marB="28575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928825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FF00"/>
                </a:solidFill>
              </a:rPr>
              <a:t>Эпиграф: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1371600" y="3071810"/>
            <a:ext cx="6400800" cy="2566990"/>
          </a:xfrm>
        </p:spPr>
        <p:txBody>
          <a:bodyPr>
            <a:normAutofit fontScale="47500" lnSpcReduction="20000"/>
          </a:bodyPr>
          <a:lstStyle/>
          <a:p>
            <a:r>
              <a:rPr lang="ru-RU" sz="9600" dirty="0" smtClean="0">
                <a:solidFill>
                  <a:srgbClr val="FFFF00"/>
                </a:solidFill>
              </a:rPr>
              <a:t>Свободным родился человек — и везде он закован в железо. </a:t>
            </a:r>
            <a:r>
              <a:rPr lang="ru-RU" sz="9600" i="1" dirty="0" smtClean="0">
                <a:solidFill>
                  <a:srgbClr val="FFFF00"/>
                </a:solidFill>
              </a:rPr>
              <a:t>(Ж.-Ж. Руссо)</a:t>
            </a:r>
            <a:endParaRPr lang="ru-RU" sz="9600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Цели урока: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FFFF00"/>
                </a:solidFill>
              </a:rPr>
              <a:t>дать общую характеристику </a:t>
            </a:r>
            <a:r>
              <a:rPr lang="ru-RU" dirty="0" smtClean="0">
                <a:solidFill>
                  <a:srgbClr val="FFFF00"/>
                </a:solidFill>
              </a:rPr>
              <a:t>железа,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познакомить с химическими и физическими свойствами</a:t>
            </a:r>
          </a:p>
          <a:p>
            <a:r>
              <a:rPr lang="ru-RU" dirty="0" smtClean="0">
                <a:solidFill>
                  <a:srgbClr val="FFFF00"/>
                </a:solidFill>
              </a:rPr>
              <a:t>Рассмотреть его нахождение </a:t>
            </a:r>
            <a:r>
              <a:rPr lang="ru-RU" dirty="0">
                <a:solidFill>
                  <a:srgbClr val="FFFF00"/>
                </a:solidFill>
              </a:rPr>
              <a:t>в </a:t>
            </a:r>
            <a:r>
              <a:rPr lang="ru-RU" dirty="0" smtClean="0">
                <a:solidFill>
                  <a:srgbClr val="FFFF00"/>
                </a:solidFill>
              </a:rPr>
              <a:t>природе и биологическое значение. </a:t>
            </a:r>
            <a:endParaRPr lang="ru-RU" dirty="0">
              <a:solidFill>
                <a:srgbClr val="FFFF00"/>
              </a:solidFill>
            </a:endParaRPr>
          </a:p>
          <a:p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solidFill>
                  <a:srgbClr val="FFFF00"/>
                </a:solidFill>
              </a:rPr>
              <a:t>Кутубская</a:t>
            </a:r>
            <a:r>
              <a:rPr lang="ru-RU" dirty="0" smtClean="0">
                <a:solidFill>
                  <a:srgbClr val="FFFF00"/>
                </a:solidFill>
              </a:rPr>
              <a:t> колонна в Индии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Documents and Settings\Администратор\Мои документы\К откр уроку железо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2986796" y="1600200"/>
            <a:ext cx="3170407" cy="4708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Изделия из железа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2050" name="Picture 2" descr="E:\к откр уроку железо 3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571604" y="1785926"/>
            <a:ext cx="5715040" cy="41434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E:\к  откр уроку железо 6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34" y="571480"/>
            <a:ext cx="8143932" cy="57864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>
            <a:normAutofit fontScale="90000"/>
          </a:bodyPr>
          <a:lstStyle/>
          <a:p>
            <a:r>
              <a:rPr lang="ru-RU" u="sng" dirty="0" smtClean="0">
                <a:solidFill>
                  <a:srgbClr val="FFFF00"/>
                </a:solidFill>
              </a:rPr>
              <a:t>Выполнение практической работы по изучению руд железа.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Инструкция</a:t>
            </a:r>
            <a:r>
              <a:rPr lang="ru-RU" dirty="0">
                <a:solidFill>
                  <a:srgbClr val="FFFF00"/>
                </a:solidFill>
              </a:rPr>
              <a:t>.</a:t>
            </a:r>
          </a:p>
          <a:p>
            <a:r>
              <a:rPr lang="ru-RU" u="sng" dirty="0">
                <a:solidFill>
                  <a:srgbClr val="FFFF00"/>
                </a:solidFill>
              </a:rPr>
              <a:t>Опыт 1.</a:t>
            </a:r>
            <a:r>
              <a:rPr lang="ru-RU" dirty="0">
                <a:solidFill>
                  <a:srgbClr val="FFFF00"/>
                </a:solidFill>
              </a:rPr>
              <a:t> Внимательно рассмотрите образец руды и определите его цвет и блеск.</a:t>
            </a:r>
          </a:p>
          <a:p>
            <a:r>
              <a:rPr lang="ru-RU" u="sng" dirty="0" smtClean="0">
                <a:solidFill>
                  <a:srgbClr val="FFFF00"/>
                </a:solidFill>
              </a:rPr>
              <a:t>Опыт 2.   </a:t>
            </a:r>
            <a:r>
              <a:rPr lang="ru-RU" dirty="0" smtClean="0">
                <a:solidFill>
                  <a:srgbClr val="FFFF00"/>
                </a:solidFill>
              </a:rPr>
              <a:t>  </a:t>
            </a:r>
            <a:r>
              <a:rPr lang="ru-RU" dirty="0">
                <a:solidFill>
                  <a:srgbClr val="FFFF00"/>
                </a:solidFill>
              </a:rPr>
              <a:t>Сориентируйте  компас. Кусок руды поднесите к компасу. Отклоняется ли стрелка компаса? Если да, то   велико ли это отклонение?</a:t>
            </a:r>
            <a:r>
              <a:rPr lang="ru-RU" u="sng" dirty="0">
                <a:solidFill>
                  <a:srgbClr val="FFFF00"/>
                </a:solidFill>
              </a:rPr>
              <a:t>                                                 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Заполните таблицу:</a:t>
            </a:r>
            <a:endParaRPr lang="ru-RU" dirty="0">
              <a:solidFill>
                <a:srgbClr val="FFFF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571612"/>
          <a:ext cx="82296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Название руды, формула рудообразующего оксида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Окраска и блеск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bg1"/>
                          </a:solidFill>
                        </a:rPr>
                        <a:t>Магнитные свойства</a:t>
                      </a:r>
                      <a:endParaRPr lang="ru-RU" sz="2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1.Магнитный железняк –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</a:t>
                      </a:r>
                      <a:r>
                        <a:rPr lang="en-US" sz="20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en-US" sz="20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2.Красный железняк –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</a:t>
                      </a:r>
                      <a:r>
                        <a:rPr lang="en-US" sz="20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en-US" sz="20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3.Бурый железняк-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Fe</a:t>
                      </a:r>
                      <a:r>
                        <a:rPr lang="en-US" sz="20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en-US" sz="20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*nH</a:t>
                      </a:r>
                      <a:r>
                        <a:rPr lang="en-US" sz="20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Степени окисления железа:</a:t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928802"/>
          <a:ext cx="8286808" cy="24288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2207"/>
                <a:gridCol w="4114601"/>
              </a:tblGrid>
              <a:tr h="1214446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bg1"/>
                          </a:solidFill>
                        </a:rPr>
                        <a:t>+ 2</a:t>
                      </a:r>
                      <a:endParaRPr lang="ru-R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chemeClr val="bg1"/>
                          </a:solidFill>
                        </a:rPr>
                        <a:t>+3</a:t>
                      </a:r>
                      <a:endParaRPr lang="ru-RU" sz="2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1214446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  менее сильными окислителями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 более сильными окислителями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131</TotalTime>
  <Words>233</Words>
  <Application>Microsoft Office PowerPoint</Application>
  <PresentationFormat>Экран (4:3)</PresentationFormat>
  <Paragraphs>83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Тема урока: </vt:lpstr>
      <vt:lpstr>Эпиграф:</vt:lpstr>
      <vt:lpstr>Цели урока:</vt:lpstr>
      <vt:lpstr>Кутубская колонна в Индии</vt:lpstr>
      <vt:lpstr>Изделия из железа</vt:lpstr>
      <vt:lpstr>Презентация PowerPoint</vt:lpstr>
      <vt:lpstr>Выполнение практической работы по изучению руд железа. </vt:lpstr>
      <vt:lpstr>Заполните таблицу:</vt:lpstr>
      <vt:lpstr>Степени окисления железа: </vt:lpstr>
      <vt:lpstr>Молекула гемоглобина</vt:lpstr>
      <vt:lpstr>Содержание железа в продуктах питания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</dc:title>
  <dc:creator>User</dc:creator>
  <cp:lastModifiedBy>User</cp:lastModifiedBy>
  <cp:revision>14</cp:revision>
  <dcterms:created xsi:type="dcterms:W3CDTF">2011-11-21T10:10:19Z</dcterms:created>
  <dcterms:modified xsi:type="dcterms:W3CDTF">2012-01-30T17:50:34Z</dcterms:modified>
</cp:coreProperties>
</file>