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2292" y="-108"/>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8"/>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9D66AF0-2D1E-4E4A-AB27-12FF3BED984A}" type="datetimeFigureOut">
              <a:rPr lang="ru-RU" smtClean="0"/>
              <a:pPr/>
              <a:t>26.11.2014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42B5646-5615-40AD-994D-76C642254652}"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9D66AF0-2D1E-4E4A-AB27-12FF3BED984A}" type="datetimeFigureOut">
              <a:rPr lang="ru-RU" smtClean="0"/>
              <a:pPr/>
              <a:t>26.11.2014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42B5646-5615-40AD-994D-76C642254652}"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5"/>
            <a:ext cx="1543050" cy="780203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185"/>
            <a:ext cx="4514850" cy="78020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9D66AF0-2D1E-4E4A-AB27-12FF3BED984A}" type="datetimeFigureOut">
              <a:rPr lang="ru-RU" smtClean="0"/>
              <a:pPr/>
              <a:t>26.11.2014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42B5646-5615-40AD-994D-76C642254652}"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9D66AF0-2D1E-4E4A-AB27-12FF3BED984A}" type="datetimeFigureOut">
              <a:rPr lang="ru-RU" smtClean="0"/>
              <a:pPr/>
              <a:t>26.11.2014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42B5646-5615-40AD-994D-76C642254652}"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9D66AF0-2D1E-4E4A-AB27-12FF3BED984A}" type="datetimeFigureOut">
              <a:rPr lang="ru-RU" smtClean="0"/>
              <a:pPr/>
              <a:t>26.11.2014</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942B5646-5615-40AD-994D-76C642254652}"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9D66AF0-2D1E-4E4A-AB27-12FF3BED984A}" type="datetimeFigureOut">
              <a:rPr lang="ru-RU" smtClean="0"/>
              <a:pPr/>
              <a:t>26.11.2014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942B5646-5615-40AD-994D-76C642254652}"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9D66AF0-2D1E-4E4A-AB27-12FF3BED984A}" type="datetimeFigureOut">
              <a:rPr lang="ru-RU" smtClean="0"/>
              <a:pPr/>
              <a:t>26.11.2014</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942B5646-5615-40AD-994D-76C642254652}"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9D66AF0-2D1E-4E4A-AB27-12FF3BED984A}" type="datetimeFigureOut">
              <a:rPr lang="ru-RU" smtClean="0"/>
              <a:pPr/>
              <a:t>26.11.2014</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942B5646-5615-40AD-994D-76C642254652}"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9D66AF0-2D1E-4E4A-AB27-12FF3BED984A}" type="datetimeFigureOut">
              <a:rPr lang="ru-RU" smtClean="0"/>
              <a:pPr/>
              <a:t>26.11.2014</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942B5646-5615-40AD-994D-76C642254652}"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9D66AF0-2D1E-4E4A-AB27-12FF3BED984A}" type="datetimeFigureOut">
              <a:rPr lang="ru-RU" smtClean="0"/>
              <a:pPr/>
              <a:t>26.11.2014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942B5646-5615-40AD-994D-76C642254652}"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0"/>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9D66AF0-2D1E-4E4A-AB27-12FF3BED984A}" type="datetimeFigureOut">
              <a:rPr lang="ru-RU" smtClean="0"/>
              <a:pPr/>
              <a:t>26.11.2014</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942B5646-5615-40AD-994D-76C642254652}"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60000"/>
            <a:lumOff val="40000"/>
            <a:alpha val="32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69D66AF0-2D1E-4E4A-AB27-12FF3BED984A}" type="datetimeFigureOut">
              <a:rPr lang="ru-RU" smtClean="0"/>
              <a:pPr/>
              <a:t>26.11.2014</a:t>
            </a:fld>
            <a:endParaRPr lang="ru-RU" dirty="0"/>
          </a:p>
        </p:txBody>
      </p:sp>
      <p:sp>
        <p:nvSpPr>
          <p:cNvPr id="5" name="Нижний колонтитул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42B5646-5615-40AD-994D-76C642254652}"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00042" y="785786"/>
            <a:ext cx="5829300" cy="2058022"/>
          </a:xfrm>
          <a:solidFill>
            <a:srgbClr val="92D050"/>
          </a:solidFill>
        </p:spPr>
        <p:txBody>
          <a:bodyPr>
            <a:normAutofit/>
          </a:bodyPr>
          <a:lstStyle/>
          <a:p>
            <a:r>
              <a:rPr lang="ru-RU" sz="3200" dirty="0" smtClean="0">
                <a:latin typeface="Times New Roman" pitchFamily="18" charset="0"/>
                <a:cs typeface="Times New Roman" pitchFamily="18" charset="0"/>
              </a:rPr>
              <a:t> Клетка – структурная и функциональная единица жизни</a:t>
            </a:r>
            <a:r>
              <a:rPr lang="ru-RU" sz="3200" dirty="0" smtClean="0">
                <a:latin typeface="Times New Roman" pitchFamily="18" charset="0"/>
                <a:cs typeface="Times New Roman" pitchFamily="18" charset="0"/>
              </a:rPr>
              <a:t>.</a:t>
            </a:r>
            <a:r>
              <a:rPr lang="ru-RU" sz="1400" dirty="0">
                <a:latin typeface="Times New Roman" pitchFamily="18" charset="0"/>
                <a:cs typeface="Times New Roman" pitchFamily="18" charset="0"/>
              </a:rPr>
              <a:t/>
            </a:r>
            <a:br>
              <a:rPr lang="ru-RU" sz="1400" dirty="0">
                <a:latin typeface="Times New Roman" pitchFamily="18" charset="0"/>
                <a:cs typeface="Times New Roman" pitchFamily="18" charset="0"/>
              </a:rPr>
            </a:br>
            <a:r>
              <a:rPr lang="ru-RU" sz="1400" dirty="0" smtClean="0">
                <a:latin typeface="Times New Roman" pitchFamily="18" charset="0"/>
                <a:cs typeface="Times New Roman" pitchFamily="18" charset="0"/>
              </a:rPr>
              <a:t>Автор ЦОР: учитель биологии  МОБУ СОШ ЛГО </a:t>
            </a:r>
            <a:r>
              <a:rPr lang="ru-RU" sz="1400" dirty="0" err="1" smtClean="0">
                <a:latin typeface="Times New Roman" pitchFamily="18" charset="0"/>
                <a:cs typeface="Times New Roman" pitchFamily="18" charset="0"/>
              </a:rPr>
              <a:t>с.Пантелеймоновка</a:t>
            </a:r>
            <a:r>
              <a:rPr lang="ru-RU" sz="1400" dirty="0" smtClean="0">
                <a:latin typeface="Times New Roman" pitchFamily="18" charset="0"/>
                <a:cs typeface="Times New Roman" pitchFamily="18" charset="0"/>
              </a:rPr>
              <a:t>    </a:t>
            </a:r>
            <a:r>
              <a:rPr lang="ru-RU" sz="1400" dirty="0" err="1" smtClean="0">
                <a:latin typeface="Times New Roman" pitchFamily="18" charset="0"/>
                <a:cs typeface="Times New Roman" pitchFamily="18" charset="0"/>
              </a:rPr>
              <a:t>Г.П.Яценко</a:t>
            </a:r>
            <a:endParaRPr lang="ru-RU" sz="3200" dirty="0">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571480" y="3275855"/>
            <a:ext cx="5857916" cy="5010921"/>
          </a:xfrm>
          <a:solidFill>
            <a:schemeClr val="accent6">
              <a:lumMod val="40000"/>
              <a:lumOff val="60000"/>
            </a:schemeClr>
          </a:solidFill>
          <a:ln>
            <a:solidFill>
              <a:schemeClr val="accent6">
                <a:lumMod val="75000"/>
              </a:schemeClr>
            </a:solidFill>
          </a:ln>
          <a:effectLst>
            <a:glow rad="139700">
              <a:schemeClr val="accent6">
                <a:satMod val="175000"/>
                <a:alpha val="40000"/>
              </a:schemeClr>
            </a:glow>
          </a:effectLst>
        </p:spPr>
        <p:txBody>
          <a:bodyPr/>
          <a:lstStyle/>
          <a:p>
            <a:pPr algn="l"/>
            <a:r>
              <a:rPr lang="ru-RU" sz="1600" dirty="0" smtClean="0">
                <a:solidFill>
                  <a:schemeClr val="tx1"/>
                </a:solidFill>
                <a:latin typeface="Times New Roman" pitchFamily="18" charset="0"/>
                <a:cs typeface="Times New Roman" pitchFamily="18" charset="0"/>
              </a:rPr>
              <a:t>               </a:t>
            </a:r>
            <a:r>
              <a:rPr lang="ru-RU" sz="1800" dirty="0" smtClean="0">
                <a:solidFill>
                  <a:schemeClr val="tx1"/>
                </a:solidFill>
                <a:latin typeface="Times New Roman" pitchFamily="18" charset="0"/>
                <a:cs typeface="Times New Roman" pitchFamily="18" charset="0"/>
              </a:rPr>
              <a:t>Используется для обучения предмету «биология» учащихся 10-го класса общеобразовательной школы.</a:t>
            </a:r>
          </a:p>
          <a:p>
            <a:pPr algn="l"/>
            <a:endParaRPr lang="ru-RU" sz="1800" dirty="0" smtClean="0">
              <a:solidFill>
                <a:schemeClr val="tx1"/>
              </a:solidFill>
              <a:latin typeface="Times New Roman" pitchFamily="18" charset="0"/>
              <a:cs typeface="Times New Roman" pitchFamily="18" charset="0"/>
            </a:endParaRPr>
          </a:p>
          <a:p>
            <a:pPr algn="l"/>
            <a:r>
              <a:rPr lang="ru-RU" sz="1800" dirty="0" smtClean="0">
                <a:solidFill>
                  <a:schemeClr val="tx1"/>
                </a:solidFill>
                <a:latin typeface="Times New Roman" pitchFamily="18" charset="0"/>
                <a:cs typeface="Times New Roman" pitchFamily="18" charset="0"/>
              </a:rPr>
              <a:t>Цифровой  образовательный ресурс изготовлен на </a:t>
            </a:r>
          </a:p>
          <a:p>
            <a:pPr algn="l"/>
            <a:r>
              <a:rPr lang="ru-RU" sz="1800" dirty="0" smtClean="0">
                <a:solidFill>
                  <a:schemeClr val="tx1"/>
                </a:solidFill>
                <a:latin typeface="Times New Roman" pitchFamily="18" charset="0"/>
                <a:cs typeface="Times New Roman" pitchFamily="18" charset="0"/>
              </a:rPr>
              <a:t>основе :</a:t>
            </a:r>
          </a:p>
          <a:p>
            <a:pPr marL="342900" indent="-342900" algn="l">
              <a:buAutoNum type="arabicPeriod"/>
            </a:pPr>
            <a:r>
              <a:rPr lang="ru-RU" sz="1800" dirty="0" smtClean="0">
                <a:solidFill>
                  <a:schemeClr val="tx1"/>
                </a:solidFill>
                <a:latin typeface="Times New Roman" pitchFamily="18" charset="0"/>
                <a:cs typeface="Times New Roman" pitchFamily="18" charset="0"/>
              </a:rPr>
              <a:t>    Справочного издания «Биология. Весь школьный     </a:t>
            </a:r>
          </a:p>
          <a:p>
            <a:pPr marL="342900" indent="-342900" algn="l"/>
            <a:r>
              <a:rPr lang="ru-RU" sz="1800" dirty="0" smtClean="0">
                <a:solidFill>
                  <a:schemeClr val="tx1"/>
                </a:solidFill>
                <a:latin typeface="Times New Roman" pitchFamily="18" charset="0"/>
                <a:cs typeface="Times New Roman" pitchFamily="18" charset="0"/>
              </a:rPr>
              <a:t>            курс в таблицах» составитель </a:t>
            </a:r>
            <a:r>
              <a:rPr lang="ru-RU" sz="1800" dirty="0" err="1" smtClean="0">
                <a:solidFill>
                  <a:schemeClr val="tx1"/>
                </a:solidFill>
                <a:latin typeface="Times New Roman" pitchFamily="18" charset="0"/>
                <a:cs typeface="Times New Roman" pitchFamily="18" charset="0"/>
              </a:rPr>
              <a:t>Елкина</a:t>
            </a:r>
            <a:r>
              <a:rPr lang="ru-RU" sz="1800" dirty="0" smtClean="0">
                <a:solidFill>
                  <a:schemeClr val="tx1"/>
                </a:solidFill>
                <a:latin typeface="Times New Roman" pitchFamily="18" charset="0"/>
                <a:cs typeface="Times New Roman" pitchFamily="18" charset="0"/>
              </a:rPr>
              <a:t> Л.В.-Минск:        </a:t>
            </a:r>
          </a:p>
          <a:p>
            <a:pPr marL="342900" indent="-342900" algn="l"/>
            <a:r>
              <a:rPr lang="ru-RU" sz="1800" dirty="0">
                <a:solidFill>
                  <a:schemeClr val="tx1"/>
                </a:solidFill>
                <a:latin typeface="Times New Roman" pitchFamily="18" charset="0"/>
                <a:cs typeface="Times New Roman" pitchFamily="18" charset="0"/>
              </a:rPr>
              <a:t> </a:t>
            </a:r>
            <a:r>
              <a:rPr lang="ru-RU" sz="1800" dirty="0" smtClean="0">
                <a:solidFill>
                  <a:schemeClr val="tx1"/>
                </a:solidFill>
                <a:latin typeface="Times New Roman" pitchFamily="18" charset="0"/>
                <a:cs typeface="Times New Roman" pitchFamily="18" charset="0"/>
              </a:rPr>
              <a:t>           </a:t>
            </a:r>
            <a:r>
              <a:rPr lang="ru-RU" sz="1800" dirty="0" err="1" smtClean="0">
                <a:solidFill>
                  <a:schemeClr val="tx1"/>
                </a:solidFill>
                <a:latin typeface="Times New Roman" pitchFamily="18" charset="0"/>
                <a:cs typeface="Times New Roman" pitchFamily="18" charset="0"/>
              </a:rPr>
              <a:t>Букмастер</a:t>
            </a:r>
            <a:r>
              <a:rPr lang="ru-RU" sz="1800" dirty="0" smtClean="0">
                <a:solidFill>
                  <a:schemeClr val="tx1"/>
                </a:solidFill>
                <a:latin typeface="Times New Roman" pitchFamily="18" charset="0"/>
                <a:cs typeface="Times New Roman" pitchFamily="18" charset="0"/>
              </a:rPr>
              <a:t>: Кузьма, 2013. – 7-е изд.</a:t>
            </a:r>
          </a:p>
          <a:p>
            <a:pPr marL="514350" indent="-514350" algn="l"/>
            <a:r>
              <a:rPr lang="ru-RU" sz="1800" dirty="0" smtClean="0">
                <a:solidFill>
                  <a:schemeClr val="tx1"/>
                </a:solidFill>
                <a:latin typeface="Times New Roman" pitchFamily="18" charset="0"/>
                <a:cs typeface="Times New Roman" pitchFamily="18" charset="0"/>
              </a:rPr>
              <a:t>2.        «Химия и биология в таблицах и схемах» составитель Н.А. Копылова. – изд.2-е. – ростов </a:t>
            </a:r>
            <a:r>
              <a:rPr lang="ru-RU" sz="1800" dirty="0" err="1" smtClean="0">
                <a:solidFill>
                  <a:schemeClr val="tx1"/>
                </a:solidFill>
                <a:latin typeface="Times New Roman" pitchFamily="18" charset="0"/>
                <a:cs typeface="Times New Roman" pitchFamily="18" charset="0"/>
              </a:rPr>
              <a:t>н</a:t>
            </a:r>
            <a:r>
              <a:rPr lang="ru-RU" sz="1800" dirty="0" smtClean="0">
                <a:solidFill>
                  <a:schemeClr val="tx1"/>
                </a:solidFill>
                <a:latin typeface="Times New Roman" pitchFamily="18" charset="0"/>
                <a:cs typeface="Times New Roman" pitchFamily="18" charset="0"/>
              </a:rPr>
              <a:t>/Д: Феникс, 2011.</a:t>
            </a:r>
          </a:p>
          <a:p>
            <a:pPr marL="514350" indent="-514350" algn="l"/>
            <a:r>
              <a:rPr lang="ru-RU" sz="1800" dirty="0" smtClean="0">
                <a:solidFill>
                  <a:schemeClr val="tx1"/>
                </a:solidFill>
                <a:latin typeface="Times New Roman" pitchFamily="18" charset="0"/>
                <a:cs typeface="Times New Roman" pitchFamily="18" charset="0"/>
              </a:rPr>
              <a:t>3.         Общая биология: учебник для 10 класса общеобразовательных учреждений / В.Б.Захаров, С.Г. Мамонтов, Н.И. Сонин. – 2-е изд., М.; Дрофа ,  2010.</a:t>
            </a:r>
            <a:endParaRPr lang="ru-RU"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xit" presetSubtype="10" fill="hold" grpId="0" nodeType="clickEffect">
                                  <p:stCondLst>
                                    <p:cond delay="0"/>
                                  </p:stCondLst>
                                  <p:childTnLst>
                                    <p:animEffect transition="out" filter="checkerboard(across)">
                                      <p:cBhvr>
                                        <p:cTn id="12" dur="500"/>
                                        <p:tgtEl>
                                          <p:spTgt spid="3">
                                            <p:txEl>
                                              <p:pRg st="0" end="0"/>
                                            </p:txEl>
                                          </p:spTgt>
                                        </p:tgtEl>
                                      </p:cBhvr>
                                    </p:animEffect>
                                    <p:set>
                                      <p:cBhvr>
                                        <p:cTn id="13"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xit" presetSubtype="10" fill="hold" grpId="0" nodeType="clickEffect">
                                  <p:stCondLst>
                                    <p:cond delay="0"/>
                                  </p:stCondLst>
                                  <p:childTnLst>
                                    <p:animEffect transition="out" filter="checkerboard(across)">
                                      <p:cBhvr>
                                        <p:cTn id="17" dur="500"/>
                                        <p:tgtEl>
                                          <p:spTgt spid="3">
                                            <p:txEl>
                                              <p:pRg st="2" end="2"/>
                                            </p:txEl>
                                          </p:spTgt>
                                        </p:tgtEl>
                                      </p:cBhvr>
                                    </p:animEffect>
                                    <p:set>
                                      <p:cBhvr>
                                        <p:cTn id="18"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5" presetClass="exit" presetSubtype="10" fill="hold" grpId="0" nodeType="clickEffect">
                                  <p:stCondLst>
                                    <p:cond delay="0"/>
                                  </p:stCondLst>
                                  <p:childTnLst>
                                    <p:animEffect transition="out" filter="checkerboard(across)">
                                      <p:cBhvr>
                                        <p:cTn id="22" dur="500"/>
                                        <p:tgtEl>
                                          <p:spTgt spid="3">
                                            <p:txEl>
                                              <p:pRg st="3" end="3"/>
                                            </p:txEl>
                                          </p:spTgt>
                                        </p:tgtEl>
                                      </p:cBhvr>
                                    </p:animEffect>
                                    <p:set>
                                      <p:cBhvr>
                                        <p:cTn id="23"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5" presetClass="exit" presetSubtype="10" fill="hold" grpId="0" nodeType="clickEffect">
                                  <p:stCondLst>
                                    <p:cond delay="0"/>
                                  </p:stCondLst>
                                  <p:childTnLst>
                                    <p:animEffect transition="out" filter="checkerboard(across)">
                                      <p:cBhvr>
                                        <p:cTn id="27" dur="500"/>
                                        <p:tgtEl>
                                          <p:spTgt spid="3">
                                            <p:txEl>
                                              <p:pRg st="4" end="4"/>
                                            </p:txEl>
                                          </p:spTgt>
                                        </p:tgtEl>
                                      </p:cBhvr>
                                    </p:animEffect>
                                    <p:set>
                                      <p:cBhvr>
                                        <p:cTn id="28"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5" presetClass="exit" presetSubtype="10" fill="hold" grpId="0" nodeType="clickEffect">
                                  <p:stCondLst>
                                    <p:cond delay="0"/>
                                  </p:stCondLst>
                                  <p:childTnLst>
                                    <p:animEffect transition="out" filter="checkerboard(across)">
                                      <p:cBhvr>
                                        <p:cTn id="32" dur="500"/>
                                        <p:tgtEl>
                                          <p:spTgt spid="3">
                                            <p:txEl>
                                              <p:pRg st="5" end="5"/>
                                            </p:txEl>
                                          </p:spTgt>
                                        </p:tgtEl>
                                      </p:cBhvr>
                                    </p:animEffect>
                                    <p:set>
                                      <p:cBhvr>
                                        <p:cTn id="33"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5" presetClass="exit" presetSubtype="10" fill="hold" grpId="0" nodeType="clickEffect">
                                  <p:stCondLst>
                                    <p:cond delay="0"/>
                                  </p:stCondLst>
                                  <p:childTnLst>
                                    <p:animEffect transition="out" filter="checkerboard(across)">
                                      <p:cBhvr>
                                        <p:cTn id="37" dur="500"/>
                                        <p:tgtEl>
                                          <p:spTgt spid="3">
                                            <p:txEl>
                                              <p:pRg st="6" end="6"/>
                                            </p:txEl>
                                          </p:spTgt>
                                        </p:tgtEl>
                                      </p:cBhvr>
                                    </p:animEffect>
                                    <p:set>
                                      <p:cBhvr>
                                        <p:cTn id="38" dur="1" fill="hold">
                                          <p:stCondLst>
                                            <p:cond delay="499"/>
                                          </p:stCondLst>
                                        </p:cTn>
                                        <p:tgtEl>
                                          <p:spTgt spid="3">
                                            <p:txEl>
                                              <p:pRg st="6" end="6"/>
                                            </p:txEl>
                                          </p:spTgt>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5" presetClass="exit" presetSubtype="10" fill="hold" grpId="0" nodeType="clickEffect">
                                  <p:stCondLst>
                                    <p:cond delay="0"/>
                                  </p:stCondLst>
                                  <p:childTnLst>
                                    <p:animEffect transition="out" filter="checkerboard(across)">
                                      <p:cBhvr>
                                        <p:cTn id="42" dur="500"/>
                                        <p:tgtEl>
                                          <p:spTgt spid="3">
                                            <p:txEl>
                                              <p:pRg st="7" end="7"/>
                                            </p:txEl>
                                          </p:spTgt>
                                        </p:tgtEl>
                                      </p:cBhvr>
                                    </p:animEffect>
                                    <p:set>
                                      <p:cBhvr>
                                        <p:cTn id="43" dur="1" fill="hold">
                                          <p:stCondLst>
                                            <p:cond delay="499"/>
                                          </p:stCondLst>
                                        </p:cTn>
                                        <p:tgtEl>
                                          <p:spTgt spid="3">
                                            <p:txEl>
                                              <p:pRg st="7" end="7"/>
                                            </p:txEl>
                                          </p:spTgt>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5" presetClass="exit" presetSubtype="10" fill="hold" grpId="0" nodeType="clickEffect">
                                  <p:stCondLst>
                                    <p:cond delay="0"/>
                                  </p:stCondLst>
                                  <p:childTnLst>
                                    <p:animEffect transition="out" filter="checkerboard(across)">
                                      <p:cBhvr>
                                        <p:cTn id="47" dur="500"/>
                                        <p:tgtEl>
                                          <p:spTgt spid="3">
                                            <p:txEl>
                                              <p:pRg st="8" end="8"/>
                                            </p:txEl>
                                          </p:spTgt>
                                        </p:tgtEl>
                                      </p:cBhvr>
                                    </p:animEffect>
                                    <p:set>
                                      <p:cBhvr>
                                        <p:cTn id="48" dur="1" fill="hold">
                                          <p:stCondLst>
                                            <p:cond delay="499"/>
                                          </p:stCondLst>
                                        </p:cTn>
                                        <p:tgtEl>
                                          <p:spTgt spid="3">
                                            <p:txEl>
                                              <p:pRg st="8" end="8"/>
                                            </p:txEl>
                                          </p:spTgt>
                                        </p:tgtEl>
                                        <p:attrNameLst>
                                          <p:attrName>style.visibility</p:attrName>
                                        </p:attrNameLst>
                                      </p:cBhvr>
                                      <p:to>
                                        <p:strVal val="hidden"/>
                                      </p:to>
                                    </p:set>
                                  </p:childTnLst>
                                </p:cTn>
                              </p:par>
                            </p:childTnLst>
                          </p:cTn>
                        </p:par>
                      </p:childTnLst>
                    </p:cTn>
                  </p:par>
                  <p:par>
                    <p:cTn id="49" fill="hold">
                      <p:stCondLst>
                        <p:cond delay="indefinite"/>
                      </p:stCondLst>
                      <p:childTnLst>
                        <p:par>
                          <p:cTn id="50" fill="hold">
                            <p:stCondLst>
                              <p:cond delay="0"/>
                            </p:stCondLst>
                            <p:childTnLst>
                              <p:par>
                                <p:cTn id="51" presetID="5" presetClass="exit" presetSubtype="10" fill="hold" grpId="0" nodeType="clickEffect">
                                  <p:stCondLst>
                                    <p:cond delay="0"/>
                                  </p:stCondLst>
                                  <p:childTnLst>
                                    <p:animEffect transition="out" filter="checkerboard(across)">
                                      <p:cBhvr>
                                        <p:cTn id="52" dur="500"/>
                                        <p:tgtEl>
                                          <p:spTgt spid="3">
                                            <p:bg/>
                                          </p:spTgt>
                                        </p:tgtEl>
                                      </p:cBhvr>
                                    </p:animEffect>
                                    <p:set>
                                      <p:cBhvr>
                                        <p:cTn id="53" dur="1" fill="hold">
                                          <p:stCondLst>
                                            <p:cond delay="49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42" y="366184"/>
            <a:ext cx="6072230" cy="1419734"/>
          </a:xfrm>
          <a:solidFill>
            <a:srgbClr val="92D050"/>
          </a:solidFill>
        </p:spPr>
        <p:txBody>
          <a:bodyPr>
            <a:noAutofit/>
          </a:bodyPr>
          <a:lstStyle/>
          <a:p>
            <a:r>
              <a:rPr lang="ru-RU" sz="3200" dirty="0" smtClean="0">
                <a:latin typeface="Times New Roman" pitchFamily="18" charset="0"/>
                <a:cs typeface="Times New Roman" pitchFamily="18" charset="0"/>
              </a:rPr>
              <a:t>Общий план строения типичной клетки.</a:t>
            </a:r>
            <a:endParaRPr lang="ru-RU" sz="3200" dirty="0">
              <a:latin typeface="Times New Roman" pitchFamily="18" charset="0"/>
              <a:cs typeface="Times New Roman" pitchFamily="18" charset="0"/>
            </a:endParaRPr>
          </a:p>
        </p:txBody>
      </p:sp>
      <p:pic>
        <p:nvPicPr>
          <p:cNvPr id="1026" name="Picture 2" descr="C:\Documents and Settings\Владелец\Мои документы\таб.№ 1.jpg"/>
          <p:cNvPicPr>
            <a:picLocks noGrp="1" noChangeAspect="1" noChangeArrowheads="1"/>
          </p:cNvPicPr>
          <p:nvPr>
            <p:ph idx="1"/>
          </p:nvPr>
        </p:nvPicPr>
        <p:blipFill>
          <a:blip r:embed="rId2"/>
          <a:srcRect/>
          <a:stretch>
            <a:fillRect/>
          </a:stretch>
        </p:blipFill>
        <p:spPr bwMode="auto">
          <a:xfrm>
            <a:off x="500042" y="1857356"/>
            <a:ext cx="5929354" cy="6715172"/>
          </a:xfrm>
          <a:prstGeom prst="rect">
            <a:avLst/>
          </a:prstGeom>
          <a:solidFill>
            <a:schemeClr val="accent6">
              <a:lumMod val="40000"/>
              <a:lumOff val="60000"/>
            </a:schemeClr>
          </a:solidFill>
          <a:ln>
            <a:solidFill>
              <a:schemeClr val="accent6">
                <a:lumMod val="75000"/>
              </a:schemeClr>
            </a:solidFill>
          </a:ln>
          <a:effectLst>
            <a:glow rad="139700">
              <a:schemeClr val="accent6">
                <a:satMod val="175000"/>
                <a:alpha val="40000"/>
              </a:schemeClr>
            </a:glo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1026"/>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5" presetClass="exit" presetSubtype="10" fill="hold" nodeType="clickEffect">
                                  <p:stCondLst>
                                    <p:cond delay="0"/>
                                  </p:stCondLst>
                                  <p:childTnLst>
                                    <p:animEffect transition="out" filter="checkerboard(across)">
                                      <p:cBhvr>
                                        <p:cTn id="16" dur="500"/>
                                        <p:tgtEl>
                                          <p:spTgt spid="1026"/>
                                        </p:tgtEl>
                                      </p:cBhvr>
                                    </p:animEffect>
                                    <p:set>
                                      <p:cBhvr>
                                        <p:cTn id="17" dur="1" fill="hold">
                                          <p:stCondLst>
                                            <p:cond delay="499"/>
                                          </p:stCondLst>
                                        </p:cTn>
                                        <p:tgtEl>
                                          <p:spTgt spid="1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92D050"/>
          </a:solidFill>
        </p:spPr>
        <p:txBody>
          <a:bodyPr>
            <a:normAutofit/>
          </a:bodyPr>
          <a:lstStyle/>
          <a:p>
            <a:r>
              <a:rPr lang="ru-RU" sz="3200" dirty="0" smtClean="0">
                <a:latin typeface="Times New Roman" pitchFamily="18" charset="0"/>
                <a:cs typeface="Times New Roman" pitchFamily="18" charset="0"/>
              </a:rPr>
              <a:t>Сравнение строения животной и растительной клеток</a:t>
            </a:r>
            <a:endParaRPr lang="ru-RU" sz="3200" dirty="0">
              <a:latin typeface="Times New Roman" pitchFamily="18" charset="0"/>
              <a:cs typeface="Times New Roman" pitchFamily="18" charset="0"/>
            </a:endParaRPr>
          </a:p>
        </p:txBody>
      </p:sp>
      <p:pic>
        <p:nvPicPr>
          <p:cNvPr id="2050" name="Picture 2" descr="C:\Documents and Settings\Владелец\Мои документы\таб.№ 2.jpg"/>
          <p:cNvPicPr>
            <a:picLocks noGrp="1" noChangeAspect="1" noChangeArrowheads="1"/>
          </p:cNvPicPr>
          <p:nvPr>
            <p:ph idx="1"/>
          </p:nvPr>
        </p:nvPicPr>
        <p:blipFill>
          <a:blip r:embed="rId2"/>
          <a:srcRect/>
          <a:stretch>
            <a:fillRect/>
          </a:stretch>
        </p:blipFill>
        <p:spPr bwMode="auto">
          <a:xfrm>
            <a:off x="0" y="2000232"/>
            <a:ext cx="6500834" cy="6429420"/>
          </a:xfrm>
          <a:prstGeom prst="rect">
            <a:avLst/>
          </a:prstGeom>
          <a:solidFill>
            <a:schemeClr val="accent6">
              <a:lumMod val="60000"/>
              <a:lumOff val="40000"/>
            </a:schemeClr>
          </a:solidFill>
          <a:ln>
            <a:solidFill>
              <a:schemeClr val="accent6">
                <a:lumMod val="75000"/>
              </a:schemeClr>
            </a:solidFill>
          </a:ln>
          <a:effectLst>
            <a:glow rad="139700">
              <a:schemeClr val="accent6">
                <a:satMod val="175000"/>
                <a:alpha val="40000"/>
              </a:schemeClr>
            </a:glo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2050"/>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5" presetClass="exit" presetSubtype="10" fill="hold" nodeType="clickEffect">
                                  <p:stCondLst>
                                    <p:cond delay="0"/>
                                  </p:stCondLst>
                                  <p:childTnLst>
                                    <p:animEffect transition="out" filter="checkerboard(across)">
                                      <p:cBhvr>
                                        <p:cTn id="16" dur="500"/>
                                        <p:tgtEl>
                                          <p:spTgt spid="2050"/>
                                        </p:tgtEl>
                                      </p:cBhvr>
                                    </p:animEffect>
                                    <p:set>
                                      <p:cBhvr>
                                        <p:cTn id="17" dur="1" fill="hold">
                                          <p:stCondLst>
                                            <p:cond delay="499"/>
                                          </p:stCondLst>
                                        </p:cTn>
                                        <p:tgtEl>
                                          <p:spTgt spid="20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92D050"/>
          </a:solidFill>
        </p:spPr>
        <p:txBody>
          <a:bodyPr>
            <a:noAutofit/>
          </a:bodyPr>
          <a:lstStyle/>
          <a:p>
            <a:r>
              <a:rPr lang="ru-RU" sz="3200" dirty="0" smtClean="0">
                <a:latin typeface="Times New Roman" pitchFamily="18" charset="0"/>
                <a:cs typeface="Times New Roman" pitchFamily="18" charset="0"/>
              </a:rPr>
              <a:t>Особенности строения </a:t>
            </a:r>
            <a:r>
              <a:rPr lang="ru-RU" sz="3200" dirty="0" err="1" smtClean="0">
                <a:latin typeface="Times New Roman" pitchFamily="18" charset="0"/>
                <a:cs typeface="Times New Roman" pitchFamily="18" charset="0"/>
              </a:rPr>
              <a:t>прокариотической</a:t>
            </a:r>
            <a:r>
              <a:rPr lang="ru-RU" sz="3200" dirty="0" smtClean="0">
                <a:latin typeface="Times New Roman" pitchFamily="18" charset="0"/>
                <a:cs typeface="Times New Roman" pitchFamily="18" charset="0"/>
              </a:rPr>
              <a:t> и </a:t>
            </a:r>
            <a:r>
              <a:rPr lang="ru-RU" sz="3200" dirty="0" err="1" smtClean="0">
                <a:latin typeface="Times New Roman" pitchFamily="18" charset="0"/>
                <a:cs typeface="Times New Roman" pitchFamily="18" charset="0"/>
              </a:rPr>
              <a:t>эукариотической</a:t>
            </a:r>
            <a:r>
              <a:rPr lang="ru-RU" sz="3200" dirty="0" smtClean="0">
                <a:latin typeface="Times New Roman" pitchFamily="18" charset="0"/>
                <a:cs typeface="Times New Roman" pitchFamily="18" charset="0"/>
              </a:rPr>
              <a:t> клетки.</a:t>
            </a:r>
            <a:endParaRPr lang="ru-RU" sz="3200" dirty="0">
              <a:latin typeface="Times New Roman" pitchFamily="18" charset="0"/>
              <a:cs typeface="Times New Roman" pitchFamily="18" charset="0"/>
            </a:endParaRPr>
          </a:p>
        </p:txBody>
      </p:sp>
      <p:pic>
        <p:nvPicPr>
          <p:cNvPr id="3076" name="Picture 4" descr="C:\Documents and Settings\Владелец\Мои документы\таб.№ 4 001.jpg"/>
          <p:cNvPicPr>
            <a:picLocks noGrp="1" noChangeAspect="1" noChangeArrowheads="1"/>
          </p:cNvPicPr>
          <p:nvPr>
            <p:ph idx="1"/>
          </p:nvPr>
        </p:nvPicPr>
        <p:blipFill>
          <a:blip r:embed="rId2"/>
          <a:srcRect/>
          <a:stretch>
            <a:fillRect/>
          </a:stretch>
        </p:blipFill>
        <p:spPr bwMode="auto">
          <a:xfrm rot="5400000">
            <a:off x="178571" y="2250265"/>
            <a:ext cx="6429420" cy="6215106"/>
          </a:xfrm>
          <a:prstGeom prst="rect">
            <a:avLst/>
          </a:prstGeom>
          <a:noFill/>
          <a:ln>
            <a:solidFill>
              <a:schemeClr val="accent6">
                <a:lumMod val="75000"/>
              </a:schemeClr>
            </a:solidFill>
          </a:ln>
          <a:effectLst>
            <a:glow rad="139700">
              <a:schemeClr val="accent6">
                <a:satMod val="175000"/>
                <a:alpha val="40000"/>
              </a:schemeClr>
            </a:glo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3076"/>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5" presetClass="exit" presetSubtype="10" fill="hold" nodeType="clickEffect">
                                  <p:stCondLst>
                                    <p:cond delay="0"/>
                                  </p:stCondLst>
                                  <p:childTnLst>
                                    <p:animEffect transition="out" filter="checkerboard(across)">
                                      <p:cBhvr>
                                        <p:cTn id="16" dur="500"/>
                                        <p:tgtEl>
                                          <p:spTgt spid="3076"/>
                                        </p:tgtEl>
                                      </p:cBhvr>
                                    </p:animEffect>
                                    <p:set>
                                      <p:cBhvr>
                                        <p:cTn id="17" dur="1" fill="hold">
                                          <p:stCondLst>
                                            <p:cond delay="499"/>
                                          </p:stCondLst>
                                        </p:cTn>
                                        <p:tgtEl>
                                          <p:spTgt spid="307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92D050"/>
          </a:solidFill>
        </p:spPr>
        <p:txBody>
          <a:bodyPr>
            <a:normAutofit/>
          </a:bodyPr>
          <a:lstStyle/>
          <a:p>
            <a:pPr algn="l"/>
            <a:r>
              <a:rPr lang="ru-RU" sz="3200" dirty="0" smtClean="0">
                <a:latin typeface="Times New Roman" pitchFamily="18" charset="0"/>
                <a:cs typeface="Times New Roman" pitchFamily="18" charset="0"/>
              </a:rPr>
              <a:t>Клеточное строение организмов</a:t>
            </a:r>
            <a:endParaRPr lang="ru-RU" sz="3200" dirty="0">
              <a:latin typeface="Times New Roman" pitchFamily="18" charset="0"/>
              <a:cs typeface="Times New Roman" pitchFamily="18" charset="0"/>
            </a:endParaRPr>
          </a:p>
        </p:txBody>
      </p:sp>
      <p:pic>
        <p:nvPicPr>
          <p:cNvPr id="5" name="Picture 2" descr="C:\Documents and Settings\Владелец\Мои документы\таб.№ 3.jpg"/>
          <p:cNvPicPr>
            <a:picLocks noChangeAspect="1" noChangeArrowheads="1"/>
          </p:cNvPicPr>
          <p:nvPr/>
        </p:nvPicPr>
        <p:blipFill>
          <a:blip r:embed="rId2"/>
          <a:srcRect/>
          <a:stretch>
            <a:fillRect/>
          </a:stretch>
        </p:blipFill>
        <p:spPr bwMode="auto">
          <a:xfrm rot="5400000">
            <a:off x="321447" y="2393141"/>
            <a:ext cx="6215106" cy="6143668"/>
          </a:xfrm>
          <a:prstGeom prst="rect">
            <a:avLst/>
          </a:prstGeom>
          <a:solidFill>
            <a:schemeClr val="accent6">
              <a:lumMod val="75000"/>
            </a:schemeClr>
          </a:solidFill>
          <a:ln>
            <a:solidFill>
              <a:schemeClr val="accent6">
                <a:lumMod val="75000"/>
              </a:schemeClr>
            </a:solidFill>
          </a:ln>
          <a:effectLst>
            <a:glow rad="101600">
              <a:schemeClr val="accent6">
                <a:satMod val="175000"/>
                <a:alpha val="40000"/>
              </a:schemeClr>
            </a:glow>
            <a:outerShdw blurRad="40000" dist="20000" dir="5400000" rotWithShape="0">
              <a:srgbClr val="000000">
                <a:alpha val="38000"/>
              </a:srgbClr>
            </a:outerShdw>
          </a:effectLst>
        </p:spPr>
        <p:style>
          <a:lnRef idx="1">
            <a:schemeClr val="accent6"/>
          </a:lnRef>
          <a:fillRef idx="2">
            <a:schemeClr val="accent6"/>
          </a:fillRef>
          <a:effectRef idx="1">
            <a:schemeClr val="accent6"/>
          </a:effectRef>
          <a:fontRef idx="minor">
            <a:schemeClr val="dk1"/>
          </a:fontRef>
        </p:style>
      </p:pic>
      <p:sp>
        <p:nvSpPr>
          <p:cNvPr id="6" name="Содержимое 5"/>
          <p:cNvSpPr>
            <a:spLocks noGrp="1"/>
          </p:cNvSpPr>
          <p:nvPr>
            <p:ph idx="1"/>
          </p:nvPr>
        </p:nvSpPr>
        <p:spPr/>
        <p:txBody>
          <a:bodyPr/>
          <a:lstStyle/>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1000" fill="hold"/>
                                        <p:tgtEl>
                                          <p:spTgt spid="5"/>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5" presetClass="exit" presetSubtype="10" fill="hold" nodeType="clickEffect">
                                  <p:stCondLst>
                                    <p:cond delay="0"/>
                                  </p:stCondLst>
                                  <p:childTnLst>
                                    <p:animEffect transition="out" filter="checkerboard(across)">
                                      <p:cBhvr>
                                        <p:cTn id="16" dur="500"/>
                                        <p:tgtEl>
                                          <p:spTgt spid="5"/>
                                        </p:tgtEl>
                                      </p:cBhvr>
                                    </p:animEffect>
                                    <p:set>
                                      <p:cBhvr>
                                        <p:cTn id="17"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92D050"/>
          </a:solidFill>
        </p:spPr>
        <p:txBody>
          <a:bodyPr>
            <a:normAutofit/>
          </a:bodyPr>
          <a:lstStyle/>
          <a:p>
            <a:r>
              <a:rPr lang="ru-RU" sz="3200" dirty="0" smtClean="0">
                <a:latin typeface="Times New Roman" pitchFamily="18" charset="0"/>
                <a:cs typeface="Times New Roman" pitchFamily="18" charset="0"/>
              </a:rPr>
              <a:t>Схема возможного возникновения эукариот из прокариот.</a:t>
            </a:r>
            <a:endParaRPr lang="ru-RU" sz="3200" dirty="0">
              <a:latin typeface="Times New Roman" pitchFamily="18" charset="0"/>
              <a:cs typeface="Times New Roman" pitchFamily="18" charset="0"/>
            </a:endParaRPr>
          </a:p>
        </p:txBody>
      </p:sp>
      <p:pic>
        <p:nvPicPr>
          <p:cNvPr id="2050" name="Picture 2" descr="C:\Documents and Settings\Владелец\Мои документы\таб.№ 6.jpg"/>
          <p:cNvPicPr>
            <a:picLocks noGrp="1" noChangeAspect="1" noChangeArrowheads="1"/>
          </p:cNvPicPr>
          <p:nvPr>
            <p:ph idx="1"/>
          </p:nvPr>
        </p:nvPicPr>
        <p:blipFill>
          <a:blip r:embed="rId2"/>
          <a:srcRect/>
          <a:stretch>
            <a:fillRect/>
          </a:stretch>
        </p:blipFill>
        <p:spPr bwMode="auto">
          <a:xfrm rot="5400000">
            <a:off x="357166" y="2357422"/>
            <a:ext cx="6000792" cy="6000792"/>
          </a:xfrm>
          <a:prstGeom prst="rect">
            <a:avLst/>
          </a:prstGeom>
          <a:solidFill>
            <a:schemeClr val="accent6">
              <a:lumMod val="60000"/>
              <a:lumOff val="40000"/>
            </a:schemeClr>
          </a:solidFill>
          <a:ln>
            <a:solidFill>
              <a:schemeClr val="accent6">
                <a:lumMod val="60000"/>
                <a:lumOff val="40000"/>
              </a:schemeClr>
            </a:solidFill>
          </a:ln>
          <a:effectLst>
            <a:glow rad="139700">
              <a:schemeClr val="accent6">
                <a:satMod val="175000"/>
                <a:alpha val="40000"/>
              </a:schemeClr>
            </a:glo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2050"/>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5" presetClass="exit" presetSubtype="10" fill="hold" nodeType="clickEffect">
                                  <p:stCondLst>
                                    <p:cond delay="0"/>
                                  </p:stCondLst>
                                  <p:childTnLst>
                                    <p:animEffect transition="out" filter="checkerboard(across)">
                                      <p:cBhvr>
                                        <p:cTn id="16" dur="500"/>
                                        <p:tgtEl>
                                          <p:spTgt spid="2050"/>
                                        </p:tgtEl>
                                      </p:cBhvr>
                                    </p:animEffect>
                                    <p:set>
                                      <p:cBhvr>
                                        <p:cTn id="17" dur="1" fill="hold">
                                          <p:stCondLst>
                                            <p:cond delay="499"/>
                                          </p:stCondLst>
                                        </p:cTn>
                                        <p:tgtEl>
                                          <p:spTgt spid="205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92D050"/>
          </a:solidFill>
        </p:spPr>
        <p:txBody>
          <a:bodyPr>
            <a:normAutofit fontScale="90000"/>
          </a:bodyPr>
          <a:lstStyle/>
          <a:p>
            <a:r>
              <a:rPr lang="ru-RU" sz="3200" dirty="0" smtClean="0">
                <a:latin typeface="Times New Roman" pitchFamily="18" charset="0"/>
                <a:cs typeface="Times New Roman" pitchFamily="18" charset="0"/>
              </a:rPr>
              <a:t>Сравнение строения и деятельности растительной и животной клеток.</a:t>
            </a:r>
            <a:endParaRPr lang="ru-RU" sz="3200" dirty="0">
              <a:latin typeface="Times New Roman" pitchFamily="18" charset="0"/>
              <a:cs typeface="Times New Roman" pitchFamily="18" charset="0"/>
            </a:endParaRPr>
          </a:p>
        </p:txBody>
      </p:sp>
      <p:pic>
        <p:nvPicPr>
          <p:cNvPr id="1026" name="Picture 2" descr="C:\Documents and Settings\Владелец\Мои документы\таб.№ 5.jpg"/>
          <p:cNvPicPr>
            <a:picLocks noGrp="1" noChangeAspect="1" noChangeArrowheads="1"/>
          </p:cNvPicPr>
          <p:nvPr>
            <p:ph idx="1"/>
          </p:nvPr>
        </p:nvPicPr>
        <p:blipFill>
          <a:blip r:embed="rId2"/>
          <a:srcRect/>
          <a:stretch>
            <a:fillRect/>
          </a:stretch>
        </p:blipFill>
        <p:spPr bwMode="auto">
          <a:xfrm rot="5400000">
            <a:off x="535761" y="2250265"/>
            <a:ext cx="5857916" cy="6072230"/>
          </a:xfrm>
          <a:prstGeom prst="rect">
            <a:avLst/>
          </a:prstGeom>
          <a:solidFill>
            <a:schemeClr val="accent6">
              <a:lumMod val="60000"/>
              <a:lumOff val="40000"/>
            </a:schemeClr>
          </a:solidFill>
          <a:ln>
            <a:solidFill>
              <a:schemeClr val="accent6">
                <a:lumMod val="60000"/>
                <a:lumOff val="40000"/>
              </a:schemeClr>
            </a:solidFill>
          </a:ln>
          <a:effectLst>
            <a:glow rad="139700">
              <a:schemeClr val="accent6">
                <a:satMod val="175000"/>
                <a:alpha val="40000"/>
              </a:schemeClr>
            </a:glow>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nodeType="clickEffect">
                                  <p:stCondLst>
                                    <p:cond delay="0"/>
                                  </p:stCondLst>
                                  <p:childTnLst>
                                    <p:animRot by="21600000">
                                      <p:cBhvr>
                                        <p:cTn id="12" dur="2000" fill="hold"/>
                                        <p:tgtEl>
                                          <p:spTgt spid="1026"/>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5" presetClass="exit" presetSubtype="10" fill="hold" nodeType="clickEffect">
                                  <p:stCondLst>
                                    <p:cond delay="0"/>
                                  </p:stCondLst>
                                  <p:childTnLst>
                                    <p:animEffect transition="out" filter="checkerboard(across)">
                                      <p:cBhvr>
                                        <p:cTn id="16" dur="500"/>
                                        <p:tgtEl>
                                          <p:spTgt spid="1026"/>
                                        </p:tgtEl>
                                      </p:cBhvr>
                                    </p:animEffect>
                                    <p:set>
                                      <p:cBhvr>
                                        <p:cTn id="17" dur="1" fill="hold">
                                          <p:stCondLst>
                                            <p:cond delay="499"/>
                                          </p:stCondLst>
                                        </p:cTn>
                                        <p:tgtEl>
                                          <p:spTgt spid="102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92D050"/>
          </a:solidFill>
        </p:spPr>
        <p:txBody>
          <a:bodyPr>
            <a:normAutofit/>
          </a:bodyPr>
          <a:lstStyle/>
          <a:p>
            <a:r>
              <a:rPr lang="ru-RU" sz="3200" dirty="0" smtClean="0">
                <a:latin typeface="Times New Roman" pitchFamily="18" charset="0"/>
                <a:cs typeface="Times New Roman" pitchFamily="18" charset="0"/>
              </a:rPr>
              <a:t>Тезисное обобщение </a:t>
            </a:r>
            <a:r>
              <a:rPr lang="ru-RU" sz="3200" dirty="0" err="1" smtClean="0">
                <a:latin typeface="Times New Roman" pitchFamily="18" charset="0"/>
                <a:cs typeface="Times New Roman" pitchFamily="18" charset="0"/>
              </a:rPr>
              <a:t>презентируемого</a:t>
            </a:r>
            <a:r>
              <a:rPr lang="ru-RU" sz="3200" dirty="0" smtClean="0">
                <a:latin typeface="Times New Roman" pitchFamily="18" charset="0"/>
                <a:cs typeface="Times New Roman" pitchFamily="18" charset="0"/>
              </a:rPr>
              <a:t> материала.</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a:noFill/>
          <a:ln>
            <a:solidFill>
              <a:schemeClr val="accent6">
                <a:lumMod val="75000"/>
              </a:schemeClr>
            </a:solidFill>
          </a:ln>
          <a:effectLst>
            <a:glow rad="139700">
              <a:schemeClr val="accent6">
                <a:satMod val="175000"/>
                <a:alpha val="40000"/>
              </a:schemeClr>
            </a:glow>
          </a:effectLst>
        </p:spPr>
        <p:txBody>
          <a:bodyPr>
            <a:normAutofit/>
          </a:bodyPr>
          <a:lstStyle/>
          <a:p>
            <a:r>
              <a:rPr lang="ru-RU" sz="1800" dirty="0" smtClean="0">
                <a:latin typeface="Times New Roman" pitchFamily="18" charset="0"/>
                <a:cs typeface="Times New Roman" pitchFamily="18" charset="0"/>
              </a:rPr>
              <a:t>1. Биохимические превращения неразрывно связаны с теми структурами живой клетки, которые отвечают за выполнение той или иной функции. Такие структуры получили название органоидов, так как, подобно органам целого организма, выполняют специфическую функцию. По строению клетки все  живые существа следует делить на организмы – прокариоты ( буквально – </a:t>
            </a:r>
            <a:r>
              <a:rPr lang="ru-RU" sz="1800" dirty="0" err="1" smtClean="0">
                <a:latin typeface="Times New Roman" pitchFamily="18" charset="0"/>
                <a:cs typeface="Times New Roman" pitchFamily="18" charset="0"/>
              </a:rPr>
              <a:t>доядерные</a:t>
            </a:r>
            <a:r>
              <a:rPr lang="ru-RU" sz="1800" dirty="0" smtClean="0">
                <a:latin typeface="Times New Roman" pitchFamily="18" charset="0"/>
                <a:cs typeface="Times New Roman" pitchFamily="18" charset="0"/>
              </a:rPr>
              <a:t>) и эукариоты  (ядерные).</a:t>
            </a:r>
          </a:p>
          <a:p>
            <a:r>
              <a:rPr lang="ru-RU" sz="1800" dirty="0" smtClean="0">
                <a:latin typeface="Times New Roman" pitchFamily="18" charset="0"/>
                <a:cs typeface="Times New Roman" pitchFamily="18" charset="0"/>
              </a:rPr>
              <a:t>2. В основе строения клетки лежит мембранный принцип организации.</a:t>
            </a:r>
          </a:p>
          <a:p>
            <a:r>
              <a:rPr lang="ru-RU" sz="1800" dirty="0" smtClean="0">
                <a:latin typeface="Times New Roman" pitchFamily="18" charset="0"/>
                <a:cs typeface="Times New Roman" pitchFamily="18" charset="0"/>
              </a:rPr>
              <a:t>3. В клетках </a:t>
            </a:r>
            <a:r>
              <a:rPr lang="ru-RU" sz="1800" dirty="0" err="1" smtClean="0">
                <a:latin typeface="Times New Roman" pitchFamily="18" charset="0"/>
                <a:cs typeface="Times New Roman" pitchFamily="18" charset="0"/>
              </a:rPr>
              <a:t>прокариотических</a:t>
            </a:r>
            <a:r>
              <a:rPr lang="ru-RU" sz="1800" dirty="0" smtClean="0">
                <a:latin typeface="Times New Roman" pitchFamily="18" charset="0"/>
                <a:cs typeface="Times New Roman" pitchFamily="18" charset="0"/>
              </a:rPr>
              <a:t> организмов практически нет внутренних мембран.</a:t>
            </a:r>
          </a:p>
          <a:p>
            <a:r>
              <a:rPr lang="ru-RU" sz="1800" dirty="0" smtClean="0">
                <a:latin typeface="Times New Roman" pitchFamily="18" charset="0"/>
                <a:cs typeface="Times New Roman" pitchFamily="18" charset="0"/>
              </a:rPr>
              <a:t>4.  В отличие от прокариот у всех </a:t>
            </a:r>
            <a:r>
              <a:rPr lang="ru-RU" sz="1800" dirty="0" err="1" smtClean="0">
                <a:latin typeface="Times New Roman" pitchFamily="18" charset="0"/>
                <a:cs typeface="Times New Roman" pitchFamily="18" charset="0"/>
              </a:rPr>
              <a:t>эукариотических</a:t>
            </a:r>
            <a:r>
              <a:rPr lang="ru-RU" sz="1800" dirty="0" smtClean="0">
                <a:latin typeface="Times New Roman" pitchFamily="18" charset="0"/>
                <a:cs typeface="Times New Roman" pitchFamily="18" charset="0"/>
              </a:rPr>
              <a:t> клеток имеется </a:t>
            </a:r>
            <a:r>
              <a:rPr lang="ru-RU" sz="1800" dirty="0" err="1" smtClean="0">
                <a:latin typeface="Times New Roman" pitchFamily="18" charset="0"/>
                <a:cs typeface="Times New Roman" pitchFamily="18" charset="0"/>
              </a:rPr>
              <a:t>цитоскелет</a:t>
            </a:r>
            <a:r>
              <a:rPr lang="ru-RU" sz="1800" dirty="0" smtClean="0">
                <a:latin typeface="Times New Roman" pitchFamily="18" charset="0"/>
                <a:cs typeface="Times New Roman" pitchFamily="18" charset="0"/>
              </a:rPr>
              <a:t>.</a:t>
            </a:r>
          </a:p>
          <a:p>
            <a:r>
              <a:rPr lang="ru-RU" sz="1800" dirty="0" smtClean="0">
                <a:latin typeface="Times New Roman" pitchFamily="18" charset="0"/>
                <a:cs typeface="Times New Roman" pitchFamily="18" charset="0"/>
              </a:rPr>
              <a:t>5. Цитоплазма </a:t>
            </a:r>
            <a:r>
              <a:rPr lang="ru-RU" sz="1800" dirty="0" err="1" smtClean="0">
                <a:latin typeface="Times New Roman" pitchFamily="18" charset="0"/>
                <a:cs typeface="Times New Roman" pitchFamily="18" charset="0"/>
              </a:rPr>
              <a:t>эукариотической</a:t>
            </a:r>
            <a:r>
              <a:rPr lang="ru-RU" sz="1800" dirty="0" smtClean="0">
                <a:latin typeface="Times New Roman" pitchFamily="18" charset="0"/>
                <a:cs typeface="Times New Roman" pitchFamily="18" charset="0"/>
              </a:rPr>
              <a:t> клетки разделена на специализированные  отделы – </a:t>
            </a:r>
            <a:r>
              <a:rPr lang="ru-RU" sz="1800" dirty="0" err="1" smtClean="0">
                <a:latin typeface="Times New Roman" pitchFamily="18" charset="0"/>
                <a:cs typeface="Times New Roman" pitchFamily="18" charset="0"/>
              </a:rPr>
              <a:t>компарменты</a:t>
            </a:r>
            <a:r>
              <a:rPr lang="ru-RU" sz="1800" dirty="0" smtClean="0">
                <a:latin typeface="Times New Roman" pitchFamily="18" charset="0"/>
                <a:cs typeface="Times New Roman" pitchFamily="18" charset="0"/>
              </a:rPr>
              <a:t>.</a:t>
            </a:r>
          </a:p>
          <a:p>
            <a:r>
              <a:rPr lang="ru-RU" sz="1800" dirty="0" smtClean="0">
                <a:latin typeface="Times New Roman" pitchFamily="18" charset="0"/>
                <a:cs typeface="Times New Roman" pitchFamily="18" charset="0"/>
              </a:rPr>
              <a:t>6.  Ряд органоидов клетки обладают </a:t>
            </a:r>
            <a:r>
              <a:rPr lang="ru-RU" sz="1800" dirty="0" smtClean="0">
                <a:latin typeface="Times New Roman" pitchFamily="18" charset="0"/>
                <a:cs typeface="Times New Roman" pitchFamily="18" charset="0"/>
              </a:rPr>
              <a:t>способностью </a:t>
            </a:r>
            <a:r>
              <a:rPr lang="ru-RU" sz="1800" dirty="0" smtClean="0">
                <a:latin typeface="Times New Roman" pitchFamily="18" charset="0"/>
                <a:cs typeface="Times New Roman" pitchFamily="18" charset="0"/>
              </a:rPr>
              <a:t>к самовоспроизведению, в основе которого лежит редупликация кольцевой молекулы ДНК,  входящей в их состав.</a:t>
            </a: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mph" presetSubtype="0" fill="hold" grpId="0" nodeType="clickEffect">
                                  <p:stCondLst>
                                    <p:cond delay="0"/>
                                  </p:stCondLst>
                                  <p:childTnLst>
                                    <p:animRot by="21600000">
                                      <p:cBhvr>
                                        <p:cTn id="12" dur="2000" fill="hold"/>
                                        <p:tgtEl>
                                          <p:spTgt spid="3">
                                            <p:bg/>
                                          </p:spTgt>
                                        </p:tgtEl>
                                        <p:attrNameLst>
                                          <p:attrName>r</p:attrName>
                                        </p:attrNameLst>
                                      </p:cBhvr>
                                    </p:animRot>
                                  </p:childTnLst>
                                </p:cTn>
                              </p:par>
                            </p:childTnLst>
                          </p:cTn>
                        </p:par>
                      </p:childTnLst>
                    </p:cTn>
                  </p:par>
                  <p:par>
                    <p:cTn id="13" fill="hold">
                      <p:stCondLst>
                        <p:cond delay="indefinite"/>
                      </p:stCondLst>
                      <p:childTnLst>
                        <p:par>
                          <p:cTn id="14" fill="hold">
                            <p:stCondLst>
                              <p:cond delay="0"/>
                            </p:stCondLst>
                            <p:childTnLst>
                              <p:par>
                                <p:cTn id="15" presetID="8" presetClass="emph" presetSubtype="0" fill="hold" grpId="0" nodeType="clickEffect">
                                  <p:stCondLst>
                                    <p:cond delay="0"/>
                                  </p:stCondLst>
                                  <p:childTnLst>
                                    <p:animRot by="21600000">
                                      <p:cBhvr>
                                        <p:cTn id="16" dur="2000" fill="hold"/>
                                        <p:tgtEl>
                                          <p:spTgt spid="3">
                                            <p:txEl>
                                              <p:pRg st="0" end="0"/>
                                            </p:txEl>
                                          </p:spTgt>
                                        </p:tgtEl>
                                        <p:attrNameLst>
                                          <p:attrName>r</p:attrName>
                                        </p:attrNameLst>
                                      </p:cBhvr>
                                    </p:animRot>
                                  </p:childTnLst>
                                </p:cTn>
                              </p:par>
                            </p:childTnLst>
                          </p:cTn>
                        </p:par>
                      </p:childTnLst>
                    </p:cTn>
                  </p:par>
                  <p:par>
                    <p:cTn id="17" fill="hold">
                      <p:stCondLst>
                        <p:cond delay="indefinite"/>
                      </p:stCondLst>
                      <p:childTnLst>
                        <p:par>
                          <p:cTn id="18" fill="hold">
                            <p:stCondLst>
                              <p:cond delay="0"/>
                            </p:stCondLst>
                            <p:childTnLst>
                              <p:par>
                                <p:cTn id="19" presetID="8" presetClass="emph" presetSubtype="0" fill="hold" grpId="0" nodeType="clickEffect">
                                  <p:stCondLst>
                                    <p:cond delay="0"/>
                                  </p:stCondLst>
                                  <p:childTnLst>
                                    <p:animRot by="21600000">
                                      <p:cBhvr>
                                        <p:cTn id="20" dur="2000" fill="hold"/>
                                        <p:tgtEl>
                                          <p:spTgt spid="3">
                                            <p:txEl>
                                              <p:pRg st="1" end="1"/>
                                            </p:txEl>
                                          </p:spTgt>
                                        </p:tgtEl>
                                        <p:attrNameLst>
                                          <p:attrName>r</p:attrName>
                                        </p:attrNameLst>
                                      </p:cBhvr>
                                    </p:animRot>
                                  </p:childTnLst>
                                </p:cTn>
                              </p:par>
                            </p:childTnLst>
                          </p:cTn>
                        </p:par>
                      </p:childTnLst>
                    </p:cTn>
                  </p:par>
                  <p:par>
                    <p:cTn id="21" fill="hold">
                      <p:stCondLst>
                        <p:cond delay="indefinite"/>
                      </p:stCondLst>
                      <p:childTnLst>
                        <p:par>
                          <p:cTn id="22" fill="hold">
                            <p:stCondLst>
                              <p:cond delay="0"/>
                            </p:stCondLst>
                            <p:childTnLst>
                              <p:par>
                                <p:cTn id="23" presetID="8" presetClass="emph" presetSubtype="0" fill="hold" grpId="0" nodeType="clickEffect">
                                  <p:stCondLst>
                                    <p:cond delay="0"/>
                                  </p:stCondLst>
                                  <p:childTnLst>
                                    <p:animRot by="21600000">
                                      <p:cBhvr>
                                        <p:cTn id="24" dur="2000" fill="hold"/>
                                        <p:tgtEl>
                                          <p:spTgt spid="3">
                                            <p:txEl>
                                              <p:pRg st="2" end="2"/>
                                            </p:txEl>
                                          </p:spTgt>
                                        </p:tgtEl>
                                        <p:attrNameLst>
                                          <p:attrName>r</p:attrName>
                                        </p:attrNameLst>
                                      </p:cBhvr>
                                    </p:animRot>
                                  </p:childTnLst>
                                </p:cTn>
                              </p:par>
                            </p:childTnLst>
                          </p:cTn>
                        </p:par>
                      </p:childTnLst>
                    </p:cTn>
                  </p:par>
                  <p:par>
                    <p:cTn id="25" fill="hold">
                      <p:stCondLst>
                        <p:cond delay="indefinite"/>
                      </p:stCondLst>
                      <p:childTnLst>
                        <p:par>
                          <p:cTn id="26" fill="hold">
                            <p:stCondLst>
                              <p:cond delay="0"/>
                            </p:stCondLst>
                            <p:childTnLst>
                              <p:par>
                                <p:cTn id="27" presetID="8" presetClass="emph" presetSubtype="0" fill="hold" grpId="0" nodeType="clickEffect">
                                  <p:stCondLst>
                                    <p:cond delay="0"/>
                                  </p:stCondLst>
                                  <p:childTnLst>
                                    <p:animRot by="21600000">
                                      <p:cBhvr>
                                        <p:cTn id="28" dur="2000" fill="hold"/>
                                        <p:tgtEl>
                                          <p:spTgt spid="3">
                                            <p:txEl>
                                              <p:pRg st="3" end="3"/>
                                            </p:txEl>
                                          </p:spTgt>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8" presetClass="emph" presetSubtype="0" fill="hold" grpId="0" nodeType="clickEffect">
                                  <p:stCondLst>
                                    <p:cond delay="0"/>
                                  </p:stCondLst>
                                  <p:childTnLst>
                                    <p:animRot by="21600000">
                                      <p:cBhvr>
                                        <p:cTn id="32" dur="2000" fill="hold"/>
                                        <p:tgtEl>
                                          <p:spTgt spid="3">
                                            <p:txEl>
                                              <p:pRg st="4" end="4"/>
                                            </p:txEl>
                                          </p:spTgt>
                                        </p:tgtEl>
                                        <p:attrNameLst>
                                          <p:attrName>r</p:attrName>
                                        </p:attrNameLst>
                                      </p:cBhvr>
                                    </p:animRot>
                                  </p:childTnLst>
                                </p:cTn>
                              </p:par>
                            </p:childTnLst>
                          </p:cTn>
                        </p:par>
                      </p:childTnLst>
                    </p:cTn>
                  </p:par>
                  <p:par>
                    <p:cTn id="33" fill="hold">
                      <p:stCondLst>
                        <p:cond delay="indefinite"/>
                      </p:stCondLst>
                      <p:childTnLst>
                        <p:par>
                          <p:cTn id="34" fill="hold">
                            <p:stCondLst>
                              <p:cond delay="0"/>
                            </p:stCondLst>
                            <p:childTnLst>
                              <p:par>
                                <p:cTn id="35" presetID="8" presetClass="emph" presetSubtype="0" fill="hold" grpId="0" nodeType="clickEffect">
                                  <p:stCondLst>
                                    <p:cond delay="0"/>
                                  </p:stCondLst>
                                  <p:childTnLst>
                                    <p:animRot by="21600000">
                                      <p:cBhvr>
                                        <p:cTn id="36" dur="2000" fill="hold"/>
                                        <p:tgtEl>
                                          <p:spTgt spid="3">
                                            <p:txEl>
                                              <p:pRg st="5" end="5"/>
                                            </p:txEl>
                                          </p:spTgt>
                                        </p:tgtEl>
                                        <p:attrNameLst>
                                          <p:attrName>r</p:attrName>
                                        </p:attrNameLst>
                                      </p:cBhvr>
                                    </p:animRot>
                                  </p:childTnLst>
                                </p:cTn>
                              </p:par>
                            </p:childTnLst>
                          </p:cTn>
                        </p:par>
                      </p:childTnLst>
                    </p:cTn>
                  </p:par>
                  <p:par>
                    <p:cTn id="37" fill="hold">
                      <p:stCondLst>
                        <p:cond delay="indefinite"/>
                      </p:stCondLst>
                      <p:childTnLst>
                        <p:par>
                          <p:cTn id="38" fill="hold">
                            <p:stCondLst>
                              <p:cond delay="0"/>
                            </p:stCondLst>
                            <p:childTnLst>
                              <p:par>
                                <p:cTn id="39" presetID="5" presetClass="exit" presetSubtype="10" fill="hold" grpId="1" nodeType="clickEffect">
                                  <p:stCondLst>
                                    <p:cond delay="0"/>
                                  </p:stCondLst>
                                  <p:childTnLst>
                                    <p:animEffect transition="out" filter="checkerboard(across)">
                                      <p:cBhvr>
                                        <p:cTn id="40" dur="500"/>
                                        <p:tgtEl>
                                          <p:spTgt spid="3">
                                            <p:txEl>
                                              <p:pRg st="0" end="0"/>
                                            </p:txEl>
                                          </p:spTgt>
                                        </p:tgtEl>
                                      </p:cBhvr>
                                    </p:animEffect>
                                    <p:set>
                                      <p:cBhvr>
                                        <p:cTn id="41"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5" presetClass="exit" presetSubtype="10" fill="hold" grpId="1" nodeType="clickEffect">
                                  <p:stCondLst>
                                    <p:cond delay="0"/>
                                  </p:stCondLst>
                                  <p:childTnLst>
                                    <p:animEffect transition="out" filter="checkerboard(across)">
                                      <p:cBhvr>
                                        <p:cTn id="45" dur="500"/>
                                        <p:tgtEl>
                                          <p:spTgt spid="3">
                                            <p:txEl>
                                              <p:pRg st="1" end="1"/>
                                            </p:txEl>
                                          </p:spTgt>
                                        </p:tgtEl>
                                      </p:cBhvr>
                                    </p:animEffect>
                                    <p:set>
                                      <p:cBhvr>
                                        <p:cTn id="46"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5" presetClass="exit" presetSubtype="10" fill="hold" grpId="1" nodeType="clickEffect">
                                  <p:stCondLst>
                                    <p:cond delay="0"/>
                                  </p:stCondLst>
                                  <p:childTnLst>
                                    <p:animEffect transition="out" filter="checkerboard(across)">
                                      <p:cBhvr>
                                        <p:cTn id="50" dur="500"/>
                                        <p:tgtEl>
                                          <p:spTgt spid="3">
                                            <p:txEl>
                                              <p:pRg st="2" end="2"/>
                                            </p:txEl>
                                          </p:spTgt>
                                        </p:tgtEl>
                                      </p:cBhvr>
                                    </p:animEffect>
                                    <p:set>
                                      <p:cBhvr>
                                        <p:cTn id="51"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5" presetClass="exit" presetSubtype="10" fill="hold" grpId="1" nodeType="clickEffect">
                                  <p:stCondLst>
                                    <p:cond delay="0"/>
                                  </p:stCondLst>
                                  <p:childTnLst>
                                    <p:animEffect transition="out" filter="checkerboard(across)">
                                      <p:cBhvr>
                                        <p:cTn id="55" dur="500"/>
                                        <p:tgtEl>
                                          <p:spTgt spid="3">
                                            <p:txEl>
                                              <p:pRg st="3" end="3"/>
                                            </p:txEl>
                                          </p:spTgt>
                                        </p:tgtEl>
                                      </p:cBhvr>
                                    </p:animEffect>
                                    <p:set>
                                      <p:cBhvr>
                                        <p:cTn id="56"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57" fill="hold">
                      <p:stCondLst>
                        <p:cond delay="indefinite"/>
                      </p:stCondLst>
                      <p:childTnLst>
                        <p:par>
                          <p:cTn id="58" fill="hold">
                            <p:stCondLst>
                              <p:cond delay="0"/>
                            </p:stCondLst>
                            <p:childTnLst>
                              <p:par>
                                <p:cTn id="59" presetID="5" presetClass="exit" presetSubtype="10" fill="hold" grpId="1" nodeType="clickEffect">
                                  <p:stCondLst>
                                    <p:cond delay="0"/>
                                  </p:stCondLst>
                                  <p:childTnLst>
                                    <p:animEffect transition="out" filter="checkerboard(across)">
                                      <p:cBhvr>
                                        <p:cTn id="60" dur="500"/>
                                        <p:tgtEl>
                                          <p:spTgt spid="3">
                                            <p:txEl>
                                              <p:pRg st="4" end="4"/>
                                            </p:txEl>
                                          </p:spTgt>
                                        </p:tgtEl>
                                      </p:cBhvr>
                                    </p:animEffect>
                                    <p:set>
                                      <p:cBhvr>
                                        <p:cTn id="61"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5" presetClass="exit" presetSubtype="10" fill="hold" grpId="1" nodeType="clickEffect">
                                  <p:stCondLst>
                                    <p:cond delay="0"/>
                                  </p:stCondLst>
                                  <p:childTnLst>
                                    <p:animEffect transition="out" filter="checkerboard(across)">
                                      <p:cBhvr>
                                        <p:cTn id="65" dur="500"/>
                                        <p:tgtEl>
                                          <p:spTgt spid="3">
                                            <p:txEl>
                                              <p:pRg st="5" end="5"/>
                                            </p:txEl>
                                          </p:spTgt>
                                        </p:tgtEl>
                                      </p:cBhvr>
                                    </p:animEffect>
                                    <p:set>
                                      <p:cBhvr>
                                        <p:cTn id="66" dur="1" fill="hold">
                                          <p:stCondLst>
                                            <p:cond delay="499"/>
                                          </p:stCondLst>
                                        </p:cTn>
                                        <p:tgtEl>
                                          <p:spTgt spid="3">
                                            <p:txEl>
                                              <p:pRg st="5" end="5"/>
                                            </p:txEl>
                                          </p:spTgt>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5" presetClass="exit" presetSubtype="10" fill="hold" grpId="1" nodeType="clickEffect">
                                  <p:stCondLst>
                                    <p:cond delay="0"/>
                                  </p:stCondLst>
                                  <p:childTnLst>
                                    <p:animEffect transition="out" filter="checkerboard(across)">
                                      <p:cBhvr>
                                        <p:cTn id="70" dur="500"/>
                                        <p:tgtEl>
                                          <p:spTgt spid="3">
                                            <p:bg/>
                                          </p:spTgt>
                                        </p:tgtEl>
                                      </p:cBhvr>
                                    </p:animEffect>
                                    <p:set>
                                      <p:cBhvr>
                                        <p:cTn id="71" dur="1" fill="hold">
                                          <p:stCondLst>
                                            <p:cond delay="49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3" grpI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92D050"/>
          </a:solidFill>
        </p:spPr>
        <p:txBody>
          <a:bodyPr>
            <a:normAutofit/>
          </a:bodyPr>
          <a:lstStyle/>
          <a:p>
            <a:r>
              <a:rPr lang="ru-RU" sz="3200" dirty="0" smtClean="0">
                <a:latin typeface="Times New Roman" pitchFamily="18" charset="0"/>
                <a:cs typeface="Times New Roman" pitchFamily="18" charset="0"/>
              </a:rPr>
              <a:t>Контрольные задания.</a:t>
            </a:r>
            <a:endParaRPr lang="ru-RU" sz="3200" dirty="0">
              <a:latin typeface="Times New Roman" pitchFamily="18" charset="0"/>
              <a:cs typeface="Times New Roman" pitchFamily="18" charset="0"/>
            </a:endParaRPr>
          </a:p>
        </p:txBody>
      </p:sp>
      <p:sp>
        <p:nvSpPr>
          <p:cNvPr id="3" name="Содержимое 2"/>
          <p:cNvSpPr>
            <a:spLocks noGrp="1"/>
          </p:cNvSpPr>
          <p:nvPr>
            <p:ph idx="1"/>
          </p:nvPr>
        </p:nvSpPr>
        <p:spPr>
          <a:xfrm>
            <a:off x="342900" y="2133601"/>
            <a:ext cx="6172200" cy="6510365"/>
          </a:xfrm>
          <a:ln>
            <a:solidFill>
              <a:schemeClr val="accent6">
                <a:lumMod val="60000"/>
                <a:lumOff val="40000"/>
              </a:schemeClr>
            </a:solidFill>
          </a:ln>
          <a:effectLst>
            <a:glow rad="139700">
              <a:schemeClr val="accent6">
                <a:satMod val="175000"/>
                <a:alpha val="40000"/>
              </a:schemeClr>
            </a:glow>
          </a:effectLst>
        </p:spPr>
        <p:txBody>
          <a:bodyPr>
            <a:normAutofit/>
          </a:bodyPr>
          <a:lstStyle/>
          <a:p>
            <a:r>
              <a:rPr lang="ru-RU" sz="2400" dirty="0" smtClean="0">
                <a:latin typeface="Times New Roman" pitchFamily="18" charset="0"/>
                <a:cs typeface="Times New Roman" pitchFamily="18" charset="0"/>
              </a:rPr>
              <a:t>1. Перечислите основные положения клеточной теории. Каково значение клеточной теории?</a:t>
            </a:r>
          </a:p>
          <a:p>
            <a:r>
              <a:rPr lang="ru-RU" sz="2400" dirty="0" smtClean="0">
                <a:latin typeface="Times New Roman" pitchFamily="18" charset="0"/>
                <a:cs typeface="Times New Roman" pitchFamily="18" charset="0"/>
              </a:rPr>
              <a:t>2. Перечислите известные вам </a:t>
            </a:r>
            <a:r>
              <a:rPr lang="ru-RU" sz="2400" dirty="0" err="1" smtClean="0">
                <a:latin typeface="Times New Roman" pitchFamily="18" charset="0"/>
                <a:cs typeface="Times New Roman" pitchFamily="18" charset="0"/>
              </a:rPr>
              <a:t>одномембранные</a:t>
            </a:r>
            <a:r>
              <a:rPr lang="ru-RU" sz="2400" dirty="0" smtClean="0">
                <a:latin typeface="Times New Roman" pitchFamily="18" charset="0"/>
                <a:cs typeface="Times New Roman" pitchFamily="18" charset="0"/>
              </a:rPr>
              <a:t> органоиды клетки.</a:t>
            </a:r>
          </a:p>
          <a:p>
            <a:r>
              <a:rPr lang="ru-RU" sz="2400" dirty="0" smtClean="0">
                <a:latin typeface="Times New Roman" pitchFamily="18" charset="0"/>
                <a:cs typeface="Times New Roman" pitchFamily="18" charset="0"/>
              </a:rPr>
              <a:t>3.Какие организмы называются </a:t>
            </a:r>
            <a:r>
              <a:rPr lang="ru-RU" sz="2400" dirty="0" err="1" smtClean="0">
                <a:latin typeface="Times New Roman" pitchFamily="18" charset="0"/>
                <a:cs typeface="Times New Roman" pitchFamily="18" charset="0"/>
              </a:rPr>
              <a:t>прокариотическими</a:t>
            </a:r>
            <a:r>
              <a:rPr lang="ru-RU" sz="2400" dirty="0" smtClean="0">
                <a:latin typeface="Times New Roman" pitchFamily="18" charset="0"/>
                <a:cs typeface="Times New Roman" pitchFamily="18" charset="0"/>
              </a:rPr>
              <a:t> и </a:t>
            </a:r>
            <a:r>
              <a:rPr lang="ru-RU" sz="2400" dirty="0" err="1" smtClean="0">
                <a:latin typeface="Times New Roman" pitchFamily="18" charset="0"/>
                <a:cs typeface="Times New Roman" pitchFamily="18" charset="0"/>
              </a:rPr>
              <a:t>эукариотическими</a:t>
            </a:r>
            <a:r>
              <a:rPr lang="ru-RU" sz="2400" dirty="0" smtClean="0">
                <a:latin typeface="Times New Roman" pitchFamily="18" charset="0"/>
                <a:cs typeface="Times New Roman" pitchFamily="18" charset="0"/>
              </a:rPr>
              <a:t>? Имеются ли принципиальные  различия между прокариотами и эукариотами?</a:t>
            </a:r>
          </a:p>
          <a:p>
            <a:r>
              <a:rPr lang="ru-RU" sz="2400" dirty="0" smtClean="0">
                <a:latin typeface="Times New Roman" pitchFamily="18" charset="0"/>
                <a:cs typeface="Times New Roman" pitchFamily="18" charset="0"/>
              </a:rPr>
              <a:t>4. О чем говорят общие признаки  строения и деятельности растительной и животной клеток?</a:t>
            </a:r>
          </a:p>
          <a:p>
            <a:r>
              <a:rPr lang="ru-RU" sz="2400" dirty="0" smtClean="0">
                <a:latin typeface="Times New Roman" pitchFamily="18" charset="0"/>
                <a:cs typeface="Times New Roman" pitchFamily="18" charset="0"/>
              </a:rPr>
              <a:t>5. Докажите, что клетка – основная структурная и функциональная единица живого.</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xit" presetSubtype="10" fill="hold" grpId="0" nodeType="clickEffect">
                                  <p:stCondLst>
                                    <p:cond delay="0"/>
                                  </p:stCondLst>
                                  <p:childTnLst>
                                    <p:animEffect transition="out" filter="checkerboard(across)">
                                      <p:cBhvr>
                                        <p:cTn id="12" dur="500"/>
                                        <p:tgtEl>
                                          <p:spTgt spid="3">
                                            <p:txEl>
                                              <p:pRg st="0" end="0"/>
                                            </p:txEl>
                                          </p:spTgt>
                                        </p:tgtEl>
                                      </p:cBhvr>
                                    </p:animEffect>
                                    <p:set>
                                      <p:cBhvr>
                                        <p:cTn id="13"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5" presetClass="exit" presetSubtype="10" fill="hold" grpId="0" nodeType="clickEffect">
                                  <p:stCondLst>
                                    <p:cond delay="0"/>
                                  </p:stCondLst>
                                  <p:childTnLst>
                                    <p:animEffect transition="out" filter="checkerboard(across)">
                                      <p:cBhvr>
                                        <p:cTn id="17" dur="500"/>
                                        <p:tgtEl>
                                          <p:spTgt spid="3">
                                            <p:txEl>
                                              <p:pRg st="1" end="1"/>
                                            </p:txEl>
                                          </p:spTgt>
                                        </p:tgtEl>
                                      </p:cBhvr>
                                    </p:animEffect>
                                    <p:set>
                                      <p:cBhvr>
                                        <p:cTn id="18"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5" presetClass="exit" presetSubtype="10" fill="hold" grpId="0" nodeType="clickEffect">
                                  <p:stCondLst>
                                    <p:cond delay="0"/>
                                  </p:stCondLst>
                                  <p:childTnLst>
                                    <p:animEffect transition="out" filter="checkerboard(across)">
                                      <p:cBhvr>
                                        <p:cTn id="22" dur="500"/>
                                        <p:tgtEl>
                                          <p:spTgt spid="3">
                                            <p:txEl>
                                              <p:pRg st="2" end="2"/>
                                            </p:txEl>
                                          </p:spTgt>
                                        </p:tgtEl>
                                      </p:cBhvr>
                                    </p:animEffect>
                                    <p:set>
                                      <p:cBhvr>
                                        <p:cTn id="23"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5" presetClass="exit" presetSubtype="10" fill="hold" grpId="0" nodeType="clickEffect">
                                  <p:stCondLst>
                                    <p:cond delay="0"/>
                                  </p:stCondLst>
                                  <p:childTnLst>
                                    <p:animEffect transition="out" filter="checkerboard(across)">
                                      <p:cBhvr>
                                        <p:cTn id="27" dur="500"/>
                                        <p:tgtEl>
                                          <p:spTgt spid="3">
                                            <p:txEl>
                                              <p:pRg st="3" end="3"/>
                                            </p:txEl>
                                          </p:spTgt>
                                        </p:tgtEl>
                                      </p:cBhvr>
                                    </p:animEffect>
                                    <p:set>
                                      <p:cBhvr>
                                        <p:cTn id="28"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29" fill="hold">
                      <p:stCondLst>
                        <p:cond delay="indefinite"/>
                      </p:stCondLst>
                      <p:childTnLst>
                        <p:par>
                          <p:cTn id="30" fill="hold">
                            <p:stCondLst>
                              <p:cond delay="0"/>
                            </p:stCondLst>
                            <p:childTnLst>
                              <p:par>
                                <p:cTn id="31" presetID="5" presetClass="exit" presetSubtype="10" fill="hold" grpId="0" nodeType="clickEffect">
                                  <p:stCondLst>
                                    <p:cond delay="0"/>
                                  </p:stCondLst>
                                  <p:childTnLst>
                                    <p:animEffect transition="out" filter="checkerboard(across)">
                                      <p:cBhvr>
                                        <p:cTn id="32" dur="500"/>
                                        <p:tgtEl>
                                          <p:spTgt spid="3">
                                            <p:txEl>
                                              <p:pRg st="4" end="4"/>
                                            </p:txEl>
                                          </p:spTgt>
                                        </p:tgtEl>
                                      </p:cBhvr>
                                    </p:animEffect>
                                    <p:set>
                                      <p:cBhvr>
                                        <p:cTn id="33"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par>
                    <p:cTn id="34" fill="hold">
                      <p:stCondLst>
                        <p:cond delay="indefinite"/>
                      </p:stCondLst>
                      <p:childTnLst>
                        <p:par>
                          <p:cTn id="35" fill="hold">
                            <p:stCondLst>
                              <p:cond delay="0"/>
                            </p:stCondLst>
                            <p:childTnLst>
                              <p:par>
                                <p:cTn id="36" presetID="5" presetClass="exit" presetSubtype="10" fill="hold" grpId="0" nodeType="clickEffect">
                                  <p:stCondLst>
                                    <p:cond delay="0"/>
                                  </p:stCondLst>
                                  <p:childTnLst>
                                    <p:animEffect transition="out" filter="checkerboard(across)">
                                      <p:cBhvr>
                                        <p:cTn id="37" dur="500"/>
                                        <p:tgtEl>
                                          <p:spTgt spid="3">
                                            <p:bg/>
                                          </p:spTgt>
                                        </p:tgtEl>
                                      </p:cBhvr>
                                    </p:animEffect>
                                    <p:set>
                                      <p:cBhvr>
                                        <p:cTn id="38" dur="1" fill="hold">
                                          <p:stCondLst>
                                            <p:cond delay="499"/>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263</TotalTime>
  <Words>364</Words>
  <Application>Microsoft Office PowerPoint</Application>
  <PresentationFormat>Экран (4:3)</PresentationFormat>
  <Paragraphs>29</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 Клетка – структурная и функциональная единица жизни. Автор ЦОР: учитель биологии  МОБУ СОШ ЛГО с.Пантелеймоновка    Г.П.Яценко</vt:lpstr>
      <vt:lpstr>Общий план строения типичной клетки.</vt:lpstr>
      <vt:lpstr>Сравнение строения животной и растительной клеток</vt:lpstr>
      <vt:lpstr>Особенности строения прокариотической и эукариотической клетки.</vt:lpstr>
      <vt:lpstr>Клеточное строение организмов</vt:lpstr>
      <vt:lpstr>Схема возможного возникновения эукариот из прокариот.</vt:lpstr>
      <vt:lpstr>Сравнение строения и деятельности растительной и животной клеток.</vt:lpstr>
      <vt:lpstr>Тезисное обобщение презентируемого материала.</vt:lpstr>
      <vt:lpstr>Контрольные задания.</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Сравнение строения животной и растительной клеток</dc:title>
  <dc:creator>Владелец</dc:creator>
  <cp:lastModifiedBy>Q</cp:lastModifiedBy>
  <cp:revision>27</cp:revision>
  <dcterms:created xsi:type="dcterms:W3CDTF">2014-11-25T23:14:11Z</dcterms:created>
  <dcterms:modified xsi:type="dcterms:W3CDTF">2014-11-26T08:04:09Z</dcterms:modified>
</cp:coreProperties>
</file>