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8" r:id="rId6"/>
    <p:sldId id="267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324600" cy="685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41613" y="1752600"/>
            <a:ext cx="266541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741613" y="3924300"/>
            <a:ext cx="266541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559425" y="1752600"/>
            <a:ext cx="2667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AC8A1-1BC5-45D9-BF9F-44A11AD3E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2DC69-5CC9-4EDD-AFF3-29C46CC6F210}" type="datetime1">
              <a:rPr lang="ru-RU"/>
              <a:pPr>
                <a:defRPr/>
              </a:pPr>
              <a:t>08.09.2012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B080F2-AD3D-4A58-8282-4920615869F3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EA14CD-8006-41DF-9E42-E734F3ACDB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622300"/>
            <a:ext cx="8172450" cy="1368425"/>
          </a:xfrm>
          <a:noFill/>
        </p:spPr>
        <p:txBody>
          <a:bodyPr/>
          <a:lstStyle/>
          <a:p>
            <a:r>
              <a:rPr lang="ru-RU" sz="2400" dirty="0" smtClean="0">
                <a:latin typeface="Arial Unicode MS" pitchFamily="34" charset="-128"/>
              </a:rPr>
              <a:t>Каждый школьник знаком теперь с истинами, </a:t>
            </a:r>
            <a:r>
              <a:rPr lang="ru-RU" sz="2400" dirty="0" smtClean="0">
                <a:latin typeface="Arial Unicode MS" pitchFamily="34" charset="-128"/>
              </a:rPr>
              <a:t/>
            </a:r>
            <a:br>
              <a:rPr lang="ru-RU" sz="2400" dirty="0" smtClean="0">
                <a:latin typeface="Arial Unicode MS" pitchFamily="34" charset="-128"/>
              </a:rPr>
            </a:br>
            <a:r>
              <a:rPr lang="ru-RU" sz="2400" dirty="0" smtClean="0">
                <a:latin typeface="Arial Unicode MS" pitchFamily="34" charset="-128"/>
              </a:rPr>
              <a:t>за </a:t>
            </a:r>
            <a:r>
              <a:rPr lang="ru-RU" sz="2400" dirty="0" smtClean="0">
                <a:latin typeface="Arial Unicode MS" pitchFamily="34" charset="-128"/>
              </a:rPr>
              <a:t>которые Архимед отдал бы жизнь.</a:t>
            </a:r>
            <a:br>
              <a:rPr lang="ru-RU" sz="2400" dirty="0" smtClean="0">
                <a:latin typeface="Arial Unicode MS" pitchFamily="34" charset="-128"/>
              </a:rPr>
            </a:br>
            <a:r>
              <a:rPr lang="ru-RU" sz="2400" dirty="0" smtClean="0">
                <a:latin typeface="Arial Unicode MS" pitchFamily="34" charset="-128"/>
              </a:rPr>
              <a:t>                                                        </a:t>
            </a:r>
            <a:r>
              <a:rPr lang="ru-RU" sz="2400" dirty="0" err="1" smtClean="0">
                <a:latin typeface="Arial Unicode MS" pitchFamily="34" charset="-128"/>
              </a:rPr>
              <a:t>Жозеф</a:t>
            </a:r>
            <a:r>
              <a:rPr lang="ru-RU" sz="2400" dirty="0" smtClean="0">
                <a:latin typeface="Arial Unicode MS" pitchFamily="34" charset="-128"/>
              </a:rPr>
              <a:t> Эрнест Ренан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BAB410CE-81C7-4151-B6CF-410AD55B7B1D}" type="datetime1">
              <a:rPr lang="ru-RU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714348" y="2565400"/>
            <a:ext cx="7715304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4000" kern="10" dirty="0">
                <a:ln w="19050" cap="sq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glow rad="101600">
                    <a:schemeClr val="accent5">
                      <a:lumMod val="10000"/>
                    </a:schemeClr>
                  </a:glow>
                </a:effectLst>
                <a:latin typeface="Impact"/>
              </a:rPr>
              <a:t>Что  изучает  физика ?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59832" y="5517232"/>
            <a:ext cx="5655543" cy="119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>
              <a:defRPr/>
            </a:pPr>
            <a:r>
              <a:rPr lang="ru-RU" sz="2000" kern="0" dirty="0" smtClean="0">
                <a:solidFill>
                  <a:srgbClr val="5C2305"/>
                </a:solidFill>
                <a:latin typeface="Arial Unicode MS" pitchFamily="34" charset="-128"/>
                <a:ea typeface="+mj-ea"/>
                <a:cs typeface="+mj-cs"/>
              </a:rPr>
              <a:t>Афанасьева Г.П., МОУ </a:t>
            </a:r>
            <a:r>
              <a:rPr lang="ru-RU" sz="2000" kern="0" dirty="0" err="1" smtClean="0">
                <a:solidFill>
                  <a:srgbClr val="5C2305"/>
                </a:solidFill>
                <a:latin typeface="Arial Unicode MS" pitchFamily="34" charset="-128"/>
                <a:ea typeface="+mj-ea"/>
                <a:cs typeface="+mj-cs"/>
              </a:rPr>
              <a:t>Гильбиринская</a:t>
            </a:r>
            <a:r>
              <a:rPr lang="ru-RU" sz="2000" kern="0" dirty="0" smtClean="0">
                <a:solidFill>
                  <a:srgbClr val="5C2305"/>
                </a:solidFill>
                <a:latin typeface="Arial Unicode MS" pitchFamily="34" charset="-128"/>
                <a:ea typeface="+mj-ea"/>
                <a:cs typeface="+mj-cs"/>
              </a:rPr>
              <a:t> СОШ</a:t>
            </a:r>
            <a:endParaRPr lang="ru-RU" sz="2000" b="0" kern="0" dirty="0">
              <a:solidFill>
                <a:srgbClr val="5C2305"/>
              </a:solidFill>
              <a:latin typeface="Arial Unicode MS" pitchFamily="34" charset="-128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Содержимое 3"/>
          <p:cNvSpPr>
            <a:spLocks noGrp="1"/>
          </p:cNvSpPr>
          <p:nvPr>
            <p:ph sz="half" idx="1"/>
          </p:nvPr>
        </p:nvSpPr>
        <p:spPr>
          <a:xfrm>
            <a:off x="971600" y="1412776"/>
            <a:ext cx="7240290" cy="453082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Большинство физических знаний получено людьми из собственных наблюдений. Для изучения какого-либо явления необходимо наблюдать его и, по возможности, не один раз. </a:t>
            </a:r>
          </a:p>
          <a:p>
            <a:r>
              <a:rPr lang="ru-RU" sz="2000" dirty="0" smtClean="0"/>
              <a:t>Чтобы изучить такое явление, как падение тел на Землю, недостаточно один раз увидеть, как падает то или иное тело. Следует выяснить, будет ли разница в падении тела легкого и тяжёлого, одинаково ли падают тела различных размеров с разной высоты. Это можно узнать, если много раз наблюдать различные случаи падения тел.</a:t>
            </a:r>
          </a:p>
          <a:p>
            <a:r>
              <a:rPr lang="ru-RU" sz="2000" dirty="0" smtClean="0"/>
              <a:t>Для этого берут разные тела и заставляют их падать. Тем самым вызывают явление падения тел, иными словами, проводят опыт. Во время опытов обычно выполняют измерения.</a:t>
            </a:r>
          </a:p>
          <a:p>
            <a:endParaRPr lang="ru-RU" sz="1400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D8F2B-EA1B-4C8E-A996-9DA6938C41D8}" type="datetime1">
              <a:rPr lang="ru-RU" smtClean="0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324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Наблюдения и опыты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471" y="260648"/>
            <a:ext cx="7872317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DCD0B-626A-4FC9-8408-13F7C63AC178}" type="datetime1">
              <a:rPr lang="ru-RU"/>
              <a:pPr>
                <a:defRPr/>
              </a:pPr>
              <a:t>08.09.2012</a:t>
            </a:fld>
            <a:endParaRPr lang="ru-RU"/>
          </a:p>
        </p:txBody>
      </p:sp>
      <p:pic>
        <p:nvPicPr>
          <p:cNvPr id="6147" name="Рисунок 6" descr="аристотель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857250"/>
            <a:ext cx="28575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5750" y="4071938"/>
            <a:ext cx="4143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algn="ctr">
              <a:defRPr/>
            </a:pPr>
            <a:r>
              <a:rPr lang="ru-RU" b="0" kern="0" dirty="0">
                <a:solidFill>
                  <a:srgbClr val="5C2305"/>
                </a:solidFill>
                <a:latin typeface="Arial Unicode MS" pitchFamily="34" charset="-128"/>
                <a:ea typeface="+mj-ea"/>
                <a:cs typeface="+mj-cs"/>
              </a:rPr>
              <a:t>Аристотель</a:t>
            </a:r>
          </a:p>
          <a:p>
            <a:pPr algn="ctr">
              <a:defRPr/>
            </a:pPr>
            <a:r>
              <a:rPr lang="ru-RU" b="0" kern="0" dirty="0">
                <a:solidFill>
                  <a:srgbClr val="5C2305"/>
                </a:solidFill>
                <a:latin typeface="Arial Unicode MS" pitchFamily="34" charset="-128"/>
                <a:ea typeface="+mj-ea"/>
                <a:cs typeface="+mj-cs"/>
              </a:rPr>
              <a:t> (384 до н.э. – 322 до н.э.)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71938" y="785813"/>
            <a:ext cx="4286250" cy="3643312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Свое название </a:t>
            </a:r>
            <a:r>
              <a:rPr lang="ru-RU" sz="2800" b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физика</a:t>
            </a: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получила от…</a:t>
            </a:r>
          </a:p>
          <a:p>
            <a:pPr>
              <a:defRPr/>
            </a:pP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греческого слова </a:t>
            </a:r>
            <a:r>
              <a:rPr lang="ru-RU" sz="2800" b="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physis</a:t>
            </a: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природа.   </a:t>
            </a:r>
          </a:p>
          <a:p>
            <a:pPr>
              <a:defRPr/>
            </a:pP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Впервые его употребил</a:t>
            </a:r>
          </a:p>
          <a:p>
            <a:pPr>
              <a:defRPr/>
            </a:pP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древнегреческий философ и ученый Аристотель. </a:t>
            </a:r>
            <a:endParaRPr lang="ru-RU" sz="2800" b="0" kern="0" dirty="0">
              <a:solidFill>
                <a:srgbClr val="5C2305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A92B17-C232-41FA-8A62-2DAEAEA6EC46}" type="datetime1">
              <a:rPr lang="ru-RU" smtClean="0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Georgia" pitchFamily="18" charset="0"/>
              </a:rPr>
              <a:t>Отгадай загадку</a:t>
            </a:r>
          </a:p>
        </p:txBody>
      </p:sp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3143250" y="4000500"/>
            <a:ext cx="2286000" cy="1143000"/>
          </a:xfrm>
          <a:prstGeom prst="rect">
            <a:avLst/>
          </a:prstGeom>
          <a:solidFill>
            <a:schemeClr val="bg1">
              <a:lumMod val="40000"/>
              <a:lumOff val="60000"/>
              <a:alpha val="50000"/>
            </a:scheme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r">
              <a:defRPr/>
            </a:pPr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Всем поведает,</a:t>
            </a:r>
          </a:p>
          <a:p>
            <a:pPr algn="r">
              <a:defRPr/>
            </a:pPr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Хоть и без языка,</a:t>
            </a:r>
          </a:p>
          <a:p>
            <a:pPr algn="r">
              <a:defRPr/>
            </a:pPr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 будет ясно,</a:t>
            </a:r>
          </a:p>
          <a:p>
            <a:pPr algn="r">
              <a:defRPr/>
            </a:pPr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 когда – облака.</a:t>
            </a:r>
          </a:p>
        </p:txBody>
      </p:sp>
      <p:sp>
        <p:nvSpPr>
          <p:cNvPr id="7173" name="Прямоугольник 5"/>
          <p:cNvSpPr>
            <a:spLocks noChangeArrowheads="1"/>
          </p:cNvSpPr>
          <p:nvPr/>
        </p:nvSpPr>
        <p:spPr bwMode="auto">
          <a:xfrm>
            <a:off x="785813" y="1428750"/>
            <a:ext cx="4643437" cy="1214438"/>
          </a:xfrm>
          <a:prstGeom prst="rect">
            <a:avLst/>
          </a:prstGeom>
          <a:solidFill>
            <a:srgbClr val="FCB99E">
              <a:alpha val="49803"/>
            </a:srgb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Две сестры качались,</a:t>
            </a:r>
          </a:p>
          <a:p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Правды добивались,</a:t>
            </a:r>
          </a:p>
          <a:p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 когда добились,</a:t>
            </a:r>
          </a:p>
          <a:p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То остановились.</a:t>
            </a:r>
          </a:p>
        </p:txBody>
      </p:sp>
      <p:sp>
        <p:nvSpPr>
          <p:cNvPr id="7174" name="Прямоугольник 4"/>
          <p:cNvSpPr>
            <a:spLocks noChangeArrowheads="1"/>
          </p:cNvSpPr>
          <p:nvPr/>
        </p:nvSpPr>
        <p:spPr bwMode="auto">
          <a:xfrm>
            <a:off x="785813" y="5214938"/>
            <a:ext cx="4643437" cy="571500"/>
          </a:xfrm>
          <a:prstGeom prst="rect">
            <a:avLst/>
          </a:prstGeom>
          <a:solidFill>
            <a:srgbClr val="FF99FF">
              <a:alpha val="50195"/>
            </a:srgb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с земли не поднимешь?</a:t>
            </a:r>
          </a:p>
        </p:txBody>
      </p:sp>
      <p:sp>
        <p:nvSpPr>
          <p:cNvPr id="7175" name="Прямоугольник 4"/>
          <p:cNvSpPr>
            <a:spLocks noChangeArrowheads="1"/>
          </p:cNvSpPr>
          <p:nvPr/>
        </p:nvSpPr>
        <p:spPr bwMode="auto">
          <a:xfrm>
            <a:off x="785813" y="2714625"/>
            <a:ext cx="4643437" cy="1214438"/>
          </a:xfrm>
          <a:prstGeom prst="rect">
            <a:avLst/>
          </a:prstGeom>
          <a:solidFill>
            <a:srgbClr val="FFFF71">
              <a:alpha val="49803"/>
            </a:srgb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r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Никто его не видывал,</a:t>
            </a:r>
          </a:p>
          <a:p>
            <a:pPr algn="r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 слышать – каждый слыхивал,</a:t>
            </a:r>
          </a:p>
          <a:p>
            <a:pPr algn="r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Без тела, а живет оно,</a:t>
            </a:r>
          </a:p>
          <a:p>
            <a:pPr algn="r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Без языка – кричит.</a:t>
            </a:r>
          </a:p>
        </p:txBody>
      </p:sp>
      <p:sp>
        <p:nvSpPr>
          <p:cNvPr id="7176" name="Прямоугольник 5"/>
          <p:cNvSpPr>
            <a:spLocks noChangeArrowheads="1"/>
          </p:cNvSpPr>
          <p:nvPr/>
        </p:nvSpPr>
        <p:spPr bwMode="auto">
          <a:xfrm>
            <a:off x="785813" y="4000500"/>
            <a:ext cx="2286000" cy="1143000"/>
          </a:xfrm>
          <a:prstGeom prst="rect">
            <a:avLst/>
          </a:prstGeom>
          <a:solidFill>
            <a:srgbClr val="99FF99">
              <a:alpha val="50195"/>
            </a:srgb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Сначала – блеск,</a:t>
            </a:r>
          </a:p>
          <a:p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блеском – треск,</a:t>
            </a:r>
          </a:p>
          <a:p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треском – плеск.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29313" y="1357313"/>
            <a:ext cx="207168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ВЕСЫ</a:t>
            </a:r>
          </a:p>
          <a:p>
            <a:endParaRPr lang="ru-RU">
              <a:solidFill>
                <a:srgbClr val="6633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ЭХО</a:t>
            </a:r>
          </a:p>
          <a:p>
            <a:endParaRPr lang="ru-RU">
              <a:solidFill>
                <a:srgbClr val="6633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МОЛНИЯ, ГРОМ, ДОЖДЬ</a:t>
            </a:r>
          </a:p>
          <a:p>
            <a:endParaRPr lang="ru-RU">
              <a:solidFill>
                <a:srgbClr val="6633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БАРОМЕТР</a:t>
            </a:r>
          </a:p>
          <a:p>
            <a:endParaRPr lang="ru-RU">
              <a:solidFill>
                <a:srgbClr val="6633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A92B17-C232-41FA-8A62-2DAEAEA6EC46}" type="datetime1">
              <a:rPr lang="ru-RU" smtClean="0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Georgia" pitchFamily="18" charset="0"/>
              </a:rPr>
              <a:t>Ученые - физики</a:t>
            </a:r>
          </a:p>
        </p:txBody>
      </p:sp>
      <p:pic>
        <p:nvPicPr>
          <p:cNvPr id="8196" name="Picture 8" descr="галил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0633" y="1714500"/>
            <a:ext cx="2453392" cy="3226668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8197" name="Рисунок 4" descr="арх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628800"/>
            <a:ext cx="2640707" cy="335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Скругленный прямоугольник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796136" y="5229200"/>
            <a:ext cx="2214563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ru-RU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ГАЛИЛЕЙ</a:t>
            </a:r>
          </a:p>
        </p:txBody>
      </p:sp>
      <p:sp>
        <p:nvSpPr>
          <p:cNvPr id="8199" name="Скругленный прямоугольник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267744" y="5301208"/>
            <a:ext cx="2214563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АРХИМЕД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45E1-55B5-4B9C-9F4B-FC7D1AE74BC3}" type="datetime1">
              <a:rPr lang="ru-RU" smtClean="0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324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А</a:t>
            </a:r>
            <a:r>
              <a:rPr lang="ru-RU" dirty="0" smtClean="0">
                <a:latin typeface="Georgia" pitchFamily="18" charset="0"/>
              </a:rPr>
              <a:t>рхимед</a:t>
            </a:r>
            <a:endParaRPr lang="ru-RU" dirty="0" smtClean="0">
              <a:latin typeface="Georgia" pitchFamily="18" charset="0"/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771800" y="1412776"/>
            <a:ext cx="60881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2000" b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АРХИМЕД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(около 287 до н.э. - 212 до н.э</a:t>
            </a:r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.) 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древнегреческий учёный, математик </a:t>
            </a:r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механик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основоположник </a:t>
            </a:r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теоретической 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механики и гидростатики. Архимеду </a:t>
            </a:r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принадлежит множество 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технических изобретений (архимедов винт, определение состава сплавов взвешиванием в воде, системы для поднятия больших тяжестей, военные метательные машины).</a:t>
            </a:r>
          </a:p>
          <a:p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физике Архимед ввел понятие центра тяжести, установил научные принципы статики и гидростатики. Знаменитый закон сформулирован в трактате «О плавающих телах».</a:t>
            </a:r>
          </a:p>
        </p:txBody>
      </p:sp>
      <p:pic>
        <p:nvPicPr>
          <p:cNvPr id="16389" name="Рисунок 4" descr="ар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2470661" cy="313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45E1-55B5-4B9C-9F4B-FC7D1AE74BC3}" type="datetime1">
              <a:rPr lang="ru-RU" smtClean="0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324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Галилео Г</a:t>
            </a:r>
            <a:r>
              <a:rPr lang="ru-RU" dirty="0" smtClean="0">
                <a:latin typeface="Georgia" pitchFamily="18" charset="0"/>
              </a:rPr>
              <a:t>алилей</a:t>
            </a:r>
            <a:endParaRPr lang="ru-RU" dirty="0" smtClean="0">
              <a:latin typeface="Georgia" pitchFamily="18" charset="0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2699792" y="928688"/>
            <a:ext cx="594414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b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ГАЛИЛЕЙ Галилео 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1564 -1642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итальянский 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учёный, один из основателей </a:t>
            </a:r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точного 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естествознания. Боролся против</a:t>
            </a:r>
          </a:p>
          <a:p>
            <a:pPr algn="just"/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схоластики, считал основой познания опыт. Заложил основы современной механики: выдвинул идею об относительности движения, установил законы инерции, свободного падения и движения тел по наклонной плоскости, сложения движений; открыл изохронность колебаний маятника; первым исследовал прочность балок. Построил телескоп с 32-кратным увеличением. Активно защищал гелиоцентрическую систему мира, за что был подвергнут суду инквизиции (1633), вынудившей его отречься от учения </a:t>
            </a:r>
            <a:endParaRPr lang="ru-RU" sz="2000" b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</a:t>
            </a:r>
            <a:r>
              <a:rPr lang="ru-RU" sz="2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Коперника. </a:t>
            </a:r>
          </a:p>
          <a:p>
            <a:endParaRPr lang="ru-RU" sz="2000" b="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365" name="Picture 8" descr="галил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99334"/>
            <a:ext cx="2304256" cy="303211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45E1-55B5-4B9C-9F4B-FC7D1AE74BC3}" type="datetime1">
              <a:rPr lang="ru-RU" smtClean="0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997204" cy="9240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Природные явления</a:t>
            </a:r>
          </a:p>
        </p:txBody>
      </p:sp>
      <p:pic>
        <p:nvPicPr>
          <p:cNvPr id="9220" name="Рисунок 3" descr="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696744" cy="530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>
          <a:xfrm>
            <a:off x="571500" y="1571625"/>
            <a:ext cx="3143250" cy="4191000"/>
          </a:xfrm>
        </p:spPr>
        <p:txBody>
          <a:bodyPr/>
          <a:lstStyle/>
          <a:p>
            <a:r>
              <a:rPr lang="ru-RU" sz="2400" dirty="0" smtClean="0"/>
              <a:t>Изучение простых явлений позволяет открывать общие законы, по которым протекают различные физические явления. 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D8F2B-EA1B-4C8E-A996-9DA6938C41D8}" type="datetime1">
              <a:rPr lang="ru-RU" smtClean="0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Georgia" pitchFamily="18" charset="0"/>
              </a:rPr>
              <a:t>Задача физики</a:t>
            </a:r>
          </a:p>
        </p:txBody>
      </p:sp>
      <p:pic>
        <p:nvPicPr>
          <p:cNvPr id="10245" name="Рисунок 5" descr="1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7" y="1643062"/>
            <a:ext cx="5453591" cy="409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Содержимое 7" descr="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340768"/>
            <a:ext cx="6106052" cy="4824536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45E1-55B5-4B9C-9F4B-FC7D1AE74BC3}" type="datetime1">
              <a:rPr lang="ru-RU" smtClean="0"/>
              <a:pPr>
                <a:defRPr/>
              </a:pPr>
              <a:t>08.09.2012</a:t>
            </a:fld>
            <a:endParaRPr lang="ru-RU"/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324600" cy="8509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Вещество и материя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463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Каждый школьник знаком теперь с истинами,  за которые Архимед отдал бы жизнь.                                                         Жозеф Эрнест Ренан</vt:lpstr>
      <vt:lpstr>Слайд 2</vt:lpstr>
      <vt:lpstr>Отгадай загадку</vt:lpstr>
      <vt:lpstr>Ученые - физики</vt:lpstr>
      <vt:lpstr>Архимед</vt:lpstr>
      <vt:lpstr>Галилео Галилей</vt:lpstr>
      <vt:lpstr>Природные явления</vt:lpstr>
      <vt:lpstr>Задача физики</vt:lpstr>
      <vt:lpstr>Вещество и материя</vt:lpstr>
      <vt:lpstr>Наблюдения и опыты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2012-09-08T12:03:58Z</dcterms:created>
  <dcterms:modified xsi:type="dcterms:W3CDTF">2012-09-08T12:33:21Z</dcterms:modified>
</cp:coreProperties>
</file>