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DB81-934C-48C3-BABD-89AB0566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AF3E-01EF-4771-A33B-9F386DA0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1165-F7EA-4157-878B-6580819AE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72C7-839A-4511-843C-375442D57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5904-CB27-4933-8272-3B8FB645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850" y="0"/>
            <a:ext cx="8496300" cy="299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Дальнозоркость также бывает врождённой и приобретённой.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При врождённой дальнозоркости глазное яблоко укороченное. Поэтому чёткое изображение предметов, расположенных близко к глазам, возникает как бы позади сетчатки.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Приобретённая дальнозоркость возникает вследствие уменьшения выпуклости хрусталика и наиболее характерна для людей пожилого возраста.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Дальнозоркие люди видят близкие предметы расплывчатыми, не могут читать текст.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/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868363" y="3213100"/>
          <a:ext cx="3214687" cy="2917825"/>
        </p:xfrm>
        <a:graphic>
          <a:graphicData uri="http://schemas.openxmlformats.org/presentationml/2006/ole">
            <p:oleObj spid="_x0000_s72706" name="Bitmap Image" r:id="rId4" imgW="4944165" imgH="4486901" progId="PBrush">
              <p:embed/>
            </p:oleObj>
          </a:graphicData>
        </a:graphic>
      </p:graphicFrame>
      <p:sp>
        <p:nvSpPr>
          <p:cNvPr id="121863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4648200" y="4005263"/>
            <a:ext cx="4038600" cy="1511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Очки с двояковыпуклыми линзами помогают возникновению изображения близкого объекта точно на сетчатке.</a:t>
            </a:r>
          </a:p>
        </p:txBody>
      </p:sp>
    </p:spTree>
    <p:custDataLst>
      <p:tags r:id="rId2"/>
    </p:custDataLst>
  </p:cSld>
  <p:clrMapOvr>
    <a:masterClrMapping/>
  </p:clrMapOvr>
  <p:transition advTm="23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latin typeface="Arbat-Bold" pitchFamily="2" charset="0"/>
              </a:rPr>
              <a:t>В н и м а н и е !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smtClean="0"/>
              <a:t> У некоторых школьников, особенно в старших классах, развивается близорукость. Если же выполнять несложные правила, то в большинстве случаев можно предотвратить это нарушение зрения.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Очень вредно держать книги и тетради на расстоянии ближе 30 см от глаз. Когда мы рассматриваем предметы на близком расстоянии, мышечный аппарат глаза напрягается, меняется кривизна хрусталика, возникает быстрое утомление и ухудшение зрительного восприятия.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При постоянном плохом освещении и неправильной посадке вырабатывается привычка рассматривать всё вблизи. В результате развивается близорукость.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Пребывание на природе, где обеспечен большой кругозор, - прекрасный отдых для глаз.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Для нормальной работы глаз важно хорошее освещение. Стол для занятий нужно ставить более ближе к окну и так, чтобы свет падал слева.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Вредно читать в движущемся транспорте.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Привычка читать лёжа наносит вред зрению.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Глаза следует беречь от травм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1400" smtClean="0"/>
              <a:t>Очень вредное действие на зрение оказывает курение, употребление алкогольных напитков, наркотиков, особенно в детском и подростковом возрасте.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                Ухаживайте за глазами, берегите их!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ru-RU" sz="2400" smtClean="0"/>
          </a:p>
        </p:txBody>
      </p:sp>
    </p:spTree>
    <p:custDataLst>
      <p:tags r:id="rId1"/>
    </p:custDataLst>
  </p:cSld>
  <p:clrMapOvr>
    <a:masterClrMapping/>
  </p:clrMapOvr>
  <p:transition advTm="5672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Реши задачи.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1.   </a:t>
            </a:r>
            <a:r>
              <a:rPr lang="ru-RU" sz="2400" b="1" i="1" smtClean="0"/>
              <a:t>Дед Мазай на рыбалке.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Дед Мазай рыбачил с лодки.                                                            Чтоб измерить глубину,                                                          Отклонил он на полметра                                                          В реке тросточку одну.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                                                  На ладонь тростинка эта                                                          Погрузилась в бездну вод,                                                           А теперь скажите: можно ль                                                      Перейти ту речку вброд?</a:t>
            </a:r>
          </a:p>
        </p:txBody>
      </p:sp>
      <p:pic>
        <p:nvPicPr>
          <p:cNvPr id="18436" name="Picture 6" descr="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2988" y="1844675"/>
            <a:ext cx="2409825" cy="3529013"/>
          </a:xfrm>
          <a:noFill/>
        </p:spPr>
      </p:pic>
    </p:spTree>
  </p:cSld>
  <p:clrMapOvr>
    <a:masterClrMapping/>
  </p:clrMapOvr>
  <p:transition advTm="11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317500" y="-100013"/>
            <a:ext cx="69850" cy="1000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2.</a:t>
            </a:r>
          </a:p>
        </p:txBody>
      </p:sp>
      <p:pic>
        <p:nvPicPr>
          <p:cNvPr id="19460" name="Picture 4" descr="f0070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476250"/>
            <a:ext cx="2644775" cy="3384550"/>
          </a:xfrm>
          <a:noFill/>
        </p:spPr>
      </p:pic>
      <p:pic>
        <p:nvPicPr>
          <p:cNvPr id="19461" name="Picture 7" descr="newy4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74900" y="3933825"/>
            <a:ext cx="557213" cy="574675"/>
          </a:xfrm>
          <a:noFill/>
        </p:spPr>
      </p:pic>
      <p:pic>
        <p:nvPicPr>
          <p:cNvPr id="19462" name="Picture 11" descr="f007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1395413"/>
            <a:ext cx="2098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newy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365625"/>
            <a:ext cx="746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127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5364163" y="258763"/>
            <a:ext cx="3600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cs typeface="Times New Roman" pitchFamily="18" charset="0"/>
              </a:rPr>
              <a:t>                         </a:t>
            </a:r>
            <a:r>
              <a:rPr lang="en-US" sz="2400" b="1" i="1">
                <a:cs typeface="Times New Roman" pitchFamily="18" charset="0"/>
              </a:rPr>
              <a:t>Новогодняя.</a:t>
            </a:r>
            <a:endParaRPr lang="en-US" sz="2400"/>
          </a:p>
          <a:p>
            <a:pPr eaLnBrk="0" hangingPunct="0"/>
            <a:r>
              <a:rPr lang="en-US" sz="2000">
                <a:cs typeface="Times New Roman" pitchFamily="18" charset="0"/>
              </a:rPr>
              <a:t>Зеркальный шар – серьга упал          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У ёлочки «из уха».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На осколок вскоре села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Муха – Цокотуха.</a:t>
            </a:r>
            <a:endParaRPr lang="ru-RU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Себе в сфере показалась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Вдвое увеличенной,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Над собой расхохоталась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Аж до неприличия!</a:t>
            </a:r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5364163" y="3697288"/>
            <a:ext cx="3600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Взлёт, посадка – перед нею                  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Сторона обратная.                                            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Какой себя увидела?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Вот задачка знатная.</a:t>
            </a:r>
            <a:endParaRPr lang="en-US" sz="2000"/>
          </a:p>
          <a:p>
            <a:pPr eaLnBrk="0" hangingPunct="0"/>
            <a:endParaRPr lang="en-US" sz="2000"/>
          </a:p>
        </p:txBody>
      </p:sp>
    </p:spTree>
    <p:custDataLst>
      <p:tags r:id="rId1"/>
    </p:custDataLst>
  </p:cSld>
  <p:clrMapOvr>
    <a:masterClrMapping/>
  </p:clrMapOvr>
  <p:transition advTm="17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Оптический обман.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57338"/>
            <a:ext cx="4475163" cy="496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  <a:r>
              <a:rPr lang="ru-RU" sz="2400" smtClean="0"/>
              <a:t>Купила мама Лёшке                                             Отличные сапожки –                                              Восемь дюймов высотой                                             И с подошвою литой.                                             В них Алёше целый день                                             Лужи измерять не лень.                                             Ворчала мама: «Ай – ай – ай,                                             Ведь залилось же через край!»                                             В чём же Лёшина вина?                                             Казалась меньше глубина!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468313" y="1628775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68313" y="1916113"/>
            <a:ext cx="46085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6" name="Picture 10" descr="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6563" y="2060575"/>
            <a:ext cx="2771775" cy="3744913"/>
          </a:xfrm>
          <a:noFill/>
        </p:spPr>
      </p:pic>
    </p:spTree>
  </p:cSld>
  <p:clrMapOvr>
    <a:masterClrMapping/>
  </p:clrMapOvr>
  <p:transition advTm="1332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Очки.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</a:t>
            </a:r>
            <a:r>
              <a:rPr lang="ru-RU" sz="2000" smtClean="0"/>
              <a:t>В дневник мой папа, сняв очки,    А у меня что за очки,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Глядит с протянутой руки.            Коли, на папины сменив их,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А ну – ка, дети, оцените,               Я вижу самый мелкий шрифт,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Какие у него очки?                         Когда листок на дециметр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                                                   От носа отодвину?</a:t>
            </a:r>
          </a:p>
        </p:txBody>
      </p:sp>
      <p:pic>
        <p:nvPicPr>
          <p:cNvPr id="21508" name="Picture 7" descr="ОЧ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3284538"/>
            <a:ext cx="5184775" cy="3221037"/>
          </a:xfrm>
          <a:noFill/>
        </p:spPr>
      </p:pic>
    </p:spTree>
    <p:custDataLst>
      <p:tags r:id="rId1"/>
    </p:custDataLst>
  </p:cSld>
  <p:clrMapOvr>
    <a:masterClrMapping/>
  </p:clrMapOvr>
  <p:transition advTm="171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468313" y="1125538"/>
            <a:ext cx="8207375" cy="4103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407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Благодарим за внимание.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работу!</a:t>
            </a:r>
          </a:p>
        </p:txBody>
      </p:sp>
      <p:pic>
        <p:nvPicPr>
          <p:cNvPr id="22531" name="Picture 6" descr="ani_bells001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5170488"/>
            <a:ext cx="2016125" cy="151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1|11.9|7.2|4.4|6.4|2.7|2.8|2.3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1.5|1.4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485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Bitmap Image</vt:lpstr>
      <vt:lpstr>Слайд 1</vt:lpstr>
      <vt:lpstr>В н и м а н и е !</vt:lpstr>
      <vt:lpstr>Реши задачи.</vt:lpstr>
      <vt:lpstr>Слайд 4</vt:lpstr>
      <vt:lpstr>Оптический обман.</vt:lpstr>
      <vt:lpstr>Очки.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связи: физика и биология.</dc:title>
  <dc:creator>Admin</dc:creator>
  <cp:lastModifiedBy>Admin</cp:lastModifiedBy>
  <cp:revision>20</cp:revision>
  <dcterms:created xsi:type="dcterms:W3CDTF">2012-08-29T18:20:10Z</dcterms:created>
  <dcterms:modified xsi:type="dcterms:W3CDTF">2012-08-29T19:07:34Z</dcterms:modified>
</cp:coreProperties>
</file>