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3701492806592347E-2"/>
          <c:y val="3.031347211420958E-2"/>
          <c:w val="0.76500165698588241"/>
          <c:h val="0.8745618976363744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Рука - Рука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1957</c:v>
                </c:pt>
                <c:pt idx="1">
                  <c:v>1960</c:v>
                </c:pt>
                <c:pt idx="2">
                  <c:v>1962</c:v>
                </c:pt>
                <c:pt idx="3">
                  <c:v>1966</c:v>
                </c:pt>
                <c:pt idx="4">
                  <c:v>1971</c:v>
                </c:pt>
                <c:pt idx="5">
                  <c:v>1975</c:v>
                </c:pt>
                <c:pt idx="6">
                  <c:v>1989</c:v>
                </c:pt>
                <c:pt idx="7">
                  <c:v>1990</c:v>
                </c:pt>
                <c:pt idx="8">
                  <c:v>1994</c:v>
                </c:pt>
                <c:pt idx="9">
                  <c:v>1995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Нога- Нога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1880</c:v>
                </c:pt>
                <c:pt idx="1">
                  <c:v>1882</c:v>
                </c:pt>
                <c:pt idx="2">
                  <c:v>1890</c:v>
                </c:pt>
                <c:pt idx="3">
                  <c:v>1900</c:v>
                </c:pt>
                <c:pt idx="4">
                  <c:v>1901</c:v>
                </c:pt>
                <c:pt idx="5">
                  <c:v>1908</c:v>
                </c:pt>
                <c:pt idx="6">
                  <c:v>1914</c:v>
                </c:pt>
                <c:pt idx="7">
                  <c:v>1917</c:v>
                </c:pt>
                <c:pt idx="8">
                  <c:v>1922</c:v>
                </c:pt>
                <c:pt idx="9">
                  <c:v>1923</c:v>
                </c:pt>
              </c:numCache>
            </c:numRef>
          </c:val>
        </c:ser>
        <c:marker val="1"/>
        <c:axId val="67528192"/>
        <c:axId val="67529728"/>
      </c:lineChart>
      <c:catAx>
        <c:axId val="67528192"/>
        <c:scaling>
          <c:orientation val="minMax"/>
        </c:scaling>
        <c:axPos val="b"/>
        <c:numFmt formatCode="General" sourceLinked="1"/>
        <c:tickLblPos val="nextTo"/>
        <c:crossAx val="67529728"/>
        <c:crosses val="autoZero"/>
        <c:auto val="1"/>
        <c:lblAlgn val="ctr"/>
        <c:lblOffset val="100"/>
      </c:catAx>
      <c:valAx>
        <c:axId val="67529728"/>
        <c:scaling>
          <c:orientation val="minMax"/>
          <c:max val="2000"/>
          <c:min val="185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67528192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82719571994374852"/>
          <c:y val="0.37581609855849385"/>
          <c:w val="0.16375970096390063"/>
          <c:h val="0.18774085865459406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1595658333647073E-2"/>
          <c:y val="2.811684935909883E-2"/>
          <c:w val="0.66585542377752405"/>
          <c:h val="0.891319823425381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Правая рука-Правая нога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1896</c:v>
                </c:pt>
                <c:pt idx="1">
                  <c:v>1897</c:v>
                </c:pt>
                <c:pt idx="2">
                  <c:v>1898</c:v>
                </c:pt>
                <c:pt idx="3">
                  <c:v>1907</c:v>
                </c:pt>
                <c:pt idx="4">
                  <c:v>1910</c:v>
                </c:pt>
                <c:pt idx="5">
                  <c:v>1927</c:v>
                </c:pt>
                <c:pt idx="6">
                  <c:v>1930</c:v>
                </c:pt>
                <c:pt idx="7">
                  <c:v>1935</c:v>
                </c:pt>
                <c:pt idx="8">
                  <c:v>1941</c:v>
                </c:pt>
                <c:pt idx="9">
                  <c:v>1957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Правая рука-Левая нога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1917</c:v>
                </c:pt>
                <c:pt idx="1">
                  <c:v>1926</c:v>
                </c:pt>
                <c:pt idx="2">
                  <c:v>1927</c:v>
                </c:pt>
                <c:pt idx="3">
                  <c:v>1938</c:v>
                </c:pt>
                <c:pt idx="4">
                  <c:v>1949</c:v>
                </c:pt>
                <c:pt idx="5">
                  <c:v>1953</c:v>
                </c:pt>
                <c:pt idx="6">
                  <c:v>1969</c:v>
                </c:pt>
                <c:pt idx="7">
                  <c:v>1977</c:v>
                </c:pt>
                <c:pt idx="8">
                  <c:v>1980</c:v>
                </c:pt>
                <c:pt idx="9">
                  <c:v>1984</c:v>
                </c:pt>
              </c:numCache>
            </c:numRef>
          </c:val>
        </c:ser>
        <c:marker val="1"/>
        <c:axId val="69472640"/>
        <c:axId val="69474176"/>
      </c:lineChart>
      <c:catAx>
        <c:axId val="69472640"/>
        <c:scaling>
          <c:orientation val="minMax"/>
        </c:scaling>
        <c:axPos val="b"/>
        <c:numFmt formatCode="General" sourceLinked="1"/>
        <c:tickLblPos val="nextTo"/>
        <c:crossAx val="69474176"/>
        <c:crosses val="autoZero"/>
        <c:auto val="1"/>
        <c:lblAlgn val="ctr"/>
        <c:lblOffset val="100"/>
      </c:catAx>
      <c:valAx>
        <c:axId val="69474176"/>
        <c:scaling>
          <c:orientation val="minMax"/>
          <c:max val="2000"/>
          <c:min val="1850"/>
        </c:scaling>
        <c:axPos val="l"/>
        <c:majorGridlines/>
        <c:numFmt formatCode="General" sourceLinked="1"/>
        <c:majorTickMark val="cross"/>
        <c:minorTickMark val="cross"/>
        <c:tickLblPos val="low"/>
        <c:crossAx val="69472640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75077264142368083"/>
          <c:y val="0.36181011325032225"/>
          <c:w val="0.24048177383412875"/>
          <c:h val="0.21758979630077271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3161649647214338E-2"/>
          <c:y val="2.8968215211651483E-2"/>
          <c:w val="0.69066113652155492"/>
          <c:h val="0.8880290353999056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Левая рука-Левая нога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1857</c:v>
                </c:pt>
                <c:pt idx="1">
                  <c:v>1861</c:v>
                </c:pt>
                <c:pt idx="2">
                  <c:v>1879</c:v>
                </c:pt>
                <c:pt idx="3">
                  <c:v>1899</c:v>
                </c:pt>
                <c:pt idx="4">
                  <c:v>1918</c:v>
                </c:pt>
                <c:pt idx="5">
                  <c:v>1930</c:v>
                </c:pt>
                <c:pt idx="6">
                  <c:v>1935</c:v>
                </c:pt>
                <c:pt idx="7">
                  <c:v>1963</c:v>
                </c:pt>
                <c:pt idx="8">
                  <c:v>1972</c:v>
                </c:pt>
                <c:pt idx="9">
                  <c:v>1977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Левая рука-Правая нога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1924</c:v>
                </c:pt>
                <c:pt idx="1">
                  <c:v>1930</c:v>
                </c:pt>
                <c:pt idx="2">
                  <c:v>1938</c:v>
                </c:pt>
                <c:pt idx="3">
                  <c:v>1956</c:v>
                </c:pt>
                <c:pt idx="4">
                  <c:v>1961</c:v>
                </c:pt>
                <c:pt idx="5">
                  <c:v>1970</c:v>
                </c:pt>
                <c:pt idx="6">
                  <c:v>1976</c:v>
                </c:pt>
                <c:pt idx="7">
                  <c:v>1980</c:v>
                </c:pt>
                <c:pt idx="8">
                  <c:v>1988</c:v>
                </c:pt>
                <c:pt idx="9">
                  <c:v>1990</c:v>
                </c:pt>
              </c:numCache>
            </c:numRef>
          </c:val>
        </c:ser>
        <c:marker val="1"/>
        <c:axId val="69720320"/>
        <c:axId val="69758976"/>
      </c:lineChart>
      <c:catAx>
        <c:axId val="69720320"/>
        <c:scaling>
          <c:orientation val="minMax"/>
        </c:scaling>
        <c:axPos val="b"/>
        <c:numFmt formatCode="General" sourceLinked="1"/>
        <c:tickLblPos val="nextTo"/>
        <c:crossAx val="69758976"/>
        <c:crosses val="autoZero"/>
        <c:auto val="1"/>
        <c:lblAlgn val="ctr"/>
        <c:lblOffset val="100"/>
      </c:catAx>
      <c:valAx>
        <c:axId val="69758976"/>
        <c:scaling>
          <c:orientation val="minMax"/>
          <c:max val="2000"/>
          <c:min val="1850"/>
        </c:scaling>
        <c:axPos val="l"/>
        <c:majorGridlines/>
        <c:numFmt formatCode="General" sourceLinked="1"/>
        <c:majorTickMark val="cross"/>
        <c:minorTickMark val="cross"/>
        <c:tickLblPos val="low"/>
        <c:crossAx val="69720320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77923192150024767"/>
          <c:y val="0.40239484403094095"/>
          <c:w val="0.21180014838275973"/>
          <c:h val="0.1952101045779528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От макушки до низа 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1875</c:v>
                </c:pt>
                <c:pt idx="1">
                  <c:v>1876</c:v>
                </c:pt>
                <c:pt idx="2">
                  <c:v>1878</c:v>
                </c:pt>
                <c:pt idx="3">
                  <c:v>1889</c:v>
                </c:pt>
                <c:pt idx="4">
                  <c:v>1896</c:v>
                </c:pt>
                <c:pt idx="5">
                  <c:v>1900</c:v>
                </c:pt>
                <c:pt idx="6">
                  <c:v>1925</c:v>
                </c:pt>
                <c:pt idx="7">
                  <c:v>1927</c:v>
                </c:pt>
                <c:pt idx="8">
                  <c:v>1943</c:v>
                </c:pt>
                <c:pt idx="9">
                  <c:v>1945</c:v>
                </c:pt>
              </c:numCache>
            </c:numRef>
          </c:val>
        </c:ser>
        <c:marker val="1"/>
        <c:axId val="82052224"/>
        <c:axId val="82053760"/>
      </c:lineChart>
      <c:catAx>
        <c:axId val="82052224"/>
        <c:scaling>
          <c:orientation val="minMax"/>
        </c:scaling>
        <c:axPos val="b"/>
        <c:numFmt formatCode="General" sourceLinked="1"/>
        <c:tickLblPos val="nextTo"/>
        <c:crossAx val="82053760"/>
        <c:crosses val="autoZero"/>
        <c:auto val="1"/>
        <c:lblAlgn val="ctr"/>
        <c:lblOffset val="100"/>
      </c:catAx>
      <c:valAx>
        <c:axId val="82053760"/>
        <c:scaling>
          <c:orientation val="minMax"/>
          <c:max val="2000"/>
          <c:min val="1850"/>
        </c:scaling>
        <c:axPos val="l"/>
        <c:majorGridlines/>
        <c:numFmt formatCode="General" sourceLinked="1"/>
        <c:majorTickMark val="cross"/>
        <c:minorTickMark val="cross"/>
        <c:tickLblPos val="low"/>
        <c:crossAx val="82052224"/>
        <c:crosses val="autoZero"/>
        <c:crossBetween val="between"/>
        <c:majorUnit val="10"/>
        <c:minorUnit val="5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1595658333647073E-2"/>
          <c:y val="2.8116843700136378E-2"/>
          <c:w val="0.72384599599126254"/>
          <c:h val="0.8913198452989925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Раннее утро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1844</c:v>
                </c:pt>
                <c:pt idx="1">
                  <c:v>1871</c:v>
                </c:pt>
                <c:pt idx="2">
                  <c:v>1906</c:v>
                </c:pt>
                <c:pt idx="3">
                  <c:v>1908</c:v>
                </c:pt>
                <c:pt idx="4">
                  <c:v>1914</c:v>
                </c:pt>
                <c:pt idx="5">
                  <c:v>1927</c:v>
                </c:pt>
                <c:pt idx="6">
                  <c:v>1931</c:v>
                </c:pt>
                <c:pt idx="7">
                  <c:v>1932</c:v>
                </c:pt>
                <c:pt idx="8">
                  <c:v>1948</c:v>
                </c:pt>
                <c:pt idx="9">
                  <c:v>1950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зарядки/ завтрака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1935</c:v>
                </c:pt>
                <c:pt idx="1">
                  <c:v>1943</c:v>
                </c:pt>
                <c:pt idx="2">
                  <c:v>1946</c:v>
                </c:pt>
                <c:pt idx="3">
                  <c:v>1954</c:v>
                </c:pt>
                <c:pt idx="4">
                  <c:v>1963</c:v>
                </c:pt>
                <c:pt idx="5">
                  <c:v>1972</c:v>
                </c:pt>
                <c:pt idx="6">
                  <c:v>1975</c:v>
                </c:pt>
                <c:pt idx="7">
                  <c:v>1981</c:v>
                </c:pt>
                <c:pt idx="8">
                  <c:v>1985</c:v>
                </c:pt>
                <c:pt idx="9">
                  <c:v>1992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Обед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1963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1973</c:v>
                </c:pt>
                <c:pt idx="5">
                  <c:v>1975</c:v>
                </c:pt>
                <c:pt idx="6">
                  <c:v>1979</c:v>
                </c:pt>
                <c:pt idx="7">
                  <c:v>1980</c:v>
                </c:pt>
                <c:pt idx="8">
                  <c:v>1985</c:v>
                </c:pt>
                <c:pt idx="9">
                  <c:v>1992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Вечер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1933</c:v>
                </c:pt>
                <c:pt idx="1">
                  <c:v>1934</c:v>
                </c:pt>
                <c:pt idx="2">
                  <c:v>1944</c:v>
                </c:pt>
                <c:pt idx="3">
                  <c:v>1970</c:v>
                </c:pt>
                <c:pt idx="4">
                  <c:v>1974</c:v>
                </c:pt>
                <c:pt idx="5">
                  <c:v>1982</c:v>
                </c:pt>
                <c:pt idx="6">
                  <c:v>1983</c:v>
                </c:pt>
                <c:pt idx="7">
                  <c:v>1985</c:v>
                </c:pt>
                <c:pt idx="8">
                  <c:v>1989</c:v>
                </c:pt>
                <c:pt idx="9">
                  <c:v>1999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Ночь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1900</c:v>
                </c:pt>
                <c:pt idx="1">
                  <c:v>1907</c:v>
                </c:pt>
                <c:pt idx="2">
                  <c:v>1922</c:v>
                </c:pt>
                <c:pt idx="3">
                  <c:v>1924</c:v>
                </c:pt>
                <c:pt idx="4">
                  <c:v>1932</c:v>
                </c:pt>
                <c:pt idx="5">
                  <c:v>1944</c:v>
                </c:pt>
                <c:pt idx="6">
                  <c:v>1945</c:v>
                </c:pt>
                <c:pt idx="7">
                  <c:v>1948</c:v>
                </c:pt>
                <c:pt idx="8">
                  <c:v>1954</c:v>
                </c:pt>
                <c:pt idx="9">
                  <c:v>1955</c:v>
                </c:pt>
              </c:numCache>
            </c:numRef>
          </c:val>
        </c:ser>
        <c:marker val="1"/>
        <c:axId val="82022400"/>
        <c:axId val="82048512"/>
      </c:lineChart>
      <c:catAx>
        <c:axId val="82022400"/>
        <c:scaling>
          <c:orientation val="minMax"/>
        </c:scaling>
        <c:axPos val="b"/>
        <c:numFmt formatCode="General" sourceLinked="1"/>
        <c:tickLblPos val="nextTo"/>
        <c:crossAx val="82048512"/>
        <c:crosses val="autoZero"/>
        <c:auto val="1"/>
        <c:lblAlgn val="ctr"/>
        <c:lblOffset val="100"/>
      </c:catAx>
      <c:valAx>
        <c:axId val="82048512"/>
        <c:scaling>
          <c:orientation val="minMax"/>
          <c:max val="2000"/>
          <c:min val="180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82022400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78398405686787853"/>
          <c:y val="0.28871953035814057"/>
          <c:w val="0.21455834567509047"/>
          <c:h val="0.39188781761768909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9867445859707852E-2"/>
          <c:y val="2.6715367551441948E-2"/>
          <c:w val="0.72778322643747295"/>
          <c:h val="0.896736976975445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Нормальное состояние</c:v>
                </c:pt>
              </c:strCache>
            </c:strRef>
          </c:tx>
          <c:cat>
            <c:strRef>
              <c:f>Лист1!$A$3:$A$11</c:f>
              <c:strCache>
                <c:ptCount val="9"/>
                <c:pt idx="8">
                  <c:v>max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1925</c:v>
                </c:pt>
                <c:pt idx="1">
                  <c:v>1942</c:v>
                </c:pt>
                <c:pt idx="2">
                  <c:v>1943</c:v>
                </c:pt>
                <c:pt idx="3">
                  <c:v>1944</c:v>
                </c:pt>
                <c:pt idx="4">
                  <c:v>1963</c:v>
                </c:pt>
                <c:pt idx="5">
                  <c:v>1968</c:v>
                </c:pt>
                <c:pt idx="6">
                  <c:v>1969</c:v>
                </c:pt>
                <c:pt idx="7">
                  <c:v>1980</c:v>
                </c:pt>
                <c:pt idx="8">
                  <c:v>1985</c:v>
                </c:pt>
                <c:pt idx="9">
                  <c:v>1996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Влажность</c:v>
                </c:pt>
              </c:strCache>
            </c:strRef>
          </c:tx>
          <c:cat>
            <c:strRef>
              <c:f>Лист1!$A$3:$A$11</c:f>
              <c:strCache>
                <c:ptCount val="9"/>
                <c:pt idx="8">
                  <c:v>max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1875</c:v>
                </c:pt>
                <c:pt idx="1">
                  <c:v>1879</c:v>
                </c:pt>
                <c:pt idx="2">
                  <c:v>1891</c:v>
                </c:pt>
                <c:pt idx="3">
                  <c:v>1900</c:v>
                </c:pt>
                <c:pt idx="4">
                  <c:v>1915</c:v>
                </c:pt>
                <c:pt idx="5">
                  <c:v>1923</c:v>
                </c:pt>
                <c:pt idx="6">
                  <c:v>1927</c:v>
                </c:pt>
                <c:pt idx="7">
                  <c:v>1931</c:v>
                </c:pt>
                <c:pt idx="8">
                  <c:v>1932</c:v>
                </c:pt>
                <c:pt idx="9">
                  <c:v>1962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Холод</c:v>
                </c:pt>
              </c:strCache>
            </c:strRef>
          </c:tx>
          <c:cat>
            <c:strRef>
              <c:f>Лист1!$A$3:$A$11</c:f>
              <c:strCache>
                <c:ptCount val="9"/>
                <c:pt idx="8">
                  <c:v>max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1810</c:v>
                </c:pt>
                <c:pt idx="1">
                  <c:v>1817</c:v>
                </c:pt>
                <c:pt idx="2">
                  <c:v>1832</c:v>
                </c:pt>
                <c:pt idx="3">
                  <c:v>1854</c:v>
                </c:pt>
                <c:pt idx="4">
                  <c:v>1866</c:v>
                </c:pt>
                <c:pt idx="5">
                  <c:v>1880</c:v>
                </c:pt>
                <c:pt idx="6">
                  <c:v>1896</c:v>
                </c:pt>
                <c:pt idx="7">
                  <c:v>1924</c:v>
                </c:pt>
                <c:pt idx="8">
                  <c:v>1932</c:v>
                </c:pt>
                <c:pt idx="9">
                  <c:v>1933</c:v>
                </c:pt>
              </c:numCache>
            </c:numRef>
          </c:val>
        </c:ser>
        <c:marker val="1"/>
        <c:axId val="69677440"/>
        <c:axId val="69678976"/>
      </c:lineChart>
      <c:catAx>
        <c:axId val="69677440"/>
        <c:scaling>
          <c:orientation val="minMax"/>
        </c:scaling>
        <c:axPos val="b"/>
        <c:numFmt formatCode="General" sourceLinked="1"/>
        <c:tickLblPos val="nextTo"/>
        <c:crossAx val="69678976"/>
        <c:crosses val="autoZero"/>
        <c:auto val="1"/>
        <c:lblAlgn val="ctr"/>
        <c:lblOffset val="100"/>
      </c:catAx>
      <c:valAx>
        <c:axId val="69678976"/>
        <c:scaling>
          <c:orientation val="minMax"/>
          <c:max val="2000"/>
          <c:min val="180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69677440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79473417779130251"/>
          <c:y val="0.31640499502792069"/>
          <c:w val="0.20384912110987272"/>
          <c:h val="0.30404440449782016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Раздражение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1970</c:v>
                </c:pt>
                <c:pt idx="1">
                  <c:v>1975</c:v>
                </c:pt>
                <c:pt idx="2">
                  <c:v>1979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1990</c:v>
                </c:pt>
                <c:pt idx="7">
                  <c:v>1992</c:v>
                </c:pt>
                <c:pt idx="8">
                  <c:v>1996</c:v>
                </c:pt>
                <c:pt idx="9">
                  <c:v>1999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Радость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1961</c:v>
                </c:pt>
                <c:pt idx="1">
                  <c:v>1966</c:v>
                </c:pt>
                <c:pt idx="2">
                  <c:v>1969</c:v>
                </c:pt>
                <c:pt idx="3">
                  <c:v>1975</c:v>
                </c:pt>
                <c:pt idx="4">
                  <c:v>1977</c:v>
                </c:pt>
                <c:pt idx="5">
                  <c:v>1980</c:v>
                </c:pt>
                <c:pt idx="6">
                  <c:v>1985</c:v>
                </c:pt>
                <c:pt idx="7">
                  <c:v>1986</c:v>
                </c:pt>
                <c:pt idx="8">
                  <c:v>1992</c:v>
                </c:pt>
                <c:pt idx="9">
                  <c:v>1996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Грусть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min</c:v>
                </c:pt>
                <c:pt idx="9">
                  <c:v>max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1808</c:v>
                </c:pt>
                <c:pt idx="1">
                  <c:v>1833</c:v>
                </c:pt>
                <c:pt idx="2">
                  <c:v>1846</c:v>
                </c:pt>
                <c:pt idx="3">
                  <c:v>1850</c:v>
                </c:pt>
                <c:pt idx="4">
                  <c:v>1886</c:v>
                </c:pt>
                <c:pt idx="5">
                  <c:v>1887</c:v>
                </c:pt>
                <c:pt idx="6">
                  <c:v>1890</c:v>
                </c:pt>
                <c:pt idx="7">
                  <c:v>1891</c:v>
                </c:pt>
                <c:pt idx="8">
                  <c:v>1898</c:v>
                </c:pt>
                <c:pt idx="9">
                  <c:v>1903</c:v>
                </c:pt>
              </c:numCache>
            </c:numRef>
          </c:val>
        </c:ser>
        <c:marker val="1"/>
        <c:axId val="82160640"/>
        <c:axId val="82203392"/>
      </c:lineChart>
      <c:catAx>
        <c:axId val="82160640"/>
        <c:scaling>
          <c:orientation val="minMax"/>
        </c:scaling>
        <c:axPos val="b"/>
        <c:numFmt formatCode="General" sourceLinked="1"/>
        <c:tickLblPos val="nextTo"/>
        <c:crossAx val="82203392"/>
        <c:crosses val="autoZero"/>
        <c:auto val="1"/>
        <c:lblAlgn val="ctr"/>
        <c:lblOffset val="100"/>
      </c:catAx>
      <c:valAx>
        <c:axId val="82203392"/>
        <c:scaling>
          <c:orientation val="minMax"/>
          <c:max val="2000"/>
          <c:min val="1800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cross"/>
        <c:minorTickMark val="cross"/>
        <c:tickLblPos val="low"/>
        <c:crossAx val="82160640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85782690545182294"/>
          <c:y val="0.33705755364866491"/>
          <c:w val="0.14075639344935273"/>
          <c:h val="0.31098044838123473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Рука-Рука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Минимальное Сопротивление (в кОм)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Нога-Нога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Минимальное Сопротивление (в кОм)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Правая Рука-Правая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Минимальное Сопротивление (в кОм)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Правая Рука-Левая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Минимальное Сопротивление (в кОм)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1917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Левая Рука-Левая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Минимальное Сопротивление (в кОм)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1861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Левая Рука-Правая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Минимальное Сопротивление (в кОм)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1924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Макушка - Низ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Минимальное Сопротивление (в кОм)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1875</c:v>
                </c:pt>
              </c:numCache>
            </c:numRef>
          </c:val>
        </c:ser>
        <c:axId val="97903744"/>
        <c:axId val="97905280"/>
      </c:barChart>
      <c:catAx>
        <c:axId val="97903744"/>
        <c:scaling>
          <c:orientation val="minMax"/>
        </c:scaling>
        <c:axPos val="b"/>
        <c:numFmt formatCode="General" sourceLinked="1"/>
        <c:tickLblPos val="nextTo"/>
        <c:crossAx val="97905280"/>
        <c:crosses val="autoZero"/>
        <c:auto val="1"/>
        <c:lblAlgn val="ctr"/>
        <c:lblOffset val="100"/>
      </c:catAx>
      <c:valAx>
        <c:axId val="97905280"/>
        <c:scaling>
          <c:orientation val="minMax"/>
        </c:scaling>
        <c:axPos val="l"/>
        <c:majorGridlines/>
        <c:numFmt formatCode="General" sourceLinked="1"/>
        <c:tickLblPos val="nextTo"/>
        <c:crossAx val="9790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35194237677332"/>
          <c:y val="0.23232422645470946"/>
          <c:w val="0.18782959300818428"/>
          <c:h val="0.55068780602477385"/>
        </c:manualLayout>
      </c:layout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Рука-Рука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Максимальная Сила тока (в мА)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0.15740000000000043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Нога-Нога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Максимальная Сила тока (в мА)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0.16370000000000001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Правая Рука-Правая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Максимальная Сила тока (в мА)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0.16389999999999999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Правая Рука-Левая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Максимальная Сила тока (в мА)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0.16070000000000001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Левая Рука-Левая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Максимальная Сила тока (в мА)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0.16550000000000001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Левая Рука-Правая Нога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Максимальная Сила тока (в мА)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0.16009999999999999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Макушка - Низ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Максимальная Сила тока (в мА)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0.1643</c:v>
                </c:pt>
              </c:numCache>
            </c:numRef>
          </c:val>
        </c:ser>
        <c:axId val="100736000"/>
        <c:axId val="100741888"/>
      </c:barChart>
      <c:catAx>
        <c:axId val="100736000"/>
        <c:scaling>
          <c:orientation val="minMax"/>
        </c:scaling>
        <c:axPos val="b"/>
        <c:numFmt formatCode="General" sourceLinked="1"/>
        <c:tickLblPos val="nextTo"/>
        <c:crossAx val="100741888"/>
        <c:crosses val="autoZero"/>
        <c:auto val="1"/>
        <c:lblAlgn val="ctr"/>
        <c:lblOffset val="100"/>
      </c:catAx>
      <c:valAx>
        <c:axId val="100741888"/>
        <c:scaling>
          <c:orientation val="minMax"/>
        </c:scaling>
        <c:axPos val="l"/>
        <c:majorGridlines/>
        <c:numFmt formatCode="General" sourceLinked="1"/>
        <c:tickLblPos val="nextTo"/>
        <c:crossAx val="10073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8923884514435"/>
          <c:y val="0.26902826910364336"/>
          <c:w val="0.19277427821522311"/>
          <c:h val="0.48085187716257854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E0455-FC46-4AB5-98DA-932E13088516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5EAA-8AF7-4286-9025-E45EA3267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F5EAA-8AF7-4286-9025-E45EA32671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D418DE2-347C-48DE-9ED1-464D2D9042F7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A77AD70-C313-412F-81D1-755671653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260" y="260648"/>
            <a:ext cx="851148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«Сопротивляемость человеческого тела в разных условиях»</a:t>
            </a: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28092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работа по физике учениц 10 А класса</a:t>
            </a:r>
          </a:p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Ноздряковой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Натальи и Рябовой Анастасии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В.В.Вишневская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037243_large_generatorfabric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550" y="2348880"/>
            <a:ext cx="4152900" cy="263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435975" cy="1473200"/>
          </a:xfrm>
        </p:spPr>
        <p:txBody>
          <a:bodyPr>
            <a:normAutofit fontScale="90000"/>
            <a:scene3d>
              <a:camera prst="perspectiveBelow"/>
              <a:lightRig rig="threePt" dir="t">
                <a:rot lat="0" lon="0" rev="4800000"/>
              </a:lightRig>
            </a:scene3d>
            <a:sp3d extrusionH="57150" prstMaterial="matte">
              <a:bevelT w="50800" h="10160"/>
            </a:sp3d>
          </a:bodyPr>
          <a:lstStyle/>
          <a:p>
            <a:pPr algn="ctr"/>
            <a:r>
              <a:rPr lang="ru-RU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Результаты исследования сопротивления человеческого тела на разных участках</a:t>
            </a:r>
            <a:endParaRPr lang="ru-RU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91683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imeter_5.jpg"/>
          <p:cNvPicPr>
            <a:picLocks noChangeAspect="1"/>
          </p:cNvPicPr>
          <p:nvPr/>
        </p:nvPicPr>
        <p:blipFill>
          <a:blip r:embed="rId3" cstate="print"/>
          <a:srcRect b="23077"/>
          <a:stretch>
            <a:fillRect/>
          </a:stretch>
        </p:blipFill>
        <p:spPr>
          <a:xfrm rot="5400000">
            <a:off x="7296655" y="1856473"/>
            <a:ext cx="1944216" cy="1200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Правой руки к Правой/Левой ноге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т Левой руки к Левой/ Правой ноге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774825"/>
          <a:ext cx="8496944" cy="482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макушки до низа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56793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2527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сопротивления человеческого тела от времени суток</a:t>
            </a:r>
            <a:endParaRPr lang="ru-RU" sz="3600" dirty="0">
              <a:ln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52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944216"/>
          </a:xfrm>
        </p:spPr>
        <p:txBody>
          <a:bodyPr>
            <a:noAutofit/>
            <a:scene3d>
              <a:camera prst="perspectiveBelow"/>
              <a:lightRig rig="threePt" dir="t">
                <a:rot lat="0" lon="0" rev="4800000"/>
              </a:lightRig>
            </a:scene3d>
            <a:sp3d extrusionH="57150" prstMaterial="matte">
              <a:bevelT w="50800" h="10160" prst="angle"/>
            </a:sp3d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Зависимость сопротивления человеческого тела от условий окружающей среды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28801"/>
          <a:ext cx="896448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25280"/>
          </a:xfrm>
        </p:spPr>
        <p:txBody>
          <a:bodyPr>
            <a:normAutofit fontScale="90000"/>
            <a:scene3d>
              <a:camera prst="perspectiveBelow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Зависимость сопротивления человеческого тела от настроения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964488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Минимальное сопротивление, которым может обладать тот или иной участок человеческого тела в нормальных условиях (по результатам исследования)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628801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45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Максимальная сила тока, которая может пройти через этот участок при напряжении в 308</a:t>
            </a:r>
            <a:r>
              <a:rPr lang="en-GB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785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10000"/>
          </a:blip>
          <a:srcRect b="10000"/>
          <a:stretch>
            <a:fillRect/>
          </a:stretch>
        </p:blipFill>
        <p:spPr bwMode="auto">
          <a:xfrm>
            <a:off x="7668344" y="1772816"/>
            <a:ext cx="1149763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Действие электрического тока на человека</a:t>
            </a:r>
            <a:endParaRPr lang="ru-RU" sz="4000" b="0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Содержимое 7" descr="okno_krask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848100" cy="288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69_116408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097509" cy="21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3step_electri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4149080"/>
            <a:ext cx="3247532" cy="2439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298053877_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797152"/>
            <a:ext cx="2557338" cy="177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>
            <a:noAutofit/>
            <a:scene3d>
              <a:camera prst="perspectiveLeft"/>
              <a:lightRig rig="threePt" dir="t">
                <a:rot lat="0" lon="0" rev="4800000"/>
              </a:lightRig>
            </a:scene3d>
            <a:sp3d extrusionH="57150" prstMaterial="matte">
              <a:bevelT w="50800" h="10160"/>
            </a:sp3d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Электротравматизм – актуальная проблема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Richmanns_Tod_1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3312368" cy="4714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about02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5093249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931504"/>
          </a:xfrm>
        </p:spPr>
        <p:txBody>
          <a:bodyPr>
            <a:normAutofit fontScale="90000"/>
            <a:scene3d>
              <a:camera prst="perspectiveRight"/>
              <a:lightRig rig="threePt" dir="t">
                <a:rot lat="0" lon="0" rev="4800000"/>
              </a:lightRig>
            </a:scene3d>
            <a:sp3d extrusionH="57150" prstMaterial="matte">
              <a:bevelT w="50800" h="10160"/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Характеристика воздействия на человека электрического тока различной силы</a:t>
            </a:r>
            <a:r>
              <a:rPr lang="ru-RU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628802"/>
          <a:ext cx="8640960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4176464"/>
                <a:gridCol w="3168353"/>
              </a:tblGrid>
              <a:tr h="503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Сила тока, 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Переменный ток 50 - 60 Гц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Постоянный ток</a:t>
                      </a:r>
                    </a:p>
                  </a:txBody>
                  <a:tcPr marL="68580" marR="68580" marT="0" marB="0"/>
                </a:tc>
              </a:tr>
              <a:tr h="503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0,6 - 1,5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Легкое дрожание пальцев рук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ощущается</a:t>
                      </a:r>
                    </a:p>
                  </a:txBody>
                  <a:tcPr marL="68580" marR="68580" marT="0" marB="0"/>
                </a:tc>
              </a:tr>
              <a:tr h="503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2 - 3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Сильное дрожание пальцев рук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ощущается</a:t>
                      </a:r>
                    </a:p>
                  </a:txBody>
                  <a:tcPr marL="68580" marR="68580" marT="0" marB="0"/>
                </a:tc>
              </a:tr>
              <a:tr h="503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5 - 7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Судороги в руках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3yд. Ощущение нагревания</a:t>
                      </a:r>
                    </a:p>
                  </a:txBody>
                  <a:tcPr marL="68580" marR="68580" marT="0" marB="0"/>
                </a:tc>
              </a:tr>
              <a:tr h="785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8 - 10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Руки с трудом, но еще можно оторвать от электродов. Сильные боли в руках, особенно в кистях и пальцах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Усиление нагревания</a:t>
                      </a:r>
                    </a:p>
                  </a:txBody>
                  <a:tcPr marL="68580" marR="68580" marT="0" marB="0"/>
                </a:tc>
              </a:tr>
              <a:tr h="785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20 - 25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Руки парализуются немедленно, оторвать их от электродов невозможно. Очень сильные боли. Затрудняется дыхание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Еще большее усиление нагревания, незначительное сокращение мышц рук</a:t>
                      </a:r>
                    </a:p>
                  </a:txBody>
                  <a:tcPr marL="68580" marR="68580" marT="0" marB="0"/>
                </a:tc>
              </a:tr>
              <a:tr h="785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50 - 80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Паралич дыхания. Начало трепетания желудочков сердца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Сильное ощущение нагревания. Сокращение мышц рук. Судороги. Затруднение дыхания</a:t>
                      </a:r>
                    </a:p>
                  </a:txBody>
                  <a:tcPr marL="68580" marR="68580" marT="0" marB="0"/>
                </a:tc>
              </a:tr>
              <a:tr h="52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90 - 100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Паралич дыхания и сердца при воздействии более 0,1 с.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Паралич дыхания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476672"/>
            <a:ext cx="3600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электротравма I степени </a:t>
            </a:r>
            <a:r>
              <a:rPr lang="ru-RU" sz="2000" dirty="0" smtClean="0"/>
              <a:t>- судорожное сокращение мышц без потери сознания</a:t>
            </a:r>
          </a:p>
          <a:p>
            <a:pPr algn="ctr"/>
            <a:r>
              <a:rPr lang="ru-RU" sz="2400" b="1" u="sng" dirty="0" smtClean="0"/>
              <a:t>электротравма II степени </a:t>
            </a:r>
            <a:r>
              <a:rPr lang="ru-RU" sz="2000" dirty="0" smtClean="0"/>
              <a:t>- судорожное сокращение мышц с потерей сознания</a:t>
            </a:r>
          </a:p>
          <a:p>
            <a:pPr algn="ctr"/>
            <a:r>
              <a:rPr lang="ru-RU" sz="2400" b="1" u="sng" dirty="0" smtClean="0"/>
              <a:t>электротравма III степени </a:t>
            </a:r>
            <a:r>
              <a:rPr lang="ru-RU" sz="2000" dirty="0" smtClean="0"/>
              <a:t>- потеря сознания и нарушение функций сердечной деятельности или дыхания (не исключено и то и другое)</a:t>
            </a:r>
          </a:p>
          <a:p>
            <a:pPr algn="ctr"/>
            <a:r>
              <a:rPr lang="ru-RU" sz="2400" b="1" u="sng" dirty="0" smtClean="0"/>
              <a:t>электротравма IV степени </a:t>
            </a:r>
            <a:r>
              <a:rPr lang="ru-RU" sz="2000" dirty="0" smtClean="0"/>
              <a:t>- клиническая смерть</a:t>
            </a:r>
            <a:endParaRPr lang="ru-RU" sz="2000" dirty="0"/>
          </a:p>
        </p:txBody>
      </p:sp>
      <p:pic>
        <p:nvPicPr>
          <p:cNvPr id="4" name="Рисунок 3" descr="electrotrau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4464496" cy="5461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Освобождение пострадавшего от действия тока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3"/>
            <a:ext cx="8964488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освободить пострадавшего от действия электрического тока сухим предметом, не проводящим ток, или с помощью штанги или изолирующих клещей!</a:t>
            </a:r>
          </a:p>
          <a:p>
            <a:endParaRPr lang="ru-RU" sz="2400" dirty="0"/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755576" y="2996952"/>
            <a:ext cx="2429014" cy="351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288450306_yelektrotr.jpg"/>
          <p:cNvPicPr>
            <a:picLocks noChangeAspect="1"/>
          </p:cNvPicPr>
          <p:nvPr/>
        </p:nvPicPr>
        <p:blipFill>
          <a:blip r:embed="rId3" cstate="print"/>
          <a:srcRect b="10289"/>
          <a:stretch>
            <a:fillRect/>
          </a:stretch>
        </p:blipFill>
        <p:spPr>
          <a:xfrm>
            <a:off x="3923928" y="2924944"/>
            <a:ext cx="4920651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4008" y="3789040"/>
            <a:ext cx="4499992" cy="28083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опасность шагового напряжения</a:t>
            </a:r>
          </a:p>
          <a:p>
            <a:r>
              <a:rPr lang="ru-RU" sz="2400" dirty="0" smtClean="0"/>
              <a:t>отключить питание линии электропередачи/ замкнуть провода накоротко</a:t>
            </a:r>
            <a:endParaRPr lang="ru-RU" sz="2400" dirty="0"/>
          </a:p>
        </p:txBody>
      </p:sp>
      <p:pic>
        <p:nvPicPr>
          <p:cNvPr id="5" name="Рисунок 4" descr="x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4248472" cy="3252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D:\Электротравмы\2010-06-25_014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4606823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111.jpg"/>
          <p:cNvPicPr>
            <a:picLocks noChangeAspect="1"/>
          </p:cNvPicPr>
          <p:nvPr/>
        </p:nvPicPr>
        <p:blipFill>
          <a:blip r:embed="rId4" cstate="print"/>
          <a:srcRect t="5684" b="10949"/>
          <a:stretch>
            <a:fillRect/>
          </a:stretch>
        </p:blipFill>
        <p:spPr>
          <a:xfrm>
            <a:off x="5724128" y="188640"/>
            <a:ext cx="285750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15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Оказание пострадавшему первой доврачебной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3960440" cy="4464496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smtClean="0"/>
              <a:t>Определение состояние пострадавшего</a:t>
            </a:r>
          </a:p>
          <a:p>
            <a:pPr algn="ctr"/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А) Пострадавший в сознании</a:t>
            </a:r>
            <a:endParaRPr lang="ru-RU" sz="1800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Б) Пострадавший без сознания, но с сохранившимся устойчивым дыханием и пульсом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В) Признаки жизни (дыхание, пульс) отсутствуют</a:t>
            </a:r>
            <a:endParaRPr lang="ru-RU" sz="1800" dirty="0" smtClean="0"/>
          </a:p>
        </p:txBody>
      </p:sp>
      <p:pic>
        <p:nvPicPr>
          <p:cNvPr id="4" name="Рисунок 3" descr="105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636912"/>
            <a:ext cx="4680520" cy="3198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761384"/>
          </a:xfrm>
        </p:spPr>
        <p:txBody>
          <a:bodyPr>
            <a:normAutofit/>
            <a:scene3d>
              <a:camera prst="perspectiveBelow"/>
              <a:lightRig rig="threePt" dir="t">
                <a:rot lat="0" lon="0" rev="4800000"/>
              </a:lightRig>
            </a:scene3d>
            <a:sp3d extrusionH="57150" prstMaterial="matte">
              <a:bevelT w="50800" h="10160"/>
            </a:sp3d>
          </a:bodyPr>
          <a:lstStyle/>
          <a:p>
            <a:pPr algn="ctr"/>
            <a:r>
              <a:rPr lang="ru-RU" b="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Заключение</a:t>
            </a:r>
            <a:r>
              <a:rPr lang="ru-RU" dirty="0" smtClean="0"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ln>
                  <a:solidFill>
                    <a:schemeClr val="tx1">
                      <a:lumMod val="40000"/>
                      <a:lumOff val="60000"/>
                    </a:schemeClr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ru-RU" dirty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87411872_3217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rcRect b="6647"/>
          <a:stretch>
            <a:fillRect/>
          </a:stretch>
        </p:blipFill>
        <p:spPr>
          <a:xfrm>
            <a:off x="3923928" y="2060848"/>
            <a:ext cx="5040560" cy="3830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lectricity_2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2032" t="3024" r="2453" b="4745"/>
          <a:stretch>
            <a:fillRect/>
          </a:stretch>
        </p:blipFill>
        <p:spPr>
          <a:xfrm>
            <a:off x="179512" y="1844824"/>
            <a:ext cx="3384376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0152" y="3933056"/>
            <a:ext cx="3059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категорическое утверждение о смертельной опасности тока величиной 100 мА</a:t>
            </a:r>
            <a:endParaRPr lang="ru-RU" sz="2400" dirty="0"/>
          </a:p>
        </p:txBody>
      </p:sp>
      <p:pic>
        <p:nvPicPr>
          <p:cNvPr id="4" name="Рисунок 3" descr="5941-71e37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5544616" cy="5535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tele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24744"/>
            <a:ext cx="2808312" cy="2218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52728"/>
          </a:xfrm>
        </p:spPr>
        <p:txBody>
          <a:bodyPr>
            <a:normAutofit/>
            <a:scene3d>
              <a:camera prst="perspectiveRigh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Электрическое сопротивление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скалярная физическая величина, характеризующая свойства проводника, ограничивающая силу тока в проводнике и равная отношению напряжения на концах проводника к силе электрического тока, протекающего по нему</a:t>
            </a:r>
          </a:p>
          <a:p>
            <a:r>
              <a:rPr lang="ru-RU" sz="2400" dirty="0" smtClean="0"/>
              <a:t>СИ: </a:t>
            </a:r>
            <a:r>
              <a:rPr lang="en-GB" sz="2400" dirty="0" smtClean="0"/>
              <a:t>R = [</a:t>
            </a:r>
            <a:r>
              <a:rPr lang="ru-RU" sz="2400" dirty="0" smtClean="0"/>
              <a:t>Ом</a:t>
            </a:r>
            <a:r>
              <a:rPr lang="en-GB" sz="2400" dirty="0" smtClean="0"/>
              <a:t>]</a:t>
            </a:r>
            <a:r>
              <a:rPr lang="ru-RU" sz="2400" dirty="0" smtClean="0"/>
              <a:t> (Ω)      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Обратная величина - сименс (1 См = 1 Ом</a:t>
            </a:r>
            <a:r>
              <a:rPr lang="ru-RU" sz="2400" baseline="30000" dirty="0" smtClean="0"/>
              <a:t>−1 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15-023-6.-Elektricheskoe-soprotivle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789040"/>
            <a:ext cx="1438275" cy="2524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Биологическое обоснование проводимости человеческого тела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Содержимое 6" descr="fingert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5544616" cy="4667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95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708920"/>
            <a:ext cx="25400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76674"/>
          <a:ext cx="8424937" cy="5267313"/>
        </p:xfrm>
        <a:graphic>
          <a:graphicData uri="http://schemas.openxmlformats.org/drawingml/2006/table">
            <a:tbl>
              <a:tblPr/>
              <a:tblGrid>
                <a:gridCol w="4032448"/>
                <a:gridCol w="1296144"/>
                <a:gridCol w="3096345"/>
              </a:tblGrid>
              <a:tr h="12241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entury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Орган, система, ткань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Относительная величина объема кровотока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( в %)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В покое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При тяжелой физической нагрузке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Головной мозг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13-15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3-4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Сердце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4-5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4-5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Печень и желудочно-кишечный тракт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20-25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3-5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Почки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2-4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Мышцы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15-20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80-85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Кости, костный мозг, жир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entury"/>
                          <a:ea typeface="Calibri"/>
                          <a:cs typeface="Times New Roman"/>
                        </a:rPr>
                        <a:t>10-15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entury"/>
                          <a:ea typeface="Calibri"/>
                          <a:cs typeface="Times New Roman"/>
                        </a:rPr>
                        <a:t>1-2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Below"/>
              <a:lightRig rig="threePt" dir="t">
                <a:rot lat="0" lon="0" rev="4800000"/>
              </a:lightRig>
            </a:scene3d>
            <a:sp3d extrusionH="57150" prstMaterial="matte">
              <a:bevelT w="50800" h="10160" prst="coolSlant"/>
            </a:sp3d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Сопротивляемость кожи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Наружный слой - эпидермис</a:t>
            </a:r>
            <a:endParaRPr lang="ru-RU" sz="2000" b="0" dirty="0"/>
          </a:p>
        </p:txBody>
      </p:sp>
      <p:pic>
        <p:nvPicPr>
          <p:cNvPr id="7" name="Содержимое 6" descr="Дерма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67544" y="2348880"/>
            <a:ext cx="4176464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4041775" cy="715355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Внутренний слой - дерма</a:t>
            </a:r>
            <a:endParaRPr lang="ru-RU" sz="2000" b="0" dirty="0"/>
          </a:p>
        </p:txBody>
      </p:sp>
      <p:pic>
        <p:nvPicPr>
          <p:cNvPr id="8" name="Содержимое 7" descr="120236835121AWm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3672408" cy="425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33400" y="333375"/>
            <a:ext cx="8077200" cy="1007393"/>
          </a:xfrm>
        </p:spPr>
        <p:txBody>
          <a:bodyPr>
            <a:noAutofit/>
            <a:scene3d>
              <a:camera prst="perspectiveBelow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sz="3600" b="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Факторы, влияющие на результат поражения электрическим током</a:t>
            </a:r>
            <a:endParaRPr lang="ru-RU" sz="3600" b="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1289942457_3-popup-low.jpg"/>
          <p:cNvPicPr>
            <a:picLocks noChangeAspect="1"/>
          </p:cNvPicPr>
          <p:nvPr/>
        </p:nvPicPr>
        <p:blipFill>
          <a:blip r:embed="rId2" cstate="print"/>
          <a:srcRect t="1575" b="5501"/>
          <a:stretch>
            <a:fillRect/>
          </a:stretch>
        </p:blipFill>
        <p:spPr>
          <a:xfrm>
            <a:off x="323528" y="2060848"/>
            <a:ext cx="4356746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4716016" y="2060848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6016" y="5085184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6016" y="3284984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16016" y="4437112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8144" y="1772816"/>
            <a:ext cx="3096344" cy="410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i="1" dirty="0" smtClean="0"/>
              <a:t> электрическое сопротивление тела человека</a:t>
            </a:r>
          </a:p>
          <a:p>
            <a:endParaRPr lang="ru-RU" sz="2000" i="1" dirty="0" smtClean="0"/>
          </a:p>
          <a:p>
            <a:pPr>
              <a:buFontTx/>
              <a:buChar char="-"/>
            </a:pPr>
            <a:r>
              <a:rPr lang="ru-RU" sz="2000" i="1" dirty="0" smtClean="0"/>
              <a:t> значение тока и длительность его прохождения</a:t>
            </a:r>
          </a:p>
          <a:p>
            <a:endParaRPr lang="ru-RU" sz="2000" i="1" dirty="0" smtClean="0"/>
          </a:p>
          <a:p>
            <a:pPr>
              <a:buFontTx/>
              <a:buChar char="-"/>
            </a:pPr>
            <a:r>
              <a:rPr lang="ru-RU" sz="2000" i="1" dirty="0" smtClean="0"/>
              <a:t> род и частота тока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- индивидуальные свойства человека 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Above"/>
              <a:lightRig rig="threePt" dir="t">
                <a:rot lat="0" lon="0" rev="4800000"/>
              </a:lightRig>
            </a:scene3d>
            <a:sp3d extrusionH="57150" prstMaterial="matte">
              <a:bevelT w="50800" h="10160" prst="coolSlant"/>
            </a:sp3d>
          </a:bodyPr>
          <a:lstStyle/>
          <a:p>
            <a:pPr algn="ctr"/>
            <a:r>
              <a:rPr lang="ru-RU" dirty="0" smtClean="0"/>
              <a:t>Индивидуальные свойства человека</a:t>
            </a:r>
            <a:endParaRPr lang="ru-RU" dirty="0"/>
          </a:p>
        </p:txBody>
      </p:sp>
      <p:pic>
        <p:nvPicPr>
          <p:cNvPr id="3" name="Рисунок 2" descr="kak_ekonomit_elektriche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28956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628800"/>
            <a:ext cx="2699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u="sng" dirty="0" smtClean="0">
                <a:solidFill>
                  <a:schemeClr val="accent4"/>
                </a:solidFill>
              </a:rPr>
              <a:t>Пол и возраст:</a:t>
            </a:r>
          </a:p>
          <a:p>
            <a:pPr>
              <a:defRPr/>
            </a:pPr>
            <a:r>
              <a:rPr lang="ru-RU" sz="2000" dirty="0" smtClean="0"/>
              <a:t>Сопротивление тела у женщин меньше, чем у мужчин.</a:t>
            </a:r>
            <a:r>
              <a:rPr lang="ru-RU" sz="2000" b="1" dirty="0" smtClean="0">
                <a:solidFill>
                  <a:schemeClr val="accent4"/>
                </a:solidFill>
              </a:rPr>
              <a:t>                         </a:t>
            </a:r>
            <a:r>
              <a:rPr lang="ru-RU" sz="2000" dirty="0" smtClean="0"/>
              <a:t>Сопротивление тела у детей меньше, чем у взрослых.                              Сопротивление тела у молодых людей меньше, чем у пожилых.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628800"/>
            <a:ext cx="25922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/>
                </a:solidFill>
              </a:rPr>
              <a:t>Масса тела: </a:t>
            </a:r>
          </a:p>
          <a:p>
            <a:r>
              <a:rPr lang="ru-RU" sz="2000" dirty="0" smtClean="0"/>
              <a:t>(чем выше масса человека, тем менее опасно попадание его под напряжение)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503783"/>
            <a:ext cx="42484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/>
                </a:solidFill>
              </a:rPr>
              <a:t>Физическое развитие:</a:t>
            </a:r>
          </a:p>
          <a:p>
            <a:r>
              <a:rPr lang="ru-RU" sz="2000" dirty="0" smtClean="0"/>
              <a:t>(более сильному человеку ток менее опасен)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284984"/>
            <a:ext cx="27363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/>
                </a:solidFill>
              </a:rPr>
              <a:t>Состояние нервной системы: </a:t>
            </a:r>
          </a:p>
          <a:p>
            <a:r>
              <a:rPr lang="ru-RU" sz="2000" dirty="0" smtClean="0"/>
              <a:t>(здоровому и менее раздражительному человеку ток менее опасен)</a:t>
            </a:r>
            <a:endParaRPr lang="ru-RU" sz="2000" b="1" u="sng" dirty="0" smtClean="0">
              <a:solidFill>
                <a:schemeClr val="accent4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/>
                </a:solidFill>
              </a:rPr>
              <a:t>Наличие алкоголя в крови:</a:t>
            </a:r>
          </a:p>
          <a:p>
            <a:r>
              <a:rPr lang="ru-RU" sz="2000" dirty="0" smtClean="0"/>
              <a:t>(алкоголь снижает сопротивляемость организма)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46531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/>
                </a:solidFill>
              </a:rPr>
              <a:t>Фактор внимания</a:t>
            </a:r>
            <a:endParaRPr lang="ru-RU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Другая 1">
      <a:dk1>
        <a:srgbClr val="27394F"/>
      </a:dk1>
      <a:lt1>
        <a:srgbClr val="FFFF00"/>
      </a:lt1>
      <a:dk2>
        <a:srgbClr val="464646"/>
      </a:dk2>
      <a:lt2>
        <a:srgbClr val="A6DCEA"/>
      </a:lt2>
      <a:accent1>
        <a:srgbClr val="16515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256</TotalTime>
  <Words>619</Words>
  <Application>Microsoft Office PowerPoint</Application>
  <PresentationFormat>Экран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«Сопротивляемость человеческого тела в разных условиях» </vt:lpstr>
      <vt:lpstr>Электротравматизм – актуальная проблема</vt:lpstr>
      <vt:lpstr>Слайд 3</vt:lpstr>
      <vt:lpstr>Электрическое сопротивление</vt:lpstr>
      <vt:lpstr>Биологическое обоснование проводимости человеческого тела</vt:lpstr>
      <vt:lpstr>Слайд 6</vt:lpstr>
      <vt:lpstr>Сопротивляемость кожи</vt:lpstr>
      <vt:lpstr>Факторы, влияющие на результат поражения электрическим током</vt:lpstr>
      <vt:lpstr>Индивидуальные свойства человека</vt:lpstr>
      <vt:lpstr>Результаты исследования сопротивления человеческого тела на разных участках</vt:lpstr>
      <vt:lpstr>От Правой руки к Правой/Левой ноге </vt:lpstr>
      <vt:lpstr>О т Левой руки к Левой/ Правой ноге </vt:lpstr>
      <vt:lpstr>От макушки до низа </vt:lpstr>
      <vt:lpstr>Зависимость сопротивления человеческого тела от времени суток</vt:lpstr>
      <vt:lpstr>Зависимость сопротивления человеческого тела от условий окружающей среды  </vt:lpstr>
      <vt:lpstr>  Зависимость сопротивления человеческого тела от настроения</vt:lpstr>
      <vt:lpstr>Минимальное сопротивление, которым может обладать тот или иной участок человеческого тела в нормальных условиях (по результатам исследования) </vt:lpstr>
      <vt:lpstr>Максимальная сила тока, которая может пройти через этот участок при напряжении в 308V. </vt:lpstr>
      <vt:lpstr>Действие электрического тока на человека</vt:lpstr>
      <vt:lpstr>Характеристика воздействия на человека электрического тока различной силы </vt:lpstr>
      <vt:lpstr>Слайд 21</vt:lpstr>
      <vt:lpstr>Освобождение пострадавшего от действия тока  </vt:lpstr>
      <vt:lpstr>Слайд 23</vt:lpstr>
      <vt:lpstr>Оказание пострадавшему первой доврачебной помощи </vt:lpstr>
      <vt:lpstr>Заключение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Вишневские</cp:lastModifiedBy>
  <cp:revision>21</cp:revision>
  <dcterms:created xsi:type="dcterms:W3CDTF">2011-04-27T19:43:42Z</dcterms:created>
  <dcterms:modified xsi:type="dcterms:W3CDTF">2012-09-09T12:44:01Z</dcterms:modified>
</cp:coreProperties>
</file>