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5" r:id="rId3"/>
    <p:sldId id="266" r:id="rId4"/>
    <p:sldId id="271" r:id="rId5"/>
    <p:sldId id="267" r:id="rId6"/>
    <p:sldId id="268" r:id="rId7"/>
    <p:sldId id="269" r:id="rId8"/>
    <p:sldId id="270" r:id="rId9"/>
    <p:sldId id="272" r:id="rId10"/>
    <p:sldId id="273" r:id="rId11"/>
    <p:sldId id="280" r:id="rId1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864" y="12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CD0BC-04BB-46C3-9F7A-4DBF8D4EB466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6107-BC09-4FFA-AB2F-0AD5E7D1D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CD0BC-04BB-46C3-9F7A-4DBF8D4EB466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6107-BC09-4FFA-AB2F-0AD5E7D1D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CD0BC-04BB-46C3-9F7A-4DBF8D4EB466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6107-BC09-4FFA-AB2F-0AD5E7D1D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CD0BC-04BB-46C3-9F7A-4DBF8D4EB466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6107-BC09-4FFA-AB2F-0AD5E7D1D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CD0BC-04BB-46C3-9F7A-4DBF8D4EB466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6107-BC09-4FFA-AB2F-0AD5E7D1D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CD0BC-04BB-46C3-9F7A-4DBF8D4EB466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6107-BC09-4FFA-AB2F-0AD5E7D1D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CD0BC-04BB-46C3-9F7A-4DBF8D4EB466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6107-BC09-4FFA-AB2F-0AD5E7D1D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CD0BC-04BB-46C3-9F7A-4DBF8D4EB466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6107-BC09-4FFA-AB2F-0AD5E7D1D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CD0BC-04BB-46C3-9F7A-4DBF8D4EB466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6107-BC09-4FFA-AB2F-0AD5E7D1D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CD0BC-04BB-46C3-9F7A-4DBF8D4EB466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6107-BC09-4FFA-AB2F-0AD5E7D1D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CD0BC-04BB-46C3-9F7A-4DBF8D4EB466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6107-BC09-4FFA-AB2F-0AD5E7D1D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CD0BC-04BB-46C3-9F7A-4DBF8D4EB466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B6107-BC09-4FFA-AB2F-0AD5E7D1D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0470"/>
            <a:ext cx="6715147" cy="1333509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latin typeface="Constantia" pitchFamily="18" charset="0"/>
              </a:rPr>
              <a:t>Государственное  бюджетное   дошкольное  образовательное   учреждение</a:t>
            </a:r>
            <a:br>
              <a:rPr lang="ru-RU" sz="1400" b="1" dirty="0" smtClean="0">
                <a:latin typeface="Constantia" pitchFamily="18" charset="0"/>
              </a:rPr>
            </a:br>
            <a:r>
              <a:rPr lang="ru-RU" sz="1400" b="1" dirty="0" smtClean="0">
                <a:latin typeface="Constantia" pitchFamily="18" charset="0"/>
              </a:rPr>
              <a:t>детский  сад  №61   комбинированного  вида</a:t>
            </a:r>
            <a:br>
              <a:rPr lang="ru-RU" sz="1400" b="1" dirty="0" smtClean="0">
                <a:latin typeface="Constantia" pitchFamily="18" charset="0"/>
              </a:rPr>
            </a:br>
            <a:r>
              <a:rPr lang="ru-RU" sz="1400" b="1" dirty="0" err="1" smtClean="0">
                <a:latin typeface="Constantia" pitchFamily="18" charset="0"/>
              </a:rPr>
              <a:t>Колпинского</a:t>
            </a:r>
            <a:r>
              <a:rPr lang="ru-RU" sz="1400" b="1" dirty="0" smtClean="0">
                <a:latin typeface="Constantia" pitchFamily="18" charset="0"/>
              </a:rPr>
              <a:t>  района   г. Санкт  -  Петербурга</a:t>
            </a:r>
            <a:r>
              <a:rPr lang="ru-RU" sz="1200" b="1" dirty="0" smtClean="0">
                <a:latin typeface="Constantia" pitchFamily="18" charset="0"/>
              </a:rPr>
              <a:t>. </a:t>
            </a:r>
            <a:endParaRPr lang="ru-RU" sz="1200" b="1" dirty="0"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90" y="2095483"/>
            <a:ext cx="6482999" cy="7048517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6400" dirty="0" smtClean="0">
              <a:latin typeface="Constantia" pitchFamily="18" charset="0"/>
            </a:endParaRPr>
          </a:p>
          <a:p>
            <a:pPr>
              <a:buNone/>
            </a:pPr>
            <a:endParaRPr lang="ru-RU" sz="6400" dirty="0" smtClean="0">
              <a:latin typeface="Constantia" pitchFamily="18" charset="0"/>
            </a:endParaRPr>
          </a:p>
          <a:p>
            <a:pPr>
              <a:buNone/>
            </a:pPr>
            <a:endParaRPr lang="ru-RU" sz="6400" dirty="0" smtClean="0">
              <a:latin typeface="Constantia" pitchFamily="18" charset="0"/>
            </a:endParaRPr>
          </a:p>
          <a:p>
            <a:pPr>
              <a:buNone/>
            </a:pPr>
            <a:r>
              <a:rPr lang="ru-RU" sz="6400" dirty="0" smtClean="0">
                <a:latin typeface="Constantia" pitchFamily="18" charset="0"/>
              </a:rPr>
              <a:t>Тема:</a:t>
            </a:r>
            <a:r>
              <a:rPr lang="ru-RU" sz="14400" b="1" dirty="0" smtClean="0">
                <a:solidFill>
                  <a:srgbClr val="002060"/>
                </a:solidFill>
                <a:latin typeface="Constantia" pitchFamily="18" charset="0"/>
              </a:rPr>
              <a:t>«Путешествие  в  Космос»</a:t>
            </a:r>
          </a:p>
          <a:p>
            <a:pPr algn="ctr">
              <a:buNone/>
            </a:pPr>
            <a:r>
              <a:rPr lang="ru-RU" sz="6400" b="1" dirty="0" smtClean="0">
                <a:solidFill>
                  <a:srgbClr val="002060"/>
                </a:solidFill>
                <a:latin typeface="Constantia" pitchFamily="18" charset="0"/>
              </a:rPr>
              <a:t>Интегрированное</a:t>
            </a:r>
            <a:r>
              <a:rPr lang="ru-RU" sz="7200" b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6400" b="1" dirty="0" smtClean="0">
                <a:solidFill>
                  <a:srgbClr val="002060"/>
                </a:solidFill>
                <a:latin typeface="Constantia" pitchFamily="18" charset="0"/>
              </a:rPr>
              <a:t>  занятие  </a:t>
            </a:r>
          </a:p>
          <a:p>
            <a:pPr algn="ctr">
              <a:buNone/>
            </a:pPr>
            <a:r>
              <a:rPr lang="ru-RU" sz="6400" b="1" dirty="0" smtClean="0">
                <a:solidFill>
                  <a:srgbClr val="002060"/>
                </a:solidFill>
                <a:latin typeface="Constantia" pitchFamily="18" charset="0"/>
              </a:rPr>
              <a:t>для  старшего  дошкольного  возраста</a:t>
            </a:r>
            <a:r>
              <a:rPr lang="ru-RU" sz="8000" dirty="0" smtClean="0">
                <a:solidFill>
                  <a:srgbClr val="002060"/>
                </a:solidFill>
                <a:latin typeface="Constantia" pitchFamily="18" charset="0"/>
              </a:rPr>
              <a:t>.</a:t>
            </a:r>
          </a:p>
          <a:p>
            <a:pPr algn="ctr">
              <a:buNone/>
            </a:pPr>
            <a:r>
              <a:rPr lang="ru-RU" sz="6400" b="1" dirty="0" smtClean="0">
                <a:solidFill>
                  <a:srgbClr val="002060"/>
                </a:solidFill>
                <a:latin typeface="Constantia" pitchFamily="18" charset="0"/>
              </a:rPr>
              <a:t>(Рисование  по  представлению)</a:t>
            </a:r>
          </a:p>
          <a:p>
            <a:pPr algn="ctr">
              <a:buNone/>
            </a:pPr>
            <a:endParaRPr lang="ru-RU" sz="8000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algn="ctr">
              <a:buNone/>
            </a:pPr>
            <a:endParaRPr lang="ru-RU" sz="4400" dirty="0">
              <a:solidFill>
                <a:srgbClr val="002060"/>
              </a:solidFill>
              <a:latin typeface="Constantia" pitchFamily="18" charset="0"/>
            </a:endParaRPr>
          </a:p>
          <a:p>
            <a:pPr algn="ctr">
              <a:buNone/>
            </a:pPr>
            <a:r>
              <a:rPr lang="ru-RU" sz="3600" dirty="0" smtClean="0">
                <a:solidFill>
                  <a:srgbClr val="002060"/>
                </a:solidFill>
                <a:latin typeface="Constantia" pitchFamily="18" charset="0"/>
              </a:rPr>
              <a:t>                                                                 </a:t>
            </a:r>
          </a:p>
          <a:p>
            <a:pPr algn="ctr">
              <a:buNone/>
            </a:pPr>
            <a:endParaRPr lang="ru-RU" sz="3600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algn="ctr">
              <a:buNone/>
            </a:pPr>
            <a:endParaRPr lang="ru-RU" sz="3600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>
              <a:buNone/>
            </a:pPr>
            <a:r>
              <a:rPr lang="ru-RU" sz="4800" dirty="0" smtClean="0">
                <a:solidFill>
                  <a:srgbClr val="002060"/>
                </a:solidFill>
                <a:latin typeface="Constantia" pitchFamily="18" charset="0"/>
              </a:rPr>
              <a:t>                                                                           </a:t>
            </a:r>
          </a:p>
          <a:p>
            <a:pPr>
              <a:buNone/>
            </a:pPr>
            <a:endParaRPr lang="ru-RU" sz="4800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>
              <a:buNone/>
            </a:pPr>
            <a:endParaRPr lang="ru-RU" sz="4800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>
              <a:buNone/>
            </a:pPr>
            <a:endParaRPr lang="ru-RU" sz="4800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>
              <a:buNone/>
            </a:pPr>
            <a:r>
              <a:rPr lang="ru-RU" sz="6400" dirty="0" smtClean="0">
                <a:solidFill>
                  <a:srgbClr val="002060"/>
                </a:solidFill>
                <a:latin typeface="Constantia" pitchFamily="18" charset="0"/>
              </a:rPr>
              <a:t>                                                                Составила    педагог  </a:t>
            </a:r>
          </a:p>
          <a:p>
            <a:pPr>
              <a:buNone/>
            </a:pPr>
            <a:r>
              <a:rPr lang="ru-RU" sz="6400" dirty="0" smtClean="0">
                <a:solidFill>
                  <a:srgbClr val="002060"/>
                </a:solidFill>
                <a:latin typeface="Constantia" pitchFamily="18" charset="0"/>
              </a:rPr>
              <a:t>                                                                 дополнительного    образования </a:t>
            </a:r>
          </a:p>
          <a:p>
            <a:pPr algn="ctr">
              <a:buNone/>
            </a:pPr>
            <a:r>
              <a:rPr lang="ru-RU" sz="6400" dirty="0" smtClean="0">
                <a:solidFill>
                  <a:srgbClr val="002060"/>
                </a:solidFill>
                <a:latin typeface="Constantia" pitchFamily="18" charset="0"/>
              </a:rPr>
              <a:t>                                                     ГБДОУ   детский  сад  №61  </a:t>
            </a:r>
          </a:p>
          <a:p>
            <a:pPr algn="ctr">
              <a:buNone/>
            </a:pPr>
            <a:r>
              <a:rPr lang="ru-RU" sz="6400" dirty="0" smtClean="0">
                <a:solidFill>
                  <a:srgbClr val="002060"/>
                </a:solidFill>
                <a:latin typeface="Constantia" pitchFamily="18" charset="0"/>
              </a:rPr>
              <a:t>                                                    комбинированного   вида</a:t>
            </a:r>
          </a:p>
          <a:p>
            <a:pPr algn="ctr">
              <a:buNone/>
            </a:pPr>
            <a:r>
              <a:rPr lang="ru-RU" sz="6400" dirty="0" smtClean="0">
                <a:solidFill>
                  <a:srgbClr val="002060"/>
                </a:solidFill>
                <a:latin typeface="Constantia" pitchFamily="18" charset="0"/>
              </a:rPr>
              <a:t>                                            </a:t>
            </a:r>
            <a:r>
              <a:rPr lang="ru-RU" sz="6400" dirty="0" err="1" smtClean="0">
                <a:solidFill>
                  <a:srgbClr val="002060"/>
                </a:solidFill>
                <a:latin typeface="Constantia" pitchFamily="18" charset="0"/>
              </a:rPr>
              <a:t>Колпинского</a:t>
            </a:r>
            <a:r>
              <a:rPr lang="ru-RU" sz="6400" dirty="0" smtClean="0">
                <a:solidFill>
                  <a:srgbClr val="002060"/>
                </a:solidFill>
                <a:latin typeface="Constantia" pitchFamily="18" charset="0"/>
              </a:rPr>
              <a:t>  района </a:t>
            </a:r>
          </a:p>
          <a:p>
            <a:pPr>
              <a:buNone/>
            </a:pPr>
            <a:r>
              <a:rPr lang="ru-RU" sz="6400" dirty="0" smtClean="0">
                <a:solidFill>
                  <a:srgbClr val="002060"/>
                </a:solidFill>
                <a:latin typeface="Constantia" pitchFamily="18" charset="0"/>
              </a:rPr>
              <a:t>                                                                 </a:t>
            </a:r>
            <a:r>
              <a:rPr lang="ru-RU" sz="6400" dirty="0" err="1" smtClean="0">
                <a:solidFill>
                  <a:srgbClr val="002060"/>
                </a:solidFill>
                <a:latin typeface="Constantia" pitchFamily="18" charset="0"/>
              </a:rPr>
              <a:t>Мариловцева</a:t>
            </a:r>
            <a:r>
              <a:rPr lang="ru-RU" sz="6400" dirty="0" smtClean="0">
                <a:solidFill>
                  <a:srgbClr val="002060"/>
                </a:solidFill>
                <a:latin typeface="Constantia" pitchFamily="18" charset="0"/>
              </a:rPr>
              <a:t>  Татьяна</a:t>
            </a:r>
          </a:p>
          <a:p>
            <a:pPr>
              <a:buNone/>
            </a:pPr>
            <a:r>
              <a:rPr lang="ru-RU" sz="6400" dirty="0" smtClean="0">
                <a:solidFill>
                  <a:srgbClr val="002060"/>
                </a:solidFill>
                <a:latin typeface="Constantia" pitchFamily="18" charset="0"/>
              </a:rPr>
              <a:t>                                                                  Александровна</a:t>
            </a:r>
            <a:endParaRPr lang="ru-RU" sz="9600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algn="ctr">
              <a:buNone/>
            </a:pPr>
            <a:endParaRPr lang="ru-RU" sz="5600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algn="ctr">
              <a:buNone/>
            </a:pPr>
            <a:endParaRPr lang="ru-RU" sz="1600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algn="r">
              <a:buNone/>
            </a:pPr>
            <a:r>
              <a:rPr lang="ru-RU" sz="3600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endParaRPr lang="ru-RU" sz="2000" dirty="0">
              <a:solidFill>
                <a:srgbClr val="002060"/>
              </a:solidFill>
              <a:latin typeface="Constantia" pitchFamily="18" charset="0"/>
            </a:endParaRPr>
          </a:p>
          <a:p>
            <a:pPr algn="ctr">
              <a:buNone/>
            </a:pPr>
            <a:endParaRPr lang="ru-RU" sz="2000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algn="ctr">
              <a:buNone/>
            </a:pPr>
            <a:endParaRPr lang="ru-RU" sz="2000" dirty="0">
              <a:solidFill>
                <a:srgbClr val="002060"/>
              </a:solidFill>
              <a:latin typeface="Constantia" pitchFamily="18" charset="0"/>
            </a:endParaRPr>
          </a:p>
          <a:p>
            <a:pPr algn="ctr">
              <a:buNone/>
            </a:pPr>
            <a:r>
              <a:rPr lang="ru-RU" sz="2500" dirty="0" smtClean="0">
                <a:solidFill>
                  <a:srgbClr val="002060"/>
                </a:solidFill>
                <a:latin typeface="Constantia" pitchFamily="18" charset="0"/>
              </a:rPr>
              <a:t>                                         </a:t>
            </a:r>
          </a:p>
          <a:p>
            <a:pPr algn="ctr">
              <a:buNone/>
            </a:pPr>
            <a:endParaRPr lang="ru-RU" sz="2500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algn="ctr">
              <a:buNone/>
            </a:pPr>
            <a:endParaRPr lang="ru-RU" sz="2500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algn="ctr">
              <a:buNone/>
            </a:pPr>
            <a:endParaRPr lang="ru-RU" sz="2500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algn="ctr">
              <a:buNone/>
            </a:pPr>
            <a:endParaRPr lang="ru-RU" sz="2500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algn="ctr">
              <a:buNone/>
            </a:pPr>
            <a:r>
              <a:rPr lang="ru-RU" sz="5600" b="1" dirty="0" smtClean="0">
                <a:solidFill>
                  <a:srgbClr val="002060"/>
                </a:solidFill>
                <a:latin typeface="Constantia" pitchFamily="18" charset="0"/>
              </a:rPr>
              <a:t>Санкт -  </a:t>
            </a:r>
            <a:r>
              <a:rPr lang="ru-RU" sz="4800" b="1" dirty="0" smtClean="0">
                <a:solidFill>
                  <a:srgbClr val="002060"/>
                </a:solidFill>
                <a:latin typeface="Constantia" pitchFamily="18" charset="0"/>
              </a:rPr>
              <a:t>Петербург</a:t>
            </a:r>
            <a:r>
              <a:rPr lang="ru-RU" sz="5600" b="1" dirty="0" smtClean="0">
                <a:solidFill>
                  <a:srgbClr val="002060"/>
                </a:solidFill>
                <a:latin typeface="Constantia" pitchFamily="18" charset="0"/>
              </a:rPr>
              <a:t>.  Колпино</a:t>
            </a:r>
          </a:p>
          <a:p>
            <a:pPr algn="ctr">
              <a:buNone/>
            </a:pPr>
            <a:r>
              <a:rPr lang="ru-RU" sz="5600" b="1" dirty="0" smtClean="0">
                <a:solidFill>
                  <a:srgbClr val="002060"/>
                </a:solidFill>
                <a:latin typeface="Constantia" pitchFamily="18" charset="0"/>
              </a:rPr>
              <a:t>2013г.</a:t>
            </a:r>
            <a:endParaRPr lang="ru-RU" sz="4900" b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>
              <a:buNone/>
            </a:pPr>
            <a:endParaRPr lang="ru-RU" sz="3700" dirty="0">
              <a:solidFill>
                <a:srgbClr val="002060"/>
              </a:solidFill>
              <a:latin typeface="Constantia" pitchFamily="18" charset="0"/>
            </a:endParaRPr>
          </a:p>
          <a:p>
            <a:pPr>
              <a:buNone/>
            </a:pPr>
            <a:endParaRPr lang="ru-RU" sz="2000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algn="ctr">
              <a:buNone/>
            </a:pPr>
            <a:r>
              <a:rPr lang="ru-RU" sz="2000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Constantia" pitchFamily="18" charset="0"/>
              </a:rPr>
              <a:t>                                                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endParaRPr lang="ru-RU" sz="2000" dirty="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4" name="Рисунок 3" descr="космос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04" y="4429124"/>
            <a:ext cx="2643206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о  старого  фотоаппарата 042.jpg"/>
          <p:cNvPicPr>
            <a:picLocks noChangeAspect="1"/>
          </p:cNvPicPr>
          <p:nvPr/>
        </p:nvPicPr>
        <p:blipFill>
          <a:blip r:embed="rId2" cstate="print"/>
          <a:srcRect l="8621" t="9195" r="12069" b="16092"/>
          <a:stretch>
            <a:fillRect/>
          </a:stretch>
        </p:blipFill>
        <p:spPr>
          <a:xfrm>
            <a:off x="1214422" y="642910"/>
            <a:ext cx="4500594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14356" y="4071934"/>
            <a:ext cx="535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«</a:t>
            </a:r>
            <a:r>
              <a:rPr lang="ru-RU" b="1" dirty="0" err="1" smtClean="0">
                <a:latin typeface="Constantia" pitchFamily="18" charset="0"/>
              </a:rPr>
              <a:t>Космостар</a:t>
            </a:r>
            <a:r>
              <a:rPr lang="ru-RU" b="1" dirty="0" smtClean="0">
                <a:latin typeface="Constantia" pitchFamily="18" charset="0"/>
              </a:rPr>
              <a:t>»   </a:t>
            </a:r>
            <a:endParaRPr lang="ru-RU" b="1" dirty="0" smtClean="0">
              <a:latin typeface="Constantia" pitchFamily="18" charset="0"/>
            </a:endParaRPr>
          </a:p>
          <a:p>
            <a:pPr algn="ctr"/>
            <a:r>
              <a:rPr lang="ru-RU" b="1" dirty="0" smtClean="0">
                <a:latin typeface="Constantia" pitchFamily="18" charset="0"/>
              </a:rPr>
              <a:t>Лебедев  </a:t>
            </a:r>
            <a:r>
              <a:rPr lang="ru-RU" b="1" dirty="0" smtClean="0">
                <a:latin typeface="Constantia" pitchFamily="18" charset="0"/>
              </a:rPr>
              <a:t>Максим,  6лет</a:t>
            </a:r>
            <a:endParaRPr lang="ru-RU" b="1" dirty="0">
              <a:latin typeface="Constantia" pitchFamily="18" charset="0"/>
            </a:endParaRPr>
          </a:p>
        </p:txBody>
      </p:sp>
      <p:pic>
        <p:nvPicPr>
          <p:cNvPr id="6" name="Рисунок 5" descr="Со  старого  фотоаппарата 033.jpg"/>
          <p:cNvPicPr>
            <a:picLocks noChangeAspect="1"/>
          </p:cNvPicPr>
          <p:nvPr/>
        </p:nvPicPr>
        <p:blipFill>
          <a:blip r:embed="rId3" cstate="print"/>
          <a:srcRect l="12500" t="13235" r="16666" b="10294"/>
          <a:stretch>
            <a:fillRect/>
          </a:stretch>
        </p:blipFill>
        <p:spPr>
          <a:xfrm>
            <a:off x="1714488" y="5143504"/>
            <a:ext cx="3500462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0" y="8286776"/>
            <a:ext cx="6715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nstantia" pitchFamily="18" charset="0"/>
              </a:rPr>
              <a:t>«Планета  Земля  в  Космосе</a:t>
            </a:r>
            <a:r>
              <a:rPr lang="ru-RU" b="1" dirty="0" smtClean="0">
                <a:latin typeface="Constantia" pitchFamily="18" charset="0"/>
              </a:rPr>
              <a:t>»</a:t>
            </a:r>
          </a:p>
          <a:p>
            <a:pPr algn="ctr"/>
            <a:r>
              <a:rPr lang="ru-RU" b="1" dirty="0" smtClean="0">
                <a:latin typeface="Constantia" pitchFamily="18" charset="0"/>
              </a:rPr>
              <a:t>Завируха  </a:t>
            </a:r>
            <a:r>
              <a:rPr lang="ru-RU" b="1" dirty="0" smtClean="0">
                <a:latin typeface="Constantia" pitchFamily="18" charset="0"/>
              </a:rPr>
              <a:t>Анастасия, </a:t>
            </a:r>
            <a:r>
              <a:rPr lang="ru-RU" b="1" dirty="0" smtClean="0">
                <a:latin typeface="Constantia" pitchFamily="18" charset="0"/>
              </a:rPr>
              <a:t> 6лет</a:t>
            </a:r>
            <a:endParaRPr lang="ru-RU" b="1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6491832"/>
          </a:xfrm>
        </p:spPr>
        <p:txBody>
          <a:bodyPr>
            <a:prstTxWarp prst="textStop">
              <a:avLst/>
            </a:prstTxWarp>
            <a:scene3d>
              <a:camera prst="isometricLeftDown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50" endPos="85000" dist="29997" dir="5400000" sy="-100000" algn="bl" rotWithShape="0"/>
                </a:effectLst>
                <a:latin typeface="Constantia" pitchFamily="18" charset="0"/>
              </a:rPr>
              <a:t>Желаем</a:t>
            </a:r>
            <a:br>
              <a:rPr lang="ru-RU" dirty="0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50" endPos="85000" dist="29997" dir="5400000" sy="-100000" algn="bl" rotWithShape="0"/>
                </a:effectLst>
                <a:latin typeface="Constantia" pitchFamily="18" charset="0"/>
              </a:rPr>
            </a:br>
            <a:r>
              <a:rPr lang="ru-RU" dirty="0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50" endPos="85000" dist="29997" dir="5400000" sy="-100000" algn="bl" rotWithShape="0"/>
                </a:effectLst>
                <a:latin typeface="Constantia" pitchFamily="18" charset="0"/>
              </a:rPr>
              <a:t>творческих  </a:t>
            </a:r>
            <a:br>
              <a:rPr lang="ru-RU" dirty="0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50" endPos="85000" dist="29997" dir="5400000" sy="-100000" algn="bl" rotWithShape="0"/>
                </a:effectLst>
                <a:latin typeface="Constantia" pitchFamily="18" charset="0"/>
              </a:rPr>
            </a:br>
            <a:r>
              <a:rPr lang="ru-RU" dirty="0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50" endPos="85000" dist="29997" dir="5400000" sy="-100000" algn="bl" rotWithShape="0"/>
                </a:effectLst>
                <a:latin typeface="Constantia" pitchFamily="18" charset="0"/>
              </a:rPr>
              <a:t>успехов</a:t>
            </a:r>
            <a:endParaRPr lang="ru-RU" dirty="0">
              <a:solidFill>
                <a:srgbClr val="C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15779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Актуальност</a:t>
            </a:r>
            <a:r>
              <a:rPr lang="ru-RU" sz="3600" dirty="0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ь</a:t>
            </a:r>
            <a:endParaRPr lang="ru-RU" sz="3600" dirty="0">
              <a:solidFill>
                <a:srgbClr val="C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90" y="1285852"/>
            <a:ext cx="6643710" cy="7429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Constantia" pitchFamily="18" charset="0"/>
              </a:rPr>
              <a:t>   Во  времена   скоростных  изменений  в  науке  и  технике,   полученных  знаний  о Земле,   Солнечной  системе  и  ее  движении,   о  первых  космонавтах    и  жизни  на  других  планетах,   вызывает  у  детей  бережное   отношение  к  своей  планете,  познавательный   интерес  к  космонавтике  и  наталкивает  на  воображение,  фантазию  и  представление.  </a:t>
            </a:r>
            <a:endParaRPr lang="ru-RU" b="1" dirty="0">
              <a:solidFill>
                <a:srgbClr val="0070C0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06254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Цель</a:t>
            </a:r>
            <a:endParaRPr lang="ru-RU" sz="3600" b="1" dirty="0">
              <a:solidFill>
                <a:srgbClr val="C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428728"/>
            <a:ext cx="6172200" cy="72866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Constantia" pitchFamily="18" charset="0"/>
              </a:rPr>
              <a:t>Вызвать  интерес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Constantia" pitchFamily="18" charset="0"/>
              </a:rPr>
              <a:t>  к  рисованию  космоса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Constantia" pitchFamily="18" charset="0"/>
              </a:rPr>
              <a:t>по   представлению.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Программные  задачи.</a:t>
            </a:r>
          </a:p>
          <a:p>
            <a:pPr>
              <a:buFont typeface="+mj-lt"/>
              <a:buAutoNum type="arabicPeriod"/>
            </a:pPr>
            <a:r>
              <a:rPr lang="ru-RU" sz="1800" b="1" dirty="0" smtClean="0">
                <a:effectLst/>
                <a:latin typeface="Constantia" pitchFamily="18" charset="0"/>
              </a:rPr>
              <a:t>Обобщать  и  систематизировать  представления  о  временах  года  и  частях  суток.</a:t>
            </a:r>
          </a:p>
          <a:p>
            <a:pPr>
              <a:buFont typeface="+mj-lt"/>
              <a:buAutoNum type="arabicPeriod"/>
            </a:pPr>
            <a:r>
              <a:rPr lang="ru-RU" sz="1800" b="1" dirty="0" smtClean="0">
                <a:effectLst/>
                <a:latin typeface="Constantia" pitchFamily="18" charset="0"/>
              </a:rPr>
              <a:t>Знакомить  с  космосом,  звездами,  Луной,  Солнцем,  Солнечной  системой,  первым  полетом  в  космос.</a:t>
            </a:r>
          </a:p>
          <a:p>
            <a:pPr>
              <a:buFont typeface="+mj-lt"/>
              <a:buAutoNum type="arabicPeriod"/>
            </a:pPr>
            <a:r>
              <a:rPr lang="ru-RU" sz="1800" b="1" dirty="0" smtClean="0">
                <a:effectLst/>
                <a:latin typeface="Constantia" pitchFamily="18" charset="0"/>
              </a:rPr>
              <a:t>Совершенствовать  технику  рисования  восковыми  мелками и  акварельными  красками,  или  красками  гуашь  и  приемом  «</a:t>
            </a:r>
            <a:r>
              <a:rPr lang="ru-RU" sz="1800" b="1" dirty="0" err="1" smtClean="0">
                <a:effectLst/>
                <a:latin typeface="Constantia" pitchFamily="18" charset="0"/>
              </a:rPr>
              <a:t>набрызг</a:t>
            </a:r>
            <a:r>
              <a:rPr lang="ru-RU" sz="1800" b="1" dirty="0" smtClean="0">
                <a:effectLst/>
                <a:latin typeface="Constantia" pitchFamily="18" charset="0"/>
              </a:rPr>
              <a:t>».</a:t>
            </a:r>
          </a:p>
          <a:p>
            <a:pPr>
              <a:buFont typeface="+mj-lt"/>
              <a:buAutoNum type="arabicPeriod"/>
            </a:pPr>
            <a:r>
              <a:rPr lang="ru-RU" sz="1800" b="1" dirty="0" smtClean="0">
                <a:effectLst/>
                <a:latin typeface="Constantia" pitchFamily="18" charset="0"/>
              </a:rPr>
              <a:t>Продолжать  совершенствование  планирования  работы  и  осуществление  замысла.</a:t>
            </a:r>
          </a:p>
          <a:p>
            <a:pPr>
              <a:buFont typeface="+mj-lt"/>
              <a:buAutoNum type="arabicPeriod"/>
            </a:pPr>
            <a:r>
              <a:rPr lang="ru-RU" sz="1800" b="1" dirty="0" smtClean="0">
                <a:effectLst/>
                <a:latin typeface="Constantia" pitchFamily="18" charset="0"/>
              </a:rPr>
              <a:t>Систематизировать   и  уточнить  приемы   создания  фантазийных  образов  (изменение  формы,  величины,  наличие  деталей  или  их  количества.</a:t>
            </a:r>
          </a:p>
          <a:p>
            <a:pPr>
              <a:buFont typeface="+mj-lt"/>
              <a:buAutoNum type="arabicPeriod"/>
            </a:pPr>
            <a:r>
              <a:rPr lang="ru-RU" sz="1800" b="1" dirty="0" smtClean="0">
                <a:effectLst/>
                <a:latin typeface="Constantia" pitchFamily="18" charset="0"/>
              </a:rPr>
              <a:t>Развивать  продуктивное  воображение.  </a:t>
            </a:r>
          </a:p>
          <a:p>
            <a:pPr>
              <a:buFont typeface="+mj-lt"/>
              <a:buAutoNum type="arabicPeriod"/>
            </a:pPr>
            <a:endParaRPr lang="ru-RU" sz="1400" dirty="0">
              <a:effectLst/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91966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Предварительная  работа</a:t>
            </a:r>
            <a:endParaRPr lang="ru-RU" sz="3200" b="1" dirty="0">
              <a:solidFill>
                <a:srgbClr val="C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8" y="1214414"/>
            <a:ext cx="6172200" cy="75009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Constantia" pitchFamily="18" charset="0"/>
              </a:rPr>
              <a:t>Освоение  техники   акварели    (  лессировка,  рисование  по – мокрому,  вливание  цвета  в  цвет,  получение  </a:t>
            </a:r>
            <a:r>
              <a:rPr lang="ru-RU" sz="2000" b="1" dirty="0" err="1" smtClean="0">
                <a:latin typeface="Constantia" pitchFamily="18" charset="0"/>
              </a:rPr>
              <a:t>светлотных</a:t>
            </a:r>
            <a:r>
              <a:rPr lang="ru-RU" sz="2000" b="1" dirty="0" smtClean="0">
                <a:latin typeface="Constantia" pitchFamily="18" charset="0"/>
              </a:rPr>
              <a:t>   оттенков.  Знакомство  с  приемами  создания  фантазийных  образов.</a:t>
            </a:r>
          </a:p>
          <a:p>
            <a:pPr>
              <a:buNone/>
            </a:pPr>
            <a:r>
              <a:rPr lang="ru-RU" sz="2000" b="1" dirty="0" smtClean="0">
                <a:latin typeface="Constantia" pitchFamily="18" charset="0"/>
              </a:rPr>
              <a:t>  Дидактические  игры   на  развитие  чувства  цвета  ( цветовая  модель  «Радуга»)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Материалы.    Инструменты. </a:t>
            </a:r>
            <a:r>
              <a:rPr lang="ru-RU" b="1" dirty="0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Оборудование</a:t>
            </a:r>
          </a:p>
          <a:p>
            <a:pPr>
              <a:buNone/>
            </a:pPr>
            <a:r>
              <a:rPr lang="ru-RU" sz="1800" dirty="0" smtClean="0">
                <a:effectLst/>
                <a:latin typeface="Constantia" pitchFamily="18" charset="0"/>
              </a:rPr>
              <a:t>      </a:t>
            </a:r>
          </a:p>
          <a:p>
            <a:pPr>
              <a:buNone/>
            </a:pPr>
            <a:r>
              <a:rPr lang="ru-RU" sz="2000" b="1" dirty="0" smtClean="0">
                <a:effectLst/>
                <a:latin typeface="Constantia" pitchFamily="18" charset="0"/>
              </a:rPr>
              <a:t>      Лист   бумаги  большого  формата  (А3),  акварельные  краски,  краски  -  гуашь,  восковые  мелки,   простой  карандаш,  кисти  круглые,  плоские  разных  размеров,  кисть  «щетинка»  (для   приема  «</a:t>
            </a:r>
            <a:r>
              <a:rPr lang="ru-RU" sz="2000" b="1" dirty="0" err="1" smtClean="0">
                <a:effectLst/>
                <a:latin typeface="Constantia" pitchFamily="18" charset="0"/>
              </a:rPr>
              <a:t>набрызг</a:t>
            </a:r>
            <a:r>
              <a:rPr lang="ru-RU" sz="2000" b="1" dirty="0" smtClean="0">
                <a:effectLst/>
                <a:latin typeface="Constantia" pitchFamily="18" charset="0"/>
              </a:rPr>
              <a:t>»),   салфетки  бумажные   и  матерчатые,  стаканчик  с  водой.  </a:t>
            </a:r>
          </a:p>
          <a:p>
            <a:pPr>
              <a:buNone/>
            </a:pPr>
            <a:r>
              <a:rPr lang="ru-RU" sz="2000" b="1" dirty="0" smtClean="0">
                <a:effectLst/>
                <a:latin typeface="Constantia" pitchFamily="18" charset="0"/>
              </a:rPr>
              <a:t>     Силуэты  животных,  насекомых,  растений,  клякс,  бесформенных  пятен.  Геометрические  фигуры.  Красиво  окрашенные  листы  фактурной  бумаги.</a:t>
            </a:r>
            <a:endParaRPr lang="ru-RU" sz="3600" b="1" dirty="0" smtClean="0">
              <a:effectLst/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90" y="366184"/>
            <a:ext cx="6300810" cy="134829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Интеграция  образовательных  областей</a:t>
            </a:r>
            <a:endParaRPr lang="ru-RU" sz="3200" b="1" dirty="0">
              <a:solidFill>
                <a:srgbClr val="C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333478"/>
            <a:ext cx="6172200" cy="683474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1600" dirty="0" smtClean="0"/>
          </a:p>
          <a:p>
            <a:pPr algn="ctr">
              <a:buNone/>
            </a:pPr>
            <a:r>
              <a:rPr lang="ru-RU" sz="2400" b="1" dirty="0" smtClean="0">
                <a:latin typeface="Constantia" pitchFamily="18" charset="0"/>
              </a:rPr>
              <a:t>       </a:t>
            </a:r>
          </a:p>
          <a:p>
            <a:pPr algn="ctr">
              <a:buNone/>
            </a:pPr>
            <a:r>
              <a:rPr lang="ru-RU" sz="2400" b="1" dirty="0" smtClean="0">
                <a:latin typeface="Constantia" pitchFamily="18" charset="0"/>
              </a:rPr>
              <a:t>«Познание»,  «Музыка»,  «Коммуникация», </a:t>
            </a:r>
          </a:p>
          <a:p>
            <a:pPr algn="ctr">
              <a:buNone/>
            </a:pPr>
            <a:r>
              <a:rPr lang="ru-RU" sz="2400" b="1" dirty="0" smtClean="0">
                <a:latin typeface="Constantia" pitchFamily="18" charset="0"/>
              </a:rPr>
              <a:t>«Художественное  творчество».</a:t>
            </a:r>
          </a:p>
          <a:p>
            <a:pPr algn="ctr">
              <a:buNone/>
            </a:pPr>
            <a:endParaRPr lang="ru-RU" sz="2400" b="1" dirty="0" smtClean="0">
              <a:latin typeface="Constantia" pitchFamily="18" charset="0"/>
            </a:endParaRPr>
          </a:p>
          <a:p>
            <a:pPr algn="ctr">
              <a:buNone/>
            </a:pPr>
            <a:endParaRPr lang="ru-RU" sz="2400" b="1" dirty="0" smtClean="0">
              <a:latin typeface="Constantia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Виды  детской  деятельности:</a:t>
            </a:r>
          </a:p>
          <a:p>
            <a:pPr algn="ctr">
              <a:buNone/>
            </a:pPr>
            <a:endParaRPr lang="ru-RU" sz="2400" b="1" dirty="0" smtClean="0">
              <a:latin typeface="Constantia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latin typeface="Constantia" pitchFamily="18" charset="0"/>
              </a:rPr>
              <a:t>познавательно  -  исследовательская,</a:t>
            </a:r>
          </a:p>
          <a:p>
            <a:pPr algn="ctr">
              <a:buNone/>
            </a:pPr>
            <a:r>
              <a:rPr lang="ru-RU" sz="2400" b="1" dirty="0" smtClean="0">
                <a:latin typeface="Constantia" pitchFamily="18" charset="0"/>
              </a:rPr>
              <a:t>коммуникативная,  </a:t>
            </a:r>
          </a:p>
          <a:p>
            <a:pPr algn="ctr">
              <a:buNone/>
            </a:pPr>
            <a:r>
              <a:rPr lang="ru-RU" sz="2400" b="1" dirty="0" smtClean="0">
                <a:latin typeface="Constantia" pitchFamily="18" charset="0"/>
              </a:rPr>
              <a:t>музыкально  -  художественная,</a:t>
            </a:r>
          </a:p>
          <a:p>
            <a:pPr algn="ctr">
              <a:buNone/>
            </a:pPr>
            <a:r>
              <a:rPr lang="ru-RU" sz="2400" b="1" dirty="0" smtClean="0">
                <a:latin typeface="Constantia" pitchFamily="18" charset="0"/>
              </a:rPr>
              <a:t>продуктивная</a:t>
            </a:r>
            <a:endParaRPr lang="ru-RU" sz="2400" b="1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586291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Ход  занятия</a:t>
            </a:r>
            <a:endParaRPr lang="ru-RU" sz="20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333478"/>
            <a:ext cx="6172200" cy="75962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200" dirty="0" smtClean="0">
                <a:latin typeface="Constantia" pitchFamily="18" charset="0"/>
              </a:rPr>
              <a:t>          Дети  сидят  на  стульчиках.  Звучит  космическая  музыка.</a:t>
            </a:r>
          </a:p>
          <a:p>
            <a:pPr>
              <a:buNone/>
            </a:pPr>
            <a:r>
              <a:rPr lang="ru-RU" sz="1200" dirty="0" smtClean="0">
                <a:latin typeface="Constantia" pitchFamily="18" charset="0"/>
              </a:rPr>
              <a:t>                     </a:t>
            </a:r>
            <a:r>
              <a:rPr lang="ru-RU" sz="1400" b="1" i="1" dirty="0" smtClean="0">
                <a:latin typeface="Constantia" pitchFamily="18" charset="0"/>
              </a:rPr>
              <a:t>Воспитатель.</a:t>
            </a:r>
          </a:p>
          <a:p>
            <a:pPr>
              <a:buNone/>
            </a:pPr>
            <a:r>
              <a:rPr lang="ru-RU" sz="1200" dirty="0" smtClean="0">
                <a:latin typeface="Constantia" pitchFamily="18" charset="0"/>
              </a:rPr>
              <a:t>   -  Ребята! Послушайте  музыкальную  композицию  и  представьте,  в  какое  далекое  путешествие  приглашает   нас  музыка.      (…В  космическое  путешествие)  </a:t>
            </a:r>
          </a:p>
          <a:p>
            <a:pPr>
              <a:buNone/>
            </a:pPr>
            <a:r>
              <a:rPr lang="ru-RU" sz="1200" dirty="0" smtClean="0">
                <a:latin typeface="Constantia" pitchFamily="18" charset="0"/>
              </a:rPr>
              <a:t>   -   Почему  вы  так  думаете?          (…Музыка  загадочная , таинственная ,  необычная,  как    и  космос).</a:t>
            </a:r>
          </a:p>
          <a:p>
            <a:pPr>
              <a:buNone/>
            </a:pPr>
            <a:r>
              <a:rPr lang="ru-RU" sz="1200" dirty="0" smtClean="0">
                <a:latin typeface="Constantia" pitchFamily="18" charset="0"/>
              </a:rPr>
              <a:t>   -   В   древности,  когда  наши  предки  жили  еще  в   пещерах,  они  каждую  ночь  смотрели  в  небо  и  удивлялись:  над  их  головами  в  бездонной  вышине  сверкали  бесчисленные  точки.  Они  исчезали  к  утру,  чтобы  появиться  следующей  ночью.  И  там,  где  днем  сверкал   огромный  диск  Солнца,  ночью,  разгоняя  тьму,  сияла  Луна,  которая  периодически  меняла  свою  форму.  Почему  это  происходит,  наши  предки  не  понимали  и  объяснить  не  могли.  Но  прошли  тысячелетия    и  на  многие  вопросы  люди  нашли  ответы.  Давайте  и  мы  с  вами  вспомним  сейчас  все,  что  мы  знаем  о  космосе.  Что  такое  космос?</a:t>
            </a:r>
          </a:p>
          <a:p>
            <a:pPr>
              <a:buNone/>
            </a:pPr>
            <a:r>
              <a:rPr lang="ru-RU" sz="1200" dirty="0" smtClean="0">
                <a:latin typeface="Constantia" pitchFamily="18" charset="0"/>
              </a:rPr>
              <a:t>   -    Отгадайте  загадку:  </a:t>
            </a:r>
          </a:p>
          <a:p>
            <a:pPr algn="ctr">
              <a:buNone/>
            </a:pPr>
            <a:r>
              <a:rPr lang="ru-RU" sz="1200" dirty="0" smtClean="0">
                <a:latin typeface="Constantia" pitchFamily="18" charset="0"/>
              </a:rPr>
              <a:t>  Что  выше  леса,</a:t>
            </a:r>
          </a:p>
          <a:p>
            <a:pPr algn="ctr">
              <a:buNone/>
            </a:pPr>
            <a:r>
              <a:rPr lang="ru-RU" sz="1200" dirty="0" smtClean="0">
                <a:latin typeface="Constantia" pitchFamily="18" charset="0"/>
              </a:rPr>
              <a:t>Краше  света,  </a:t>
            </a:r>
          </a:p>
          <a:p>
            <a:pPr algn="ctr">
              <a:buNone/>
            </a:pPr>
            <a:r>
              <a:rPr lang="ru-RU" sz="1200" dirty="0" smtClean="0">
                <a:latin typeface="Constantia" pitchFamily="18" charset="0"/>
              </a:rPr>
              <a:t>                           Без  огня  горит.    (Солнце)</a:t>
            </a:r>
          </a:p>
          <a:p>
            <a:pPr>
              <a:buNone/>
            </a:pPr>
            <a:r>
              <a:rPr lang="ru-RU" sz="1200" dirty="0" smtClean="0">
                <a:latin typeface="Constantia" pitchFamily="18" charset="0"/>
              </a:rPr>
              <a:t>   -   По  каким  признакам  вы  определили,  что  эта  загадка  о  Солнце?  Предлагаю  в  течение  2 -3  минут  выполнить  цветными  карандашами  на  альбомном  листе  схематичное  изображение  Солнца  и  Земли.  </a:t>
            </a:r>
          </a:p>
          <a:p>
            <a:pPr>
              <a:buNone/>
            </a:pPr>
            <a:r>
              <a:rPr lang="ru-RU" sz="1200" dirty="0" smtClean="0">
                <a:latin typeface="Constantia" pitchFamily="18" charset="0"/>
              </a:rPr>
              <a:t>   -   Рассмотрите  внимательно  рисунки.  Что  общего  вы  отметили  в  изображении  Солнца?   Почему  от  солнца  отходят  лучи?  Почему  многие  пользовались  желтым  карандашом?...</a:t>
            </a:r>
          </a:p>
          <a:p>
            <a:pPr>
              <a:buNone/>
            </a:pPr>
            <a:r>
              <a:rPr lang="ru-RU" sz="1200" dirty="0" smtClean="0">
                <a:latin typeface="Constantia" pitchFamily="18" charset="0"/>
              </a:rPr>
              <a:t>         Солнце  -  это  ближайшая  к  нам звезда,  гигантский  раскаленный   шар,  который  постоянно  излучает  тепло  и  свет..  Расстояние  между  ним  и  нашей  планетой  огромное.  Солнечные  лучи  преодолевают  это  расстояние  за  8  минут.  Без  солнечного  света  и  тепла   была  бы  невозможна  жизнь  на  Земле. </a:t>
            </a:r>
          </a:p>
          <a:p>
            <a:pPr>
              <a:buNone/>
            </a:pPr>
            <a:r>
              <a:rPr lang="ru-RU" sz="1200" dirty="0" smtClean="0">
                <a:latin typeface="Constantia" pitchFamily="18" charset="0"/>
              </a:rPr>
              <a:t>   -  Что  общего    вы  заметили  в  изображении  Земли?  Какой  цвет  преобладает?  Почему?             (…  Синий,  много  воды,  коричневый -  земля ,  горы… )</a:t>
            </a:r>
          </a:p>
          <a:p>
            <a:pPr>
              <a:buNone/>
            </a:pPr>
            <a:r>
              <a:rPr lang="ru-RU" sz="1200" dirty="0" smtClean="0">
                <a:latin typeface="Constantia" pitchFamily="18" charset="0"/>
              </a:rPr>
              <a:t>   -   Мы  живем  на  планете  Земля.  В  древности  считали,  что  Земля   плоская  и  неподвижная,  а  вокруг  нее  вращаются  Солнце,  Луна  и  Звезды.   На  самом деле   Земля  имеет  форму  шара    и  вращается   вокруг  Солнца.  Полный  оборот  Земли  вокруг    Солнца  происходит  за  365 дней,  или  за  один  год.  Чем  похожи  и  чем  различаются  Солнце  и  Земля?    (…Солнце  -  звезда,                          Земля    -   планета…)</a:t>
            </a:r>
          </a:p>
          <a:p>
            <a:pPr>
              <a:buNone/>
            </a:pPr>
            <a:endParaRPr lang="ru-RU" sz="1200" dirty="0" smtClean="0">
              <a:latin typeface="Constantia" pitchFamily="18" charset="0"/>
            </a:endParaRPr>
          </a:p>
          <a:p>
            <a:pPr>
              <a:buNone/>
            </a:pPr>
            <a:r>
              <a:rPr lang="ru-RU" sz="1200" dirty="0" smtClean="0">
                <a:latin typeface="Constantia" pitchFamily="18" charset="0"/>
              </a:rPr>
              <a:t>        </a:t>
            </a:r>
          </a:p>
          <a:p>
            <a:pPr>
              <a:buNone/>
            </a:pPr>
            <a:r>
              <a:rPr lang="ru-RU" sz="1200" dirty="0" smtClean="0">
                <a:latin typeface="Constantia" pitchFamily="18" charset="0"/>
              </a:rPr>
              <a:t>            </a:t>
            </a:r>
          </a:p>
          <a:p>
            <a:pPr>
              <a:buNone/>
            </a:pPr>
            <a:r>
              <a:rPr lang="ru-RU" sz="1400" b="1" i="1" dirty="0" smtClean="0">
                <a:latin typeface="Constantia" pitchFamily="18" charset="0"/>
              </a:rPr>
              <a:t>     </a:t>
            </a:r>
            <a:endParaRPr lang="ru-RU" sz="1400" b="1" i="1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90" y="142844"/>
            <a:ext cx="6500858" cy="878687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1200" dirty="0" smtClean="0">
                <a:latin typeface="Constantia" pitchFamily="18" charset="0"/>
              </a:rPr>
              <a:t>Вокруг   Солнца  вращается  не  только  планета  Земля.  </a:t>
            </a:r>
          </a:p>
          <a:p>
            <a:pPr>
              <a:buNone/>
            </a:pPr>
            <a:r>
              <a:rPr lang="ru-RU" sz="1200" dirty="0" smtClean="0">
                <a:latin typeface="Constantia" pitchFamily="18" charset="0"/>
              </a:rPr>
              <a:t>    -    Послушайте  стихотворение.  Оно  поможет  вам  запомнить  названия  планет  Солнечной  системы  и  их  расположение  относительно  Солнца.  </a:t>
            </a:r>
          </a:p>
          <a:p>
            <a:pPr algn="ctr">
              <a:buNone/>
            </a:pPr>
            <a:r>
              <a:rPr lang="ru-RU" sz="1200" dirty="0" smtClean="0">
                <a:latin typeface="Constantia" pitchFamily="18" charset="0"/>
              </a:rPr>
              <a:t>        Планеты  у  Солнца  танцуют  как  дети:</a:t>
            </a:r>
          </a:p>
          <a:p>
            <a:pPr algn="ctr">
              <a:buNone/>
            </a:pPr>
            <a:r>
              <a:rPr lang="ru-RU" sz="1200" dirty="0" smtClean="0">
                <a:latin typeface="Constantia" pitchFamily="18" charset="0"/>
              </a:rPr>
              <a:t>Меркурий  заводит  их  хороводом,  </a:t>
            </a:r>
          </a:p>
          <a:p>
            <a:pPr algn="ctr">
              <a:buNone/>
            </a:pPr>
            <a:r>
              <a:rPr lang="ru-RU" sz="1200" dirty="0" smtClean="0">
                <a:latin typeface="Constantia" pitchFamily="18" charset="0"/>
              </a:rPr>
              <a:t>                      Чуть  дальше  Венера  в  пространстве  плывет,  </a:t>
            </a:r>
          </a:p>
          <a:p>
            <a:pPr algn="ctr">
              <a:buNone/>
            </a:pPr>
            <a:r>
              <a:rPr lang="ru-RU" sz="1200" dirty="0" smtClean="0">
                <a:latin typeface="Constantia" pitchFamily="18" charset="0"/>
              </a:rPr>
              <a:t>        Встречаем  мы  Землю  рядом  с  Луной</a:t>
            </a:r>
          </a:p>
          <a:p>
            <a:pPr algn="ctr">
              <a:buNone/>
            </a:pPr>
            <a:r>
              <a:rPr lang="ru-RU" sz="1200" dirty="0" smtClean="0">
                <a:latin typeface="Constantia" pitchFamily="18" charset="0"/>
              </a:rPr>
              <a:t>                     И  огненный  Марс,  что  кружит  над  Землей,</a:t>
            </a:r>
          </a:p>
          <a:p>
            <a:pPr algn="ctr">
              <a:buNone/>
            </a:pPr>
            <a:r>
              <a:rPr lang="ru-RU" sz="1200" dirty="0" smtClean="0">
                <a:latin typeface="Constantia" pitchFamily="18" charset="0"/>
              </a:rPr>
              <a:t>       За  ними  -  Юпитер,  из  всех  великан,  </a:t>
            </a:r>
          </a:p>
          <a:p>
            <a:pPr algn="ctr">
              <a:buNone/>
            </a:pPr>
            <a:r>
              <a:rPr lang="ru-RU" sz="1200" dirty="0" smtClean="0">
                <a:latin typeface="Constantia" pitchFamily="18" charset="0"/>
              </a:rPr>
              <a:t>                 И  дальше  Сатурн  в  кольцах  видится  нам. </a:t>
            </a:r>
          </a:p>
          <a:p>
            <a:pPr algn="ctr">
              <a:buNone/>
            </a:pPr>
            <a:r>
              <a:rPr lang="ru-RU" sz="1200" dirty="0" smtClean="0">
                <a:latin typeface="Constantia" pitchFamily="18" charset="0"/>
              </a:rPr>
              <a:t>Последние  три  едва  различимы,  </a:t>
            </a:r>
          </a:p>
          <a:p>
            <a:pPr algn="ctr">
              <a:buNone/>
            </a:pPr>
            <a:r>
              <a:rPr lang="ru-RU" sz="1200" dirty="0" smtClean="0">
                <a:latin typeface="Constantia" pitchFamily="18" charset="0"/>
              </a:rPr>
              <a:t>             Мрачны  и  холодны,  но  их  отличим  мы:</a:t>
            </a:r>
          </a:p>
          <a:p>
            <a:pPr algn="ctr">
              <a:buNone/>
            </a:pPr>
            <a:r>
              <a:rPr lang="ru-RU" sz="1200" dirty="0" smtClean="0">
                <a:latin typeface="Constantia" pitchFamily="18" charset="0"/>
              </a:rPr>
              <a:t>Уран  и  Нептун,  и  кроха  Плутон.</a:t>
            </a:r>
          </a:p>
          <a:p>
            <a:pPr>
              <a:buNone/>
            </a:pPr>
            <a:r>
              <a:rPr lang="ru-RU" sz="1200" dirty="0" smtClean="0">
                <a:latin typeface="Constantia" pitchFamily="18" charset="0"/>
              </a:rPr>
              <a:t>   -   Какой  по  счету  является  Земля?    (…Третья …)</a:t>
            </a:r>
          </a:p>
          <a:p>
            <a:pPr>
              <a:buNone/>
            </a:pPr>
            <a:r>
              <a:rPr lang="ru-RU" sz="1200" dirty="0" smtClean="0">
                <a:latin typeface="Constantia" pitchFamily="18" charset="0"/>
              </a:rPr>
              <a:t>  -    Какие  из  планет  -  ее  ближайшие  соседи?  (…С  одной  -  Венера,  с  другой – Марс)</a:t>
            </a:r>
          </a:p>
          <a:p>
            <a:pPr>
              <a:buNone/>
            </a:pPr>
            <a:r>
              <a:rPr lang="ru-RU" sz="1200" dirty="0" smtClean="0">
                <a:latin typeface="Constantia" pitchFamily="18" charset="0"/>
              </a:rPr>
              <a:t>        Единственная  планета  в  солнечной  системе,  на  которой  есть  жизнь  -  это Земля,  а  мы  ее  жители!    Наша   Земля  третья   от  Солнца  планета.  На  ней  сложились  благоприятные  условия  для  жизни  растений,  животных  и  людей.  Атмосфера,  окутывающая  Землю  голубоватой  дымкой,  имеет  при годный  для  дыхания  кислород  и  защищает  Землю  от  перегрева,  охлаждения  и  ударов  небесных  тел.  Кроме  этого,  большую  часть  поверхности  нашей   планеты  занимают  водоемы.  А  вода  необходима  всем  живым   организмам.</a:t>
            </a:r>
          </a:p>
          <a:p>
            <a:pPr algn="ctr">
              <a:buNone/>
            </a:pPr>
            <a:r>
              <a:rPr lang="ru-RU" sz="1200" dirty="0" smtClean="0">
                <a:latin typeface="Constantia" pitchFamily="18" charset="0"/>
              </a:rPr>
              <a:t>                       От  Солнца  третья  по  счету  планета,</a:t>
            </a:r>
          </a:p>
          <a:p>
            <a:pPr algn="ctr">
              <a:buNone/>
            </a:pPr>
            <a:r>
              <a:rPr lang="ru-RU" sz="1200" dirty="0" smtClean="0">
                <a:latin typeface="Constantia" pitchFamily="18" charset="0"/>
              </a:rPr>
              <a:t>         Наша  Земля  меньше  звезды.</a:t>
            </a:r>
          </a:p>
          <a:p>
            <a:pPr algn="ctr">
              <a:buNone/>
            </a:pPr>
            <a:r>
              <a:rPr lang="ru-RU" sz="1200" dirty="0" smtClean="0">
                <a:latin typeface="Constantia" pitchFamily="18" charset="0"/>
              </a:rPr>
              <a:t>          Но  ей  хватает  тепла  и  света,</a:t>
            </a:r>
          </a:p>
          <a:p>
            <a:pPr algn="ctr">
              <a:buNone/>
            </a:pPr>
            <a:r>
              <a:rPr lang="ru-RU" sz="1200" dirty="0" smtClean="0">
                <a:latin typeface="Constantia" pitchFamily="18" charset="0"/>
              </a:rPr>
              <a:t>Чистого  воздуха  и  воды.</a:t>
            </a:r>
          </a:p>
          <a:p>
            <a:pPr algn="ctr">
              <a:buNone/>
            </a:pPr>
            <a:r>
              <a:rPr lang="ru-RU" sz="1200" dirty="0" smtClean="0">
                <a:latin typeface="Constantia" pitchFamily="18" charset="0"/>
              </a:rPr>
              <a:t>                          Жизнь  на  Земле  -  это  разве  не  чудо?</a:t>
            </a:r>
          </a:p>
          <a:p>
            <a:pPr algn="ctr">
              <a:buNone/>
            </a:pPr>
            <a:r>
              <a:rPr lang="ru-RU" sz="1200" dirty="0" smtClean="0">
                <a:latin typeface="Constantia" pitchFamily="18" charset="0"/>
              </a:rPr>
              <a:t>                     Бабочки,  птицы,  жучок  на  цветке…</a:t>
            </a:r>
          </a:p>
          <a:p>
            <a:pPr algn="ctr">
              <a:buNone/>
            </a:pPr>
            <a:r>
              <a:rPr lang="ru-RU" sz="1200" dirty="0" smtClean="0">
                <a:latin typeface="Constantia" pitchFamily="18" charset="0"/>
              </a:rPr>
              <a:t>                 В  самом  далеком,  глухо  городке!</a:t>
            </a:r>
          </a:p>
          <a:p>
            <a:pPr>
              <a:buNone/>
            </a:pPr>
            <a:r>
              <a:rPr lang="ru-RU" sz="1200" dirty="0" smtClean="0">
                <a:latin typeface="Constantia" pitchFamily="18" charset="0"/>
              </a:rPr>
              <a:t>    -  Ребята !  Нашу  планету  надо  беречь:  не  засорять,  жить  в  мире,  дружбе  и , чтоб  не  было  войн,  она  у  нас  одна.         </a:t>
            </a:r>
          </a:p>
          <a:p>
            <a:pPr algn="ctr">
              <a:buNone/>
            </a:pPr>
            <a:r>
              <a:rPr lang="ru-RU" sz="1200" dirty="0" smtClean="0">
                <a:latin typeface="Constantia" pitchFamily="18" charset="0"/>
              </a:rPr>
              <a:t>           У  нас  одна  Земля,  одна,</a:t>
            </a:r>
          </a:p>
          <a:p>
            <a:pPr algn="ctr">
              <a:buNone/>
            </a:pPr>
            <a:r>
              <a:rPr lang="ru-RU" sz="1200" dirty="0" smtClean="0">
                <a:latin typeface="Constantia" pitchFamily="18" charset="0"/>
              </a:rPr>
              <a:t>Она  такая  </a:t>
            </a:r>
            <a:r>
              <a:rPr lang="ru-RU" sz="1200" dirty="0" err="1" smtClean="0">
                <a:latin typeface="Constantia" pitchFamily="18" charset="0"/>
              </a:rPr>
              <a:t>голубая</a:t>
            </a:r>
            <a:r>
              <a:rPr lang="ru-RU" sz="1200" dirty="0" smtClean="0">
                <a:latin typeface="Constantia" pitchFamily="18" charset="0"/>
              </a:rPr>
              <a:t>,</a:t>
            </a:r>
          </a:p>
          <a:p>
            <a:pPr algn="ctr">
              <a:buNone/>
            </a:pPr>
            <a:r>
              <a:rPr lang="ru-RU" sz="1200" dirty="0" smtClean="0">
                <a:latin typeface="Constantia" pitchFamily="18" charset="0"/>
              </a:rPr>
              <a:t>               Нас  к  помощи  зовет  она,  </a:t>
            </a:r>
          </a:p>
          <a:p>
            <a:pPr algn="ctr">
              <a:buNone/>
            </a:pPr>
            <a:r>
              <a:rPr lang="ru-RU" sz="1200" dirty="0" smtClean="0">
                <a:latin typeface="Constantia" pitchFamily="18" charset="0"/>
              </a:rPr>
              <a:t>         Незащищенная  такая…</a:t>
            </a:r>
          </a:p>
          <a:p>
            <a:pPr algn="ctr">
              <a:buNone/>
            </a:pPr>
            <a:r>
              <a:rPr lang="ru-RU" sz="1200" dirty="0" smtClean="0">
                <a:latin typeface="Constantia" pitchFamily="18" charset="0"/>
              </a:rPr>
              <a:t>                                                Не  отзовешься -  в  тот  же  миг</a:t>
            </a:r>
          </a:p>
          <a:p>
            <a:pPr algn="ctr">
              <a:buNone/>
            </a:pPr>
            <a:r>
              <a:rPr lang="ru-RU" sz="1200" dirty="0" smtClean="0">
                <a:latin typeface="Constantia" pitchFamily="18" charset="0"/>
              </a:rPr>
              <a:t>                                           Она  нам  бросит  обвиненье:</a:t>
            </a:r>
          </a:p>
          <a:p>
            <a:pPr algn="ctr">
              <a:buNone/>
            </a:pPr>
            <a:r>
              <a:rPr lang="ru-RU" sz="1200" dirty="0" smtClean="0">
                <a:latin typeface="Constantia" pitchFamily="18" charset="0"/>
              </a:rPr>
              <a:t>                                           «Не  защитили ,  не  спасли!»</a:t>
            </a:r>
          </a:p>
          <a:p>
            <a:pPr algn="ctr">
              <a:buNone/>
            </a:pPr>
            <a:r>
              <a:rPr lang="ru-RU" sz="1200" dirty="0" smtClean="0">
                <a:latin typeface="Constantia" pitchFamily="18" charset="0"/>
              </a:rPr>
              <a:t>                                          Спаси,  спасите  эту  Землю!</a:t>
            </a:r>
          </a:p>
          <a:p>
            <a:pPr algn="r">
              <a:buNone/>
            </a:pPr>
            <a:endParaRPr lang="ru-RU" sz="1200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285720"/>
            <a:ext cx="6372248" cy="8501121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1200" dirty="0" smtClean="0">
                <a:latin typeface="Constantia" pitchFamily="18" charset="0"/>
              </a:rPr>
              <a:t>     На  ней  одной  цветут  цветы,</a:t>
            </a:r>
          </a:p>
          <a:p>
            <a:pPr algn="ctr">
              <a:buNone/>
            </a:pPr>
            <a:r>
              <a:rPr lang="ru-RU" sz="1200" dirty="0" smtClean="0">
                <a:latin typeface="Constantia" pitchFamily="18" charset="0"/>
              </a:rPr>
              <a:t>       На  ней  одной  смеются  дети,  </a:t>
            </a:r>
          </a:p>
          <a:p>
            <a:pPr algn="ctr">
              <a:buNone/>
            </a:pPr>
            <a:r>
              <a:rPr lang="ru-RU" sz="1200" dirty="0" smtClean="0">
                <a:latin typeface="Constantia" pitchFamily="18" charset="0"/>
              </a:rPr>
              <a:t>      И  нет  прекрасней  красоты,</a:t>
            </a:r>
          </a:p>
          <a:p>
            <a:pPr algn="ctr">
              <a:buNone/>
            </a:pPr>
            <a:r>
              <a:rPr lang="ru-RU" sz="1200" dirty="0" smtClean="0">
                <a:latin typeface="Constantia" pitchFamily="18" charset="0"/>
              </a:rPr>
              <a:t>И  нету  голубей  планеты.</a:t>
            </a:r>
          </a:p>
          <a:p>
            <a:pPr algn="ctr">
              <a:buNone/>
            </a:pPr>
            <a:r>
              <a:rPr lang="ru-RU" sz="1200" dirty="0" smtClean="0">
                <a:latin typeface="Constantia" pitchFamily="18" charset="0"/>
              </a:rPr>
              <a:t>                     Она  дарила  радость  нам,</a:t>
            </a:r>
          </a:p>
          <a:p>
            <a:pPr algn="ctr">
              <a:buNone/>
            </a:pPr>
            <a:r>
              <a:rPr lang="ru-RU" sz="1200" dirty="0" smtClean="0">
                <a:latin typeface="Constantia" pitchFamily="18" charset="0"/>
              </a:rPr>
              <a:t>                     Дарила  росы  и  рассветы,</a:t>
            </a:r>
          </a:p>
          <a:p>
            <a:pPr algn="ctr">
              <a:buNone/>
            </a:pPr>
            <a:r>
              <a:rPr lang="ru-RU" sz="1200" dirty="0" smtClean="0">
                <a:latin typeface="Constantia" pitchFamily="18" charset="0"/>
              </a:rPr>
              <a:t>                         И  не  найти  по  всем  мирам</a:t>
            </a:r>
            <a:br>
              <a:rPr lang="ru-RU" sz="1200" dirty="0" smtClean="0">
                <a:latin typeface="Constantia" pitchFamily="18" charset="0"/>
              </a:rPr>
            </a:br>
            <a:r>
              <a:rPr lang="ru-RU" sz="1200" dirty="0" smtClean="0">
                <a:latin typeface="Constantia" pitchFamily="18" charset="0"/>
              </a:rPr>
              <a:t>                                             Прекрасней  матери  -  планеты .    (</a:t>
            </a:r>
            <a:r>
              <a:rPr lang="ru-RU" sz="1200" dirty="0" err="1" smtClean="0">
                <a:latin typeface="Constantia" pitchFamily="18" charset="0"/>
              </a:rPr>
              <a:t>Д.Зевина</a:t>
            </a:r>
            <a:r>
              <a:rPr lang="ru-RU" sz="1200" dirty="0" smtClean="0">
                <a:latin typeface="Constantia" pitchFamily="18" charset="0"/>
              </a:rPr>
              <a:t>)</a:t>
            </a:r>
          </a:p>
          <a:p>
            <a:pPr>
              <a:buNone/>
            </a:pPr>
            <a:r>
              <a:rPr lang="ru-RU" sz="1200" dirty="0" smtClean="0">
                <a:latin typeface="Constantia" pitchFamily="18" charset="0"/>
              </a:rPr>
              <a:t> -     Отгадайте  загадку.</a:t>
            </a:r>
          </a:p>
          <a:p>
            <a:pPr algn="ctr">
              <a:buNone/>
            </a:pPr>
            <a:r>
              <a:rPr lang="ru-RU" sz="1200" dirty="0" smtClean="0">
                <a:latin typeface="Constantia" pitchFamily="18" charset="0"/>
              </a:rPr>
              <a:t>                Одним  планетам  в  небе  скучно,</a:t>
            </a:r>
          </a:p>
          <a:p>
            <a:pPr algn="ctr">
              <a:buNone/>
            </a:pPr>
            <a:r>
              <a:rPr lang="ru-RU" sz="1200" dirty="0" smtClean="0">
                <a:latin typeface="Constantia" pitchFamily="18" charset="0"/>
              </a:rPr>
              <a:t>И  чтобы  было  веселей,</a:t>
            </a:r>
          </a:p>
          <a:p>
            <a:pPr algn="ctr">
              <a:buNone/>
            </a:pPr>
            <a:r>
              <a:rPr lang="ru-RU" sz="1200" dirty="0" smtClean="0">
                <a:latin typeface="Constantia" pitchFamily="18" charset="0"/>
              </a:rPr>
              <a:t>             Блуждая  по  Вселенной  целой,  </a:t>
            </a:r>
          </a:p>
          <a:p>
            <a:pPr algn="ctr">
              <a:buNone/>
            </a:pPr>
            <a:r>
              <a:rPr lang="ru-RU" sz="1200" dirty="0" smtClean="0">
                <a:latin typeface="Constantia" pitchFamily="18" charset="0"/>
              </a:rPr>
              <a:t>Они  нашли  себе  друзей.  </a:t>
            </a:r>
          </a:p>
          <a:p>
            <a:pPr algn="ctr">
              <a:buNone/>
            </a:pPr>
            <a:r>
              <a:rPr lang="ru-RU" sz="1200" dirty="0" smtClean="0">
                <a:latin typeface="Constantia" pitchFamily="18" charset="0"/>
              </a:rPr>
              <a:t>                   Какие  это  друзья?           (Спутники).</a:t>
            </a:r>
          </a:p>
          <a:p>
            <a:pPr>
              <a:buNone/>
            </a:pPr>
            <a:r>
              <a:rPr lang="ru-RU" sz="1200" dirty="0" smtClean="0">
                <a:latin typeface="Constantia" pitchFamily="18" charset="0"/>
              </a:rPr>
              <a:t>  -    Какой  спутник    у  Земли?      (… Луна).</a:t>
            </a:r>
          </a:p>
          <a:p>
            <a:pPr>
              <a:buNone/>
            </a:pPr>
            <a:r>
              <a:rPr lang="ru-RU" sz="1200" dirty="0" smtClean="0">
                <a:latin typeface="Constantia" pitchFamily="18" charset="0"/>
              </a:rPr>
              <a:t>         </a:t>
            </a:r>
            <a:r>
              <a:rPr lang="ru-RU" sz="1600" b="1" i="1" dirty="0" smtClean="0">
                <a:latin typeface="Constantia" pitchFamily="18" charset="0"/>
              </a:rPr>
              <a:t>Рисование</a:t>
            </a:r>
            <a:endParaRPr lang="ru-RU" sz="1200" b="1" i="1" dirty="0" smtClean="0">
              <a:latin typeface="Constantia" pitchFamily="18" charset="0"/>
            </a:endParaRPr>
          </a:p>
          <a:p>
            <a:pPr>
              <a:buNone/>
            </a:pPr>
            <a:r>
              <a:rPr lang="ru-RU" sz="1200" dirty="0" smtClean="0">
                <a:latin typeface="Constantia" pitchFamily="18" charset="0"/>
              </a:rPr>
              <a:t> -     А  теперь,  ребята,  приступим  к  рисованию.  Но,  сначала  ответим  на  вопросы:</a:t>
            </a:r>
          </a:p>
          <a:p>
            <a:pPr>
              <a:buNone/>
            </a:pPr>
            <a:r>
              <a:rPr lang="ru-RU" sz="1200" dirty="0" smtClean="0">
                <a:latin typeface="Constantia" pitchFamily="18" charset="0"/>
              </a:rPr>
              <a:t>  -    Что  находится  в  космическом  пространстве?   (…Безвоздушное  пространство,</a:t>
            </a:r>
          </a:p>
          <a:p>
            <a:pPr>
              <a:buNone/>
            </a:pPr>
            <a:r>
              <a:rPr lang="ru-RU" sz="1200" dirty="0" smtClean="0">
                <a:latin typeface="Constantia" pitchFamily="18" charset="0"/>
              </a:rPr>
              <a:t>       галактика,  двигаются  планеты  вокруг  Солнца,  космическая  пыль…)</a:t>
            </a:r>
          </a:p>
          <a:p>
            <a:pPr>
              <a:buNone/>
            </a:pPr>
            <a:r>
              <a:rPr lang="ru-RU" sz="1200" dirty="0" smtClean="0">
                <a:latin typeface="Constantia" pitchFamily="18" charset="0"/>
              </a:rPr>
              <a:t>  -   Почему  Земля  - самая  необычная   планета?  (…Потому  что  на  ней  есть  жизнь…)</a:t>
            </a:r>
          </a:p>
          <a:p>
            <a:pPr>
              <a:buNone/>
            </a:pPr>
            <a:r>
              <a:rPr lang="ru-RU" sz="1200" dirty="0" smtClean="0">
                <a:latin typeface="Constantia" pitchFamily="18" charset="0"/>
              </a:rPr>
              <a:t>  -    Как  начали  исследовать  космос?  (…Полетели  ракеты,  отправляются  спутники…)</a:t>
            </a:r>
          </a:p>
          <a:p>
            <a:pPr>
              <a:buNone/>
            </a:pPr>
            <a:r>
              <a:rPr lang="ru-RU" sz="1200" dirty="0" smtClean="0">
                <a:latin typeface="Constantia" pitchFamily="18" charset="0"/>
              </a:rPr>
              <a:t>  -    Кто  первый  полетел  в  Космос?       (…Собачки -  Белка  и  Стрелка)</a:t>
            </a:r>
          </a:p>
          <a:p>
            <a:pPr>
              <a:buNone/>
            </a:pPr>
            <a:r>
              <a:rPr lang="ru-RU" sz="1200" dirty="0" smtClean="0">
                <a:latin typeface="Constantia" pitchFamily="18" charset="0"/>
              </a:rPr>
              <a:t>  -    А  из  людей?                                            (…Ю.Гагарин)</a:t>
            </a:r>
          </a:p>
          <a:p>
            <a:pPr>
              <a:buNone/>
            </a:pPr>
            <a:r>
              <a:rPr lang="ru-RU" sz="1200" dirty="0" smtClean="0">
                <a:latin typeface="Constantia" pitchFamily="18" charset="0"/>
              </a:rPr>
              <a:t>  -   Почему  некоторых  исследователей  космоса  называют  космонавтами,  а   некоторых  астронавтами?</a:t>
            </a:r>
          </a:p>
          <a:p>
            <a:pPr>
              <a:buNone/>
            </a:pPr>
            <a:r>
              <a:rPr lang="ru-RU" sz="1200" dirty="0" smtClean="0">
                <a:latin typeface="Constantia" pitchFamily="18" charset="0"/>
              </a:rPr>
              <a:t>  -   С  помощью  какого  летательного    аппарата   исследовали   поверхность  Луны?</a:t>
            </a:r>
          </a:p>
          <a:p>
            <a:pPr>
              <a:buNone/>
            </a:pPr>
            <a:r>
              <a:rPr lang="ru-RU" sz="1200" dirty="0" smtClean="0">
                <a:latin typeface="Constantia" pitchFamily="18" charset="0"/>
              </a:rPr>
              <a:t>  -    Откуда  стартуют   космические  корабли?</a:t>
            </a:r>
          </a:p>
          <a:p>
            <a:pPr>
              <a:buNone/>
            </a:pPr>
            <a:r>
              <a:rPr lang="ru-RU" sz="1200" dirty="0" smtClean="0">
                <a:latin typeface="Constantia" pitchFamily="18" charset="0"/>
              </a:rPr>
              <a:t>  -    Как  одеты  космонавты?</a:t>
            </a:r>
          </a:p>
          <a:p>
            <a:pPr>
              <a:buNone/>
            </a:pPr>
            <a:r>
              <a:rPr lang="ru-RU" sz="1200" dirty="0" smtClean="0">
                <a:latin typeface="Constantia" pitchFamily="18" charset="0"/>
              </a:rPr>
              <a:t>        Давайте  изобразим  загадочный  мир  космоса.  Немного  фантазии  о  том,  как    могут   выглядеть  неизвестные  нам  планеты:  какого  цвета  почва,  вода  (если  она  есть)  и  небо,  кто  обитает  на  этих  планетах  (и  какие  планеты  и  почему  называются  необитаемыми),  что  растет,  какого  цвета  светила  и  сколько  их.</a:t>
            </a:r>
          </a:p>
          <a:p>
            <a:pPr>
              <a:buNone/>
            </a:pPr>
            <a:r>
              <a:rPr lang="ru-RU" sz="1200" dirty="0" smtClean="0">
                <a:latin typeface="Constantia" pitchFamily="18" charset="0"/>
              </a:rPr>
              <a:t>         Дети  выбирают  материалы  и  начинают  рисовать  фантазийные  картины  по  представлению.</a:t>
            </a:r>
          </a:p>
          <a:p>
            <a:pPr>
              <a:buNone/>
            </a:pPr>
            <a:r>
              <a:rPr lang="ru-RU" sz="1200" dirty="0" smtClean="0">
                <a:latin typeface="Constantia" pitchFamily="18" charset="0"/>
              </a:rPr>
              <a:t>         Если  дети  затрудняются  при  создании  картин  далекого  мира,  педагог  помогает  «  найти»  приемы  создания  фантазийных образов  (объектов).</a:t>
            </a:r>
          </a:p>
          <a:p>
            <a:pPr>
              <a:buNone/>
            </a:pPr>
            <a:r>
              <a:rPr lang="ru-RU" sz="1600" b="1" i="1" dirty="0" smtClean="0">
                <a:latin typeface="Constantia" pitchFamily="18" charset="0"/>
              </a:rPr>
              <a:t>        После  занятия. </a:t>
            </a:r>
            <a:r>
              <a:rPr lang="ru-RU" sz="1200" dirty="0" smtClean="0">
                <a:latin typeface="Constantia" pitchFamily="18" charset="0"/>
              </a:rPr>
              <a:t>Выставка   фантазийных   рисунков  «Путешествие  в  космос»</a:t>
            </a:r>
            <a:endParaRPr lang="ru-RU" sz="1600" dirty="0" smtClean="0">
              <a:latin typeface="Constantia" pitchFamily="18" charset="0"/>
            </a:endParaRPr>
          </a:p>
          <a:p>
            <a:pPr>
              <a:buNone/>
            </a:pPr>
            <a:r>
              <a:rPr lang="ru-RU" sz="1200" dirty="0" smtClean="0">
                <a:latin typeface="Constantia" pitchFamily="18" charset="0"/>
              </a:rPr>
              <a:t>       </a:t>
            </a:r>
          </a:p>
          <a:p>
            <a:pPr>
              <a:buNone/>
            </a:pPr>
            <a:r>
              <a:rPr lang="ru-RU" sz="1200" dirty="0" smtClean="0">
                <a:latin typeface="Constantia" pitchFamily="18" charset="0"/>
              </a:rPr>
              <a:t>         </a:t>
            </a:r>
          </a:p>
          <a:p>
            <a:pPr>
              <a:buNone/>
            </a:pPr>
            <a:endParaRPr lang="ru-RU" sz="1200" dirty="0" smtClean="0">
              <a:latin typeface="Constantia" pitchFamily="18" charset="0"/>
            </a:endParaRPr>
          </a:p>
          <a:p>
            <a:pPr>
              <a:buNone/>
            </a:pPr>
            <a:endParaRPr lang="ru-RU" sz="1200" dirty="0" smtClean="0">
              <a:latin typeface="Constantia" pitchFamily="18" charset="0"/>
            </a:endParaRPr>
          </a:p>
          <a:p>
            <a:pPr>
              <a:buNone/>
            </a:pPr>
            <a:endParaRPr lang="ru-RU" sz="1200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142844"/>
            <a:ext cx="6172200" cy="71438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Выставка  детских  работ</a:t>
            </a:r>
            <a:endParaRPr lang="ru-RU" sz="3600" dirty="0">
              <a:solidFill>
                <a:srgbClr val="C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onstantia" pitchFamily="18" charset="0"/>
            </a:endParaRPr>
          </a:p>
        </p:txBody>
      </p:sp>
      <p:pic>
        <p:nvPicPr>
          <p:cNvPr id="4" name="Содержимое 3" descr="P10009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757" t="8333" r="8108" b="11111"/>
          <a:stretch>
            <a:fillRect/>
          </a:stretch>
        </p:blipFill>
        <p:spPr>
          <a:xfrm>
            <a:off x="1142984" y="1285852"/>
            <a:ext cx="4429156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Со  старого  фотоаппарата 031.jpg"/>
          <p:cNvPicPr>
            <a:picLocks noChangeAspect="1"/>
          </p:cNvPicPr>
          <p:nvPr/>
        </p:nvPicPr>
        <p:blipFill>
          <a:blip r:embed="rId3" cstate="print"/>
          <a:srcRect l="22848" t="24359" r="23834" b="28205"/>
          <a:stretch>
            <a:fillRect/>
          </a:stretch>
        </p:blipFill>
        <p:spPr>
          <a:xfrm>
            <a:off x="1142984" y="4857752"/>
            <a:ext cx="4429156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00042" y="4000496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nstantia" pitchFamily="18" charset="0"/>
              </a:rPr>
              <a:t>«Веселье  в  Космосе»  </a:t>
            </a:r>
            <a:endParaRPr lang="ru-RU" b="1" dirty="0" smtClean="0">
              <a:latin typeface="Constantia" pitchFamily="18" charset="0"/>
            </a:endParaRPr>
          </a:p>
          <a:p>
            <a:pPr algn="ctr"/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smtClean="0">
                <a:latin typeface="Constantia" pitchFamily="18" charset="0"/>
              </a:rPr>
              <a:t>Сидоров  Виталий,  6.5 лет</a:t>
            </a:r>
            <a:endParaRPr lang="ru-RU" b="1" dirty="0">
              <a:latin typeface="Constant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90" y="8286776"/>
            <a:ext cx="607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nstantia" pitchFamily="18" charset="0"/>
              </a:rPr>
              <a:t>«Марсианский  корабль  Э – 1»  </a:t>
            </a:r>
            <a:endParaRPr lang="ru-RU" b="1" dirty="0" smtClean="0">
              <a:latin typeface="Constantia" pitchFamily="18" charset="0"/>
            </a:endParaRPr>
          </a:p>
          <a:p>
            <a:pPr algn="ctr"/>
            <a:r>
              <a:rPr lang="ru-RU" b="1" dirty="0" smtClean="0">
                <a:latin typeface="Constantia" pitchFamily="18" charset="0"/>
              </a:rPr>
              <a:t>Фирсов  </a:t>
            </a:r>
            <a:r>
              <a:rPr lang="ru-RU" b="1" dirty="0" smtClean="0">
                <a:latin typeface="Constantia" pitchFamily="18" charset="0"/>
              </a:rPr>
              <a:t>Алексей</a:t>
            </a:r>
            <a:r>
              <a:rPr lang="ru-RU" b="1" dirty="0" smtClean="0">
                <a:latin typeface="Constantia" pitchFamily="18" charset="0"/>
              </a:rPr>
              <a:t>, 7лет</a:t>
            </a:r>
            <a:endParaRPr lang="ru-RU" b="1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1196</Words>
  <Application>Microsoft Office PowerPoint</Application>
  <PresentationFormat>Экран (4:3)</PresentationFormat>
  <Paragraphs>166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Государственное  бюджетное   дошкольное  образовательное   учреждение детский  сад  №61   комбинированного  вида Колпинского  района   г. Санкт  -  Петербурга. </vt:lpstr>
      <vt:lpstr>Актуальность</vt:lpstr>
      <vt:lpstr>Цель</vt:lpstr>
      <vt:lpstr>Предварительная  работа</vt:lpstr>
      <vt:lpstr>Интеграция  образовательных  областей</vt:lpstr>
      <vt:lpstr>Ход  занятия</vt:lpstr>
      <vt:lpstr>Слайд 7</vt:lpstr>
      <vt:lpstr>Слайд 8</vt:lpstr>
      <vt:lpstr>Выставка  детских  работ</vt:lpstr>
      <vt:lpstr>Слайд 10</vt:lpstr>
      <vt:lpstr>Желаем творческих   успехов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Нина</dc:creator>
  <cp:lastModifiedBy>Нина</cp:lastModifiedBy>
  <cp:revision>96</cp:revision>
  <dcterms:created xsi:type="dcterms:W3CDTF">2014-04-01T19:27:52Z</dcterms:created>
  <dcterms:modified xsi:type="dcterms:W3CDTF">2014-04-05T23:33:18Z</dcterms:modified>
</cp:coreProperties>
</file>