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F97EFE-B4DB-422E-89B9-45EE24A5F7F5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056306-D6D0-4670-A720-DFF9E3408B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140968"/>
            <a:ext cx="5637010" cy="882119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    Ракообразные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Моллюски</a:t>
            </a:r>
            <a:b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Членистоногие</a:t>
            </a:r>
            <a:endParaRPr lang="ru-RU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86" y="548680"/>
            <a:ext cx="7550346" cy="593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1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59" y="620688"/>
            <a:ext cx="7565665" cy="566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1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85914"/>
            <a:ext cx="7272808" cy="544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8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Tcy;&amp;acy;&amp;iecy;&amp;zhcy;&amp;ncy;&amp;ycy;&amp;jcy; &amp;kcy;&amp;lcy;&amp;iecy;&amp;shch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6659"/>
            <a:ext cx="7128792" cy="594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7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30943" y="132940"/>
            <a:ext cx="5723764" cy="187743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Ш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Е</a:t>
            </a:r>
          </a:p>
          <a:p>
            <a:endParaRPr lang="ru-RU" dirty="0"/>
          </a:p>
        </p:txBody>
      </p:sp>
      <p:sp>
        <p:nvSpPr>
          <p:cNvPr id="2055" name="Скругленный прямоугольник 2054"/>
          <p:cNvSpPr/>
          <p:nvPr/>
        </p:nvSpPr>
        <p:spPr>
          <a:xfrm>
            <a:off x="2123122" y="3593154"/>
            <a:ext cx="2179138" cy="24105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83373" y="2049920"/>
            <a:ext cx="2782698" cy="10438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7" name="Скругленный прямоугольник 2086"/>
          <p:cNvSpPr/>
          <p:nvPr/>
        </p:nvSpPr>
        <p:spPr>
          <a:xfrm>
            <a:off x="7763786" y="1349046"/>
            <a:ext cx="1185852" cy="1166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6" name="Скругленный прямоугольник 2085"/>
          <p:cNvSpPr/>
          <p:nvPr/>
        </p:nvSpPr>
        <p:spPr>
          <a:xfrm>
            <a:off x="6235296" y="5927225"/>
            <a:ext cx="2829593" cy="830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TextBox 2066"/>
          <p:cNvSpPr txBox="1"/>
          <p:nvPr/>
        </p:nvSpPr>
        <p:spPr>
          <a:xfrm>
            <a:off x="4390549" y="3621682"/>
            <a:ext cx="25341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П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Щ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           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 А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Р </a:t>
            </a:r>
            <a:r>
              <a:rPr lang="ru-RU" sz="1400" b="1" dirty="0" smtClean="0">
                <a:solidFill>
                  <a:srgbClr val="7030A0"/>
                </a:solidFill>
              </a:rPr>
              <a:t>е н и е  внутреннее</a:t>
            </a:r>
          </a:p>
          <a:p>
            <a:endParaRPr lang="ru-RU" sz="1100" dirty="0"/>
          </a:p>
        </p:txBody>
      </p:sp>
      <p:sp>
        <p:nvSpPr>
          <p:cNvPr id="2064" name="Скругленный прямоугольник 2063"/>
          <p:cNvSpPr/>
          <p:nvPr/>
        </p:nvSpPr>
        <p:spPr>
          <a:xfrm>
            <a:off x="4754904" y="3264773"/>
            <a:ext cx="2222334" cy="19387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-90284" y="4798425"/>
            <a:ext cx="2213406" cy="195979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14547" y="314078"/>
            <a:ext cx="1440160" cy="12241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09682" y="292718"/>
            <a:ext cx="1478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     </a:t>
            </a:r>
            <a:r>
              <a:rPr lang="ru-RU" sz="1600" b="1" dirty="0" smtClean="0">
                <a:solidFill>
                  <a:srgbClr val="7030A0"/>
                </a:solidFill>
              </a:rPr>
              <a:t>Туловище </a:t>
            </a:r>
            <a:r>
              <a:rPr lang="ru-RU" b="1" dirty="0" smtClean="0">
                <a:solidFill>
                  <a:srgbClr val="FF0000"/>
                </a:solidFill>
              </a:rPr>
              <a:t>Голова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нога</a:t>
            </a:r>
          </a:p>
          <a:p>
            <a:r>
              <a:rPr lang="ru-RU" sz="1400" b="1" dirty="0"/>
              <a:t> </a:t>
            </a:r>
            <a:r>
              <a:rPr lang="ru-RU" sz="1400" b="1" dirty="0" smtClean="0"/>
              <a:t>               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87749" y="186801"/>
            <a:ext cx="15308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     Р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А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К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О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  В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    И</a:t>
            </a:r>
            <a:r>
              <a:rPr lang="ru-RU" b="1" dirty="0">
                <a:solidFill>
                  <a:srgbClr val="CC6600"/>
                </a:solidFill>
              </a:rPr>
              <a:t>НА</a:t>
            </a:r>
          </a:p>
          <a:p>
            <a:endParaRPr lang="ru-RU" b="1" dirty="0" smtClean="0">
              <a:solidFill>
                <a:srgbClr val="CC6600"/>
              </a:solidFill>
            </a:endParaRPr>
          </a:p>
          <a:p>
            <a:r>
              <a:rPr lang="ru-RU" b="1" dirty="0">
                <a:solidFill>
                  <a:srgbClr val="CC6600"/>
                </a:solidFill>
              </a:rPr>
              <a:t> </a:t>
            </a:r>
            <a:r>
              <a:rPr lang="ru-RU" b="1" dirty="0" smtClean="0">
                <a:solidFill>
                  <a:srgbClr val="CC6600"/>
                </a:solidFill>
              </a:rPr>
              <a:t>          </a:t>
            </a:r>
          </a:p>
          <a:p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3480" y="186801"/>
            <a:ext cx="145838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Рот</a:t>
            </a:r>
          </a:p>
          <a:p>
            <a:r>
              <a:rPr lang="ru-RU" sz="1400" b="1" dirty="0" smtClean="0"/>
              <a:t>Органы чувств</a:t>
            </a:r>
            <a:endParaRPr lang="ru-RU" sz="1400" b="1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509296" y="388661"/>
            <a:ext cx="1600386" cy="53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0567" y="2610198"/>
            <a:ext cx="2032839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Несколько пар </a:t>
            </a:r>
          </a:p>
          <a:p>
            <a:r>
              <a:rPr lang="ru-RU" sz="1400" b="1" dirty="0" smtClean="0"/>
              <a:t>               нервных узлов</a:t>
            </a:r>
          </a:p>
          <a:p>
            <a:r>
              <a:rPr lang="ru-RU" sz="1400" b="1" dirty="0" smtClean="0"/>
              <a:t>нервы</a:t>
            </a:r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9955" y="3843278"/>
            <a:ext cx="1632928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Органы чувств</a:t>
            </a:r>
            <a:endParaRPr lang="ru-RU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8635" y="5203477"/>
            <a:ext cx="1828282" cy="123110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Осязания-щупальца на голове</a:t>
            </a:r>
          </a:p>
          <a:p>
            <a:r>
              <a:rPr lang="ru-RU" sz="1400" b="1" dirty="0" smtClean="0">
                <a:solidFill>
                  <a:srgbClr val="00B050"/>
                </a:solidFill>
              </a:rPr>
              <a:t>Равновесия </a:t>
            </a:r>
          </a:p>
          <a:p>
            <a:r>
              <a:rPr lang="ru-RU" sz="1400" b="1" dirty="0" smtClean="0"/>
              <a:t>  </a:t>
            </a:r>
            <a:r>
              <a:rPr lang="ru-RU" sz="1600" b="1" dirty="0" smtClean="0">
                <a:solidFill>
                  <a:srgbClr val="00B0F0"/>
                </a:solidFill>
              </a:rPr>
              <a:t>Химического 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        чувства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182758" y="3804051"/>
            <a:ext cx="1338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38" y="3557273"/>
            <a:ext cx="132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7" name="Прямая со стрелкой 56"/>
          <p:cNvCxnSpPr/>
          <p:nvPr/>
        </p:nvCxnSpPr>
        <p:spPr>
          <a:xfrm>
            <a:off x="2662033" y="4096646"/>
            <a:ext cx="553444" cy="600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4817087" y="3392453"/>
            <a:ext cx="23042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Ротовое отверстие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Рот-я полость+ ТЁРКА+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</a:rPr>
              <a:t>слюнные железы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глотка</a:t>
            </a:r>
          </a:p>
          <a:p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5430349" y="4652457"/>
            <a:ext cx="1323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Желудок</a:t>
            </a:r>
          </a:p>
          <a:p>
            <a:r>
              <a:rPr lang="ru-RU" sz="1600" b="1" dirty="0" smtClean="0"/>
              <a:t>кишечник</a:t>
            </a:r>
            <a:endParaRPr lang="ru-RU" sz="1600" b="1" dirty="0"/>
          </a:p>
        </p:txBody>
      </p:sp>
      <p:cxnSp>
        <p:nvCxnSpPr>
          <p:cNvPr id="2069" name="Прямая со стрелкой 2068"/>
          <p:cNvCxnSpPr/>
          <p:nvPr/>
        </p:nvCxnSpPr>
        <p:spPr>
          <a:xfrm flipH="1">
            <a:off x="3063498" y="3066610"/>
            <a:ext cx="286844" cy="5265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>
            <a:off x="7097016" y="2838455"/>
            <a:ext cx="1765764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Выделительная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Система -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почки</a:t>
            </a:r>
          </a:p>
          <a:p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84" name="TextBox 2083"/>
          <p:cNvSpPr txBox="1"/>
          <p:nvPr/>
        </p:nvSpPr>
        <p:spPr>
          <a:xfrm>
            <a:off x="8028222" y="1760955"/>
            <a:ext cx="87120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Жабры или</a:t>
            </a:r>
          </a:p>
          <a:p>
            <a:r>
              <a:rPr lang="ru-RU" sz="1400" b="1" dirty="0" smtClean="0"/>
              <a:t>легкие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588642" y="5927225"/>
            <a:ext cx="226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Раздельнополые</a:t>
            </a:r>
          </a:p>
          <a:p>
            <a:pPr algn="ctr"/>
            <a:r>
              <a:rPr lang="ru-RU" sz="1600" dirty="0" smtClean="0"/>
              <a:t>Внутреннее оплодотворение</a:t>
            </a:r>
            <a:endParaRPr lang="ru-RU" sz="1200" dirty="0"/>
          </a:p>
        </p:txBody>
      </p:sp>
      <p:sp>
        <p:nvSpPr>
          <p:cNvPr id="2095" name="TextBox 2094"/>
          <p:cNvSpPr txBox="1"/>
          <p:nvPr/>
        </p:nvSpPr>
        <p:spPr>
          <a:xfrm>
            <a:off x="1585334" y="1216771"/>
            <a:ext cx="1765008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Органический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Фарфоровидный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перламутровый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3358" y="2078099"/>
            <a:ext cx="2497301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Моллюски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Около 130 </a:t>
            </a:r>
            <a:r>
              <a:rPr lang="ru-RU" sz="1600" b="1" dirty="0" err="1" smtClean="0">
                <a:solidFill>
                  <a:srgbClr val="FF0000"/>
                </a:solidFill>
              </a:rPr>
              <a:t>тыс</a:t>
            </a:r>
            <a:r>
              <a:rPr lang="ru-RU" sz="1600" b="1" dirty="0" smtClean="0">
                <a:solidFill>
                  <a:srgbClr val="FF0000"/>
                </a:solidFill>
              </a:rPr>
              <a:t> видов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Брюхоногие, двустворчатые, головоногие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24725" y="132940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Среды обитания</a:t>
            </a:r>
            <a:endParaRPr lang="ru-RU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13995" y="502272"/>
            <a:ext cx="147875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/>
              <a:t>Наземная</a:t>
            </a:r>
          </a:p>
          <a:p>
            <a:r>
              <a:rPr lang="ru-RU" sz="1400" b="1" dirty="0" smtClean="0"/>
              <a:t>Водная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920654" y="1022260"/>
            <a:ext cx="1242427" cy="327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3083373" y="1262214"/>
            <a:ext cx="1083433" cy="3386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3059833" y="1501751"/>
            <a:ext cx="1242427" cy="327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38663" y="232237"/>
            <a:ext cx="13517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М</a:t>
            </a:r>
          </a:p>
          <a:p>
            <a:r>
              <a:rPr lang="ru-RU" dirty="0" smtClean="0"/>
              <a:t>       А</a:t>
            </a:r>
          </a:p>
          <a:p>
            <a:r>
              <a:rPr lang="ru-RU" dirty="0" smtClean="0"/>
              <a:t>       Н</a:t>
            </a:r>
          </a:p>
          <a:p>
            <a:r>
              <a:rPr lang="ru-RU" dirty="0" smtClean="0"/>
              <a:t>       Т</a:t>
            </a:r>
          </a:p>
          <a:p>
            <a:r>
              <a:rPr lang="ru-RU" dirty="0" smtClean="0"/>
              <a:t>          ИЯ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6130585" y="1185805"/>
            <a:ext cx="260241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Мантийная полость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1720" y="442304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Сердце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      Желудочек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                                                 </a:t>
            </a:r>
            <a:r>
              <a:rPr lang="ru-RU" dirty="0" smtClean="0"/>
              <a:t>    </a:t>
            </a:r>
            <a:r>
              <a:rPr lang="en-US" dirty="0" smtClean="0"/>
              <a:t>     </a:t>
            </a:r>
            <a:r>
              <a:rPr lang="ru-RU" b="1" dirty="0" smtClean="0"/>
              <a:t>2предсердия</a:t>
            </a:r>
            <a:endParaRPr lang="ru-RU" b="1" dirty="0"/>
          </a:p>
        </p:txBody>
      </p:sp>
      <p:cxnSp>
        <p:nvCxnSpPr>
          <p:cNvPr id="2049" name="Прямая со стрелкой 2048"/>
          <p:cNvCxnSpPr/>
          <p:nvPr/>
        </p:nvCxnSpPr>
        <p:spPr>
          <a:xfrm flipH="1">
            <a:off x="2339752" y="4730826"/>
            <a:ext cx="187734" cy="891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 стрелкой 2052"/>
          <p:cNvCxnSpPr/>
          <p:nvPr/>
        </p:nvCxnSpPr>
        <p:spPr>
          <a:xfrm>
            <a:off x="3229309" y="4741961"/>
            <a:ext cx="0" cy="281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2053"/>
          <p:cNvSpPr txBox="1"/>
          <p:nvPr/>
        </p:nvSpPr>
        <p:spPr>
          <a:xfrm>
            <a:off x="2339752" y="4192872"/>
            <a:ext cx="134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Сосуды +</a:t>
            </a:r>
            <a:endParaRPr lang="ru-RU" dirty="0"/>
          </a:p>
        </p:txBody>
      </p:sp>
      <p:sp>
        <p:nvSpPr>
          <p:cNvPr id="2057" name="Стрелка углом вверх 2056"/>
          <p:cNvSpPr/>
          <p:nvPr/>
        </p:nvSpPr>
        <p:spPr>
          <a:xfrm>
            <a:off x="6792481" y="1600845"/>
            <a:ext cx="330534" cy="3602631"/>
          </a:xfrm>
          <a:prstGeom prst="bentUpArrow">
            <a:avLst>
              <a:gd name="adj1" fmla="val 3294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0" name="Прямая со стрелкой 2059"/>
          <p:cNvCxnSpPr/>
          <p:nvPr/>
        </p:nvCxnSpPr>
        <p:spPr>
          <a:xfrm flipH="1">
            <a:off x="449362" y="2939873"/>
            <a:ext cx="435571" cy="12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Прямоугольник 2067"/>
          <p:cNvSpPr/>
          <p:nvPr/>
        </p:nvSpPr>
        <p:spPr>
          <a:xfrm rot="5400000">
            <a:off x="889824" y="42383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=&gt;</a:t>
            </a:r>
            <a:endParaRPr lang="ru-RU" dirty="0"/>
          </a:p>
        </p:txBody>
      </p:sp>
      <p:cxnSp>
        <p:nvCxnSpPr>
          <p:cNvPr id="2072" name="Прямая со стрелкой 2071"/>
          <p:cNvCxnSpPr/>
          <p:nvPr/>
        </p:nvCxnSpPr>
        <p:spPr>
          <a:xfrm>
            <a:off x="5570927" y="2979530"/>
            <a:ext cx="295144" cy="259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 стрелкой 2074"/>
          <p:cNvCxnSpPr/>
          <p:nvPr/>
        </p:nvCxnSpPr>
        <p:spPr>
          <a:xfrm flipH="1">
            <a:off x="2213406" y="2772124"/>
            <a:ext cx="796993" cy="337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4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87" grpId="0" animBg="1"/>
      <p:bldP spid="2067" grpId="0"/>
      <p:bldP spid="2064" grpId="0" animBg="1"/>
      <p:bldP spid="49" grpId="0" animBg="1"/>
      <p:bldP spid="7" grpId="0" animBg="1"/>
      <p:bldP spid="12" grpId="0"/>
      <p:bldP spid="13" grpId="0"/>
      <p:bldP spid="14" grpId="0" animBg="1"/>
      <p:bldP spid="44" grpId="0" animBg="1"/>
      <p:bldP spid="46" grpId="0" animBg="1"/>
      <p:bldP spid="48" grpId="0" animBg="1"/>
      <p:bldP spid="53" grpId="0"/>
      <p:bldP spid="2048" grpId="0"/>
      <p:bldP spid="2059" grpId="0"/>
      <p:bldP spid="2074" grpId="0" animBg="1"/>
      <p:bldP spid="2084" grpId="0" animBg="1"/>
      <p:bldP spid="102" grpId="0"/>
      <p:bldP spid="2095" grpId="0" animBg="1"/>
      <p:bldP spid="126" grpId="0" animBg="1"/>
      <p:bldP spid="101" grpId="0"/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TextBox 1159"/>
          <p:cNvSpPr txBox="1"/>
          <p:nvPr/>
        </p:nvSpPr>
        <p:spPr>
          <a:xfrm>
            <a:off x="6892614" y="2868984"/>
            <a:ext cx="2278605" cy="212365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п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щ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е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в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а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Р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т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е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 л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ь н а я</a:t>
            </a:r>
          </a:p>
        </p:txBody>
      </p:sp>
      <p:sp>
        <p:nvSpPr>
          <p:cNvPr id="1169" name="Скругленный прямоугольник 1168"/>
          <p:cNvSpPr/>
          <p:nvPr/>
        </p:nvSpPr>
        <p:spPr>
          <a:xfrm>
            <a:off x="6806984" y="5073768"/>
            <a:ext cx="2297765" cy="584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0" name="Выноска 2 (граница и черта) 1109"/>
          <p:cNvSpPr/>
          <p:nvPr/>
        </p:nvSpPr>
        <p:spPr>
          <a:xfrm rot="10800000">
            <a:off x="5508161" y="2914536"/>
            <a:ext cx="827756" cy="565486"/>
          </a:xfrm>
          <a:prstGeom prst="accentBorderCallout2">
            <a:avLst>
              <a:gd name="adj1" fmla="val 63277"/>
              <a:gd name="adj2" fmla="val 115022"/>
              <a:gd name="adj3" fmla="val 60933"/>
              <a:gd name="adj4" fmla="val 380288"/>
              <a:gd name="adj5" fmla="val 147653"/>
              <a:gd name="adj6" fmla="val 3213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" name="Скругленный прямоугольник 1047"/>
          <p:cNvSpPr/>
          <p:nvPr/>
        </p:nvSpPr>
        <p:spPr>
          <a:xfrm>
            <a:off x="1024274" y="2820142"/>
            <a:ext cx="1099454" cy="3928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21595" y="2008435"/>
            <a:ext cx="2240360" cy="5564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321558" y="358153"/>
            <a:ext cx="792088" cy="9826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6563" y="205320"/>
            <a:ext cx="1656184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Членистоногие</a:t>
            </a:r>
          </a:p>
          <a:p>
            <a:r>
              <a:rPr lang="en-US" sz="1400" b="1" dirty="0" smtClean="0"/>
              <a:t>&gt;</a:t>
            </a:r>
            <a:r>
              <a:rPr lang="ru-RU" sz="1400" b="1" dirty="0" smtClean="0"/>
              <a:t>1,5 млн. видов</a:t>
            </a:r>
          </a:p>
          <a:p>
            <a:endParaRPr lang="ru-RU" sz="1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010645" y="469759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19157" y="6216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Среды обитания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21595" y="16647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Наземно-воздушная</a:t>
            </a:r>
          </a:p>
          <a:p>
            <a:r>
              <a:rPr lang="ru-RU" sz="1400" dirty="0" smtClean="0"/>
              <a:t>водная</a:t>
            </a:r>
            <a:endParaRPr lang="ru-RU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519968" y="188640"/>
            <a:ext cx="0" cy="4475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987555" y="942396"/>
            <a:ext cx="41686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45144" y="636207"/>
            <a:ext cx="6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тело</a:t>
            </a:r>
            <a:endParaRPr lang="ru-RU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3193359" y="971200"/>
            <a:ext cx="272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(Двусторонняя симметрия)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321558" y="475933"/>
            <a:ext cx="972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Голова</a:t>
            </a:r>
          </a:p>
          <a:p>
            <a:r>
              <a:rPr lang="ru-RU" sz="1400" dirty="0" smtClean="0"/>
              <a:t>Грудь</a:t>
            </a:r>
          </a:p>
          <a:p>
            <a:r>
              <a:rPr lang="ru-RU" sz="1400" dirty="0" smtClean="0"/>
              <a:t>брюшко</a:t>
            </a:r>
            <a:endParaRPr lang="ru-RU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20272" y="260489"/>
            <a:ext cx="5040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C6600"/>
                </a:solidFill>
              </a:rPr>
              <a:t>Х</a:t>
            </a:r>
          </a:p>
          <a:p>
            <a:r>
              <a:rPr lang="ru-RU" sz="1400" b="1" dirty="0" smtClean="0">
                <a:solidFill>
                  <a:srgbClr val="CC6600"/>
                </a:solidFill>
              </a:rPr>
              <a:t>  И</a:t>
            </a:r>
          </a:p>
          <a:p>
            <a:r>
              <a:rPr lang="ru-RU" sz="1400" b="1" dirty="0" smtClean="0">
                <a:solidFill>
                  <a:srgbClr val="CC6600"/>
                </a:solidFill>
              </a:rPr>
              <a:t>   Т</a:t>
            </a:r>
          </a:p>
          <a:p>
            <a:r>
              <a:rPr lang="ru-RU" sz="1400" b="1" dirty="0" smtClean="0">
                <a:solidFill>
                  <a:srgbClr val="CC6600"/>
                </a:solidFill>
              </a:rPr>
              <a:t>  И</a:t>
            </a:r>
          </a:p>
          <a:p>
            <a:r>
              <a:rPr lang="ru-RU" sz="1400" b="1" dirty="0">
                <a:solidFill>
                  <a:srgbClr val="CC6600"/>
                </a:solidFill>
              </a:rPr>
              <a:t>н</a:t>
            </a:r>
          </a:p>
        </p:txBody>
      </p:sp>
      <p:pic>
        <p:nvPicPr>
          <p:cNvPr id="1026" name="Picture 2" descr="https://encrypted-tbn0.gstatic.com/images?q=tbn:ANd9GcROpAvk7uCUwkk8o4qHmU321piUMKC-JShRcKdvjR74zfy7nt8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171" y="1254660"/>
            <a:ext cx="931485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RK_iBbc-8mkbAbZ6QrKDNn8hjhLiAD5YQjdnzSRm-NbcihD6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62" y="1031436"/>
            <a:ext cx="662367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SH-XtIq-a_hO2DGqrgnZS452f9xSgNNNyspFF1T_ZJHt0i3JmDN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68" y="1102938"/>
            <a:ext cx="793355" cy="79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3621595" y="2008435"/>
            <a:ext cx="210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 ракообразные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30-35  тыс. видов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3619093" y="1677142"/>
            <a:ext cx="2378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</a:rPr>
              <a:t>Особенности строения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2122354" y="4196604"/>
            <a:ext cx="329107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</a:t>
            </a:r>
          </a:p>
          <a:p>
            <a:r>
              <a:rPr lang="ru-RU" sz="1200" dirty="0" smtClean="0"/>
              <a:t>С</a:t>
            </a:r>
          </a:p>
          <a:p>
            <a:r>
              <a:rPr lang="ru-RU" sz="1200" dirty="0" smtClean="0"/>
              <a:t>И</a:t>
            </a:r>
          </a:p>
          <a:p>
            <a:r>
              <a:rPr lang="ru-RU" sz="1200" dirty="0" smtClean="0"/>
              <a:t>К</a:t>
            </a:r>
          </a:p>
          <a:p>
            <a:r>
              <a:rPr lang="ru-RU" sz="1200" dirty="0"/>
              <a:t>и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257955" y="4376405"/>
            <a:ext cx="197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C000"/>
                </a:solidFill>
              </a:rPr>
              <a:t>1</a:t>
            </a:r>
            <a:r>
              <a:rPr lang="ru-RU" sz="1200" b="1" dirty="0" smtClean="0"/>
              <a:t> </a:t>
            </a:r>
            <a:r>
              <a:rPr lang="ru-RU" sz="1200" dirty="0" err="1" smtClean="0"/>
              <a:t>Антеннулы</a:t>
            </a:r>
            <a:r>
              <a:rPr lang="ru-RU" sz="1200" dirty="0" smtClean="0"/>
              <a:t>-короткие </a:t>
            </a:r>
          </a:p>
          <a:p>
            <a:r>
              <a:rPr lang="ru-RU" sz="1200" dirty="0" smtClean="0"/>
              <a:t>(обоняние)</a:t>
            </a:r>
            <a:endParaRPr lang="ru-RU" sz="1200" dirty="0"/>
          </a:p>
        </p:txBody>
      </p:sp>
      <p:sp>
        <p:nvSpPr>
          <p:cNvPr id="1034" name="TextBox 1033"/>
          <p:cNvSpPr txBox="1"/>
          <p:nvPr/>
        </p:nvSpPr>
        <p:spPr>
          <a:xfrm>
            <a:off x="257955" y="4780946"/>
            <a:ext cx="166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C000"/>
                </a:solidFill>
              </a:rPr>
              <a:t>2</a:t>
            </a:r>
            <a:r>
              <a:rPr lang="ru-RU" sz="1200" dirty="0" smtClean="0"/>
              <a:t> Антенны- длинные </a:t>
            </a:r>
          </a:p>
          <a:p>
            <a:r>
              <a:rPr lang="ru-RU" sz="1200" dirty="0" smtClean="0"/>
              <a:t>(осязание)</a:t>
            </a:r>
            <a:endParaRPr lang="ru-RU" sz="1200" dirty="0"/>
          </a:p>
        </p:txBody>
      </p:sp>
      <p:cxnSp>
        <p:nvCxnSpPr>
          <p:cNvPr id="1039" name="Прямая со стрелкой 1038"/>
          <p:cNvCxnSpPr/>
          <p:nvPr/>
        </p:nvCxnSpPr>
        <p:spPr>
          <a:xfrm flipH="1" flipV="1">
            <a:off x="1144655" y="2305708"/>
            <a:ext cx="2476940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1039"/>
          <p:cNvSpPr txBox="1"/>
          <p:nvPr/>
        </p:nvSpPr>
        <p:spPr>
          <a:xfrm>
            <a:off x="1469848" y="1926853"/>
            <a:ext cx="1826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Внешнее строение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42" name="Прямая со стрелкой 1041"/>
          <p:cNvCxnSpPr/>
          <p:nvPr/>
        </p:nvCxnSpPr>
        <p:spPr>
          <a:xfrm flipH="1">
            <a:off x="749959" y="2336947"/>
            <a:ext cx="370369" cy="32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TextBox 1042"/>
          <p:cNvSpPr txBox="1"/>
          <p:nvPr/>
        </p:nvSpPr>
        <p:spPr>
          <a:xfrm rot="18917499">
            <a:off x="518746" y="2151821"/>
            <a:ext cx="576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тело</a:t>
            </a:r>
            <a:endParaRPr lang="ru-RU" sz="1400" dirty="0"/>
          </a:p>
        </p:txBody>
      </p:sp>
      <p:sp>
        <p:nvSpPr>
          <p:cNvPr id="1044" name="TextBox 1043"/>
          <p:cNvSpPr txBox="1"/>
          <p:nvPr/>
        </p:nvSpPr>
        <p:spPr>
          <a:xfrm>
            <a:off x="95191" y="2758587"/>
            <a:ext cx="88336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Голова</a:t>
            </a:r>
          </a:p>
          <a:p>
            <a:r>
              <a:rPr lang="ru-RU" sz="1400" dirty="0" smtClean="0"/>
              <a:t>Грудь</a:t>
            </a:r>
          </a:p>
          <a:p>
            <a:r>
              <a:rPr lang="ru-RU" sz="1400" dirty="0" smtClean="0"/>
              <a:t>брюшко</a:t>
            </a:r>
            <a:endParaRPr lang="ru-RU" sz="1400" dirty="0"/>
          </a:p>
        </p:txBody>
      </p:sp>
      <p:sp>
        <p:nvSpPr>
          <p:cNvPr id="1045" name="Правая фигурная скобка 1044"/>
          <p:cNvSpPr/>
          <p:nvPr/>
        </p:nvSpPr>
        <p:spPr>
          <a:xfrm>
            <a:off x="683568" y="2758587"/>
            <a:ext cx="283562" cy="4543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6" name="TextBox 1045"/>
          <p:cNvSpPr txBox="1"/>
          <p:nvPr/>
        </p:nvSpPr>
        <p:spPr>
          <a:xfrm>
            <a:off x="978555" y="2820142"/>
            <a:ext cx="1254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Головогрудь</a:t>
            </a:r>
          </a:p>
        </p:txBody>
      </p:sp>
      <p:sp>
        <p:nvSpPr>
          <p:cNvPr id="1050" name="TextBox 1049"/>
          <p:cNvSpPr txBox="1"/>
          <p:nvPr/>
        </p:nvSpPr>
        <p:spPr>
          <a:xfrm>
            <a:off x="1380457" y="2512365"/>
            <a:ext cx="1812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C6600"/>
                </a:solidFill>
              </a:rPr>
              <a:t>   П а н ц </a:t>
            </a:r>
          </a:p>
          <a:p>
            <a:r>
              <a:rPr lang="ru-RU" sz="1400" b="1" dirty="0">
                <a:solidFill>
                  <a:srgbClr val="CC6600"/>
                </a:solidFill>
              </a:rPr>
              <a:t> </a:t>
            </a:r>
            <a:r>
              <a:rPr lang="ru-RU" sz="1400" b="1" dirty="0" smtClean="0">
                <a:solidFill>
                  <a:srgbClr val="CC6600"/>
                </a:solidFill>
              </a:rPr>
              <a:t>            и</a:t>
            </a:r>
          </a:p>
          <a:p>
            <a:r>
              <a:rPr lang="ru-RU" sz="1400" b="1" dirty="0">
                <a:solidFill>
                  <a:srgbClr val="CC6600"/>
                </a:solidFill>
              </a:rPr>
              <a:t> </a:t>
            </a:r>
            <a:r>
              <a:rPr lang="ru-RU" sz="1400" b="1" dirty="0" smtClean="0">
                <a:solidFill>
                  <a:srgbClr val="CC6600"/>
                </a:solidFill>
              </a:rPr>
              <a:t>             р</a:t>
            </a:r>
          </a:p>
          <a:p>
            <a:r>
              <a:rPr lang="ru-RU" sz="1400" b="1" dirty="0">
                <a:solidFill>
                  <a:srgbClr val="CC6600"/>
                </a:solidFill>
              </a:rPr>
              <a:t> </a:t>
            </a:r>
            <a:r>
              <a:rPr lang="ru-RU" sz="1400" b="1" dirty="0" smtClean="0">
                <a:solidFill>
                  <a:srgbClr val="CC6600"/>
                </a:solidFill>
              </a:rPr>
              <a:t>           ь</a:t>
            </a:r>
            <a:endParaRPr lang="ru-RU" sz="1400" b="1" dirty="0">
              <a:solidFill>
                <a:srgbClr val="CC6600"/>
              </a:solidFill>
            </a:endParaRPr>
          </a:p>
        </p:txBody>
      </p:sp>
      <p:cxnSp>
        <p:nvCxnSpPr>
          <p:cNvPr id="1052" name="Прямая со стрелкой 1051"/>
          <p:cNvCxnSpPr/>
          <p:nvPr/>
        </p:nvCxnSpPr>
        <p:spPr>
          <a:xfrm flipV="1">
            <a:off x="1775943" y="3330519"/>
            <a:ext cx="338617" cy="1667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TextBox 1054"/>
          <p:cNvSpPr txBox="1"/>
          <p:nvPr/>
        </p:nvSpPr>
        <p:spPr>
          <a:xfrm>
            <a:off x="1060080" y="3413885"/>
            <a:ext cx="97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C6600"/>
                </a:solidFill>
              </a:rPr>
              <a:t>карапакс</a:t>
            </a:r>
            <a:endParaRPr lang="ru-RU" sz="1400" b="1" dirty="0">
              <a:solidFill>
                <a:srgbClr val="CC6600"/>
              </a:solidFill>
            </a:endParaRPr>
          </a:p>
        </p:txBody>
      </p:sp>
      <p:cxnSp>
        <p:nvCxnSpPr>
          <p:cNvPr id="1059" name="Прямая со стрелкой 1058"/>
          <p:cNvCxnSpPr/>
          <p:nvPr/>
        </p:nvCxnSpPr>
        <p:spPr>
          <a:xfrm flipH="1">
            <a:off x="978555" y="4208985"/>
            <a:ext cx="17881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Прямая соединительная линия 1080"/>
          <p:cNvCxnSpPr/>
          <p:nvPr/>
        </p:nvCxnSpPr>
        <p:spPr>
          <a:xfrm>
            <a:off x="2766729" y="2336947"/>
            <a:ext cx="0" cy="1884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" name="TextBox 1084"/>
          <p:cNvSpPr txBox="1"/>
          <p:nvPr/>
        </p:nvSpPr>
        <p:spPr>
          <a:xfrm>
            <a:off x="205880" y="5311556"/>
            <a:ext cx="2026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1 пара-верхняя челюсть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87" name="TextBox 1086"/>
          <p:cNvSpPr txBox="1"/>
          <p:nvPr/>
        </p:nvSpPr>
        <p:spPr>
          <a:xfrm>
            <a:off x="210073" y="5573166"/>
            <a:ext cx="2142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2 пары-нижняя челюсть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88" name="TextBox 1087"/>
          <p:cNvSpPr txBox="1"/>
          <p:nvPr/>
        </p:nvSpPr>
        <p:spPr>
          <a:xfrm>
            <a:off x="225840" y="5855392"/>
            <a:ext cx="1799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3 пары-</a:t>
            </a:r>
            <a:r>
              <a:rPr lang="ru-RU" sz="1200" dirty="0" err="1" smtClean="0">
                <a:solidFill>
                  <a:srgbClr val="FF0000"/>
                </a:solidFill>
              </a:rPr>
              <a:t>ногочелюсти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89" name="TextBox 1088"/>
          <p:cNvSpPr txBox="1"/>
          <p:nvPr/>
        </p:nvSpPr>
        <p:spPr>
          <a:xfrm>
            <a:off x="210073" y="6075430"/>
            <a:ext cx="2333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7030A0"/>
                </a:solidFill>
              </a:rPr>
              <a:t>5 пар-ходильные ноги –</a:t>
            </a:r>
          </a:p>
          <a:p>
            <a:r>
              <a:rPr lang="ru-RU" sz="1200" b="1" dirty="0" smtClean="0">
                <a:solidFill>
                  <a:srgbClr val="7030A0"/>
                </a:solidFill>
              </a:rPr>
              <a:t>(1я пара – клешни)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090" name="TextBox 1089"/>
          <p:cNvSpPr txBox="1"/>
          <p:nvPr/>
        </p:nvSpPr>
        <p:spPr>
          <a:xfrm>
            <a:off x="225840" y="6537095"/>
            <a:ext cx="2061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пар-брюшные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ножки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91" name="TextBox 1090"/>
          <p:cNvSpPr txBox="1"/>
          <p:nvPr/>
        </p:nvSpPr>
        <p:spPr>
          <a:xfrm>
            <a:off x="302566" y="3931985"/>
            <a:ext cx="1110192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конечности</a:t>
            </a:r>
            <a:endParaRPr lang="ru-RU" sz="1200" b="1" dirty="0"/>
          </a:p>
        </p:txBody>
      </p:sp>
      <p:sp>
        <p:nvSpPr>
          <p:cNvPr id="1095" name="TextBox 1094"/>
          <p:cNvSpPr txBox="1"/>
          <p:nvPr/>
        </p:nvSpPr>
        <p:spPr>
          <a:xfrm>
            <a:off x="-19691" y="4254148"/>
            <a:ext cx="229764" cy="2477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</a:t>
            </a:r>
            <a:r>
              <a:rPr lang="ru-RU" sz="1100" b="1" dirty="0" smtClean="0"/>
              <a:t>идоизмененные</a:t>
            </a:r>
            <a:endParaRPr lang="ru-RU" sz="1100" b="1" dirty="0"/>
          </a:p>
        </p:txBody>
      </p:sp>
      <p:cxnSp>
        <p:nvCxnSpPr>
          <p:cNvPr id="1097" name="Прямая со стрелкой 1096"/>
          <p:cNvCxnSpPr/>
          <p:nvPr/>
        </p:nvCxnSpPr>
        <p:spPr>
          <a:xfrm flipH="1">
            <a:off x="831062" y="4221088"/>
            <a:ext cx="147493" cy="203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9" name="Правая фигурная скобка 1098"/>
          <p:cNvSpPr/>
          <p:nvPr/>
        </p:nvSpPr>
        <p:spPr>
          <a:xfrm>
            <a:off x="2086080" y="5288471"/>
            <a:ext cx="293030" cy="8309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0" name="TextBox 1099"/>
          <p:cNvSpPr txBox="1"/>
          <p:nvPr/>
        </p:nvSpPr>
        <p:spPr>
          <a:xfrm>
            <a:off x="2232595" y="5522230"/>
            <a:ext cx="855416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Ротовой </a:t>
            </a:r>
          </a:p>
          <a:p>
            <a:r>
              <a:rPr lang="ru-RU" sz="1100" b="1" i="1" dirty="0" smtClean="0"/>
              <a:t>аппарат</a:t>
            </a:r>
            <a:endParaRPr lang="ru-RU" sz="1100" b="1" i="1" dirty="0"/>
          </a:p>
        </p:txBody>
      </p:sp>
      <p:cxnSp>
        <p:nvCxnSpPr>
          <p:cNvPr id="1109" name="Прямая соединительная линия 1108"/>
          <p:cNvCxnSpPr/>
          <p:nvPr/>
        </p:nvCxnSpPr>
        <p:spPr>
          <a:xfrm>
            <a:off x="3621595" y="25649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1" name="TextBox 1110"/>
          <p:cNvSpPr txBox="1"/>
          <p:nvPr/>
        </p:nvSpPr>
        <p:spPr>
          <a:xfrm>
            <a:off x="3420458" y="2801252"/>
            <a:ext cx="2148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Внутреннее строение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2" name="TextBox 1111"/>
          <p:cNvSpPr txBox="1"/>
          <p:nvPr/>
        </p:nvSpPr>
        <p:spPr>
          <a:xfrm>
            <a:off x="5493803" y="2799967"/>
            <a:ext cx="10236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Органы дыхания-</a:t>
            </a:r>
          </a:p>
          <a:p>
            <a:r>
              <a:rPr lang="ru-RU" sz="1400" b="1" dirty="0" smtClean="0"/>
              <a:t>жабры</a:t>
            </a:r>
            <a:endParaRPr lang="ru-RU" sz="1400" b="1" dirty="0"/>
          </a:p>
        </p:txBody>
      </p:sp>
      <p:cxnSp>
        <p:nvCxnSpPr>
          <p:cNvPr id="1114" name="Прямая со стрелкой 1113"/>
          <p:cNvCxnSpPr/>
          <p:nvPr/>
        </p:nvCxnSpPr>
        <p:spPr>
          <a:xfrm>
            <a:off x="3193359" y="3109029"/>
            <a:ext cx="0" cy="4587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5" name="TextBox 1114"/>
          <p:cNvSpPr txBox="1"/>
          <p:nvPr/>
        </p:nvSpPr>
        <p:spPr>
          <a:xfrm>
            <a:off x="2877140" y="3563175"/>
            <a:ext cx="662373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Н.С.</a:t>
            </a:r>
          </a:p>
          <a:p>
            <a:endParaRPr lang="ru-RU" sz="1400" b="1" dirty="0"/>
          </a:p>
        </p:txBody>
      </p:sp>
      <p:sp>
        <p:nvSpPr>
          <p:cNvPr id="1116" name="TextBox 1115"/>
          <p:cNvSpPr txBox="1"/>
          <p:nvPr/>
        </p:nvSpPr>
        <p:spPr>
          <a:xfrm>
            <a:off x="2876091" y="3931986"/>
            <a:ext cx="2066886" cy="27699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Надглоточное Н. кольцо</a:t>
            </a:r>
            <a:endParaRPr lang="ru-RU" sz="1200" dirty="0"/>
          </a:p>
        </p:txBody>
      </p:sp>
      <p:sp>
        <p:nvSpPr>
          <p:cNvPr id="1117" name="TextBox 1116"/>
          <p:cNvSpPr txBox="1"/>
          <p:nvPr/>
        </p:nvSpPr>
        <p:spPr>
          <a:xfrm>
            <a:off x="2877140" y="4193605"/>
            <a:ext cx="2065837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Подглоточное</a:t>
            </a:r>
            <a:r>
              <a:rPr lang="ru-RU" sz="1200" dirty="0" smtClean="0"/>
              <a:t> Н. кольцо</a:t>
            </a:r>
          </a:p>
          <a:p>
            <a:endParaRPr lang="ru-RU" sz="1200" dirty="0"/>
          </a:p>
        </p:txBody>
      </p:sp>
      <p:sp>
        <p:nvSpPr>
          <p:cNvPr id="1118" name="TextBox 1117"/>
          <p:cNvSpPr txBox="1"/>
          <p:nvPr/>
        </p:nvSpPr>
        <p:spPr>
          <a:xfrm>
            <a:off x="2917249" y="4498087"/>
            <a:ext cx="2025727" cy="27699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Окологлоточный Н. узел</a:t>
            </a:r>
          </a:p>
        </p:txBody>
      </p:sp>
      <p:sp>
        <p:nvSpPr>
          <p:cNvPr id="1119" name="TextBox 1118"/>
          <p:cNvSpPr txBox="1"/>
          <p:nvPr/>
        </p:nvSpPr>
        <p:spPr>
          <a:xfrm>
            <a:off x="3325534" y="4826806"/>
            <a:ext cx="1651907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 нервных ствола</a:t>
            </a:r>
          </a:p>
          <a:p>
            <a:r>
              <a:rPr lang="ru-RU" sz="1200" dirty="0" smtClean="0"/>
              <a:t>с нервными узлами</a:t>
            </a:r>
            <a:endParaRPr lang="ru-RU" sz="1200" dirty="0"/>
          </a:p>
        </p:txBody>
      </p:sp>
      <p:cxnSp>
        <p:nvCxnSpPr>
          <p:cNvPr id="1121" name="Прямая со стрелкой 1120"/>
          <p:cNvCxnSpPr/>
          <p:nvPr/>
        </p:nvCxnSpPr>
        <p:spPr>
          <a:xfrm>
            <a:off x="4181035" y="3127919"/>
            <a:ext cx="967029" cy="8229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4" name="TextBox 1123"/>
          <p:cNvSpPr txBox="1"/>
          <p:nvPr/>
        </p:nvSpPr>
        <p:spPr>
          <a:xfrm>
            <a:off x="4880569" y="532694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Кровеносная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система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1126" name="Прямая со стрелкой 1125"/>
          <p:cNvCxnSpPr/>
          <p:nvPr/>
        </p:nvCxnSpPr>
        <p:spPr>
          <a:xfrm>
            <a:off x="5117416" y="5953117"/>
            <a:ext cx="713891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" name="TextBox 1126"/>
          <p:cNvSpPr txBox="1"/>
          <p:nvPr/>
        </p:nvSpPr>
        <p:spPr>
          <a:xfrm>
            <a:off x="4949372" y="6029264"/>
            <a:ext cx="120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Сердце</a:t>
            </a:r>
          </a:p>
          <a:p>
            <a:r>
              <a:rPr lang="ru-RU" sz="1200" b="1" dirty="0" smtClean="0"/>
              <a:t>Кровеносные</a:t>
            </a:r>
          </a:p>
          <a:p>
            <a:r>
              <a:rPr lang="ru-RU" sz="1200" b="1" dirty="0" smtClean="0"/>
              <a:t>сосуды</a:t>
            </a:r>
            <a:endParaRPr lang="ru-RU" sz="1200" b="1" dirty="0"/>
          </a:p>
        </p:txBody>
      </p:sp>
      <p:cxnSp>
        <p:nvCxnSpPr>
          <p:cNvPr id="1129" name="Прямая соединительная линия 1128"/>
          <p:cNvCxnSpPr/>
          <p:nvPr/>
        </p:nvCxnSpPr>
        <p:spPr>
          <a:xfrm>
            <a:off x="5406869" y="3173706"/>
            <a:ext cx="0" cy="612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Прямая со стрелкой 1132"/>
          <p:cNvCxnSpPr/>
          <p:nvPr/>
        </p:nvCxnSpPr>
        <p:spPr>
          <a:xfrm flipV="1">
            <a:off x="5362781" y="3782580"/>
            <a:ext cx="1529833" cy="75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5" name="TextBox 1134"/>
          <p:cNvSpPr txBox="1"/>
          <p:nvPr/>
        </p:nvSpPr>
        <p:spPr>
          <a:xfrm>
            <a:off x="7878783" y="4696002"/>
            <a:ext cx="1294336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с и с т е м 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136" name="TextBox 1135"/>
          <p:cNvSpPr txBox="1"/>
          <p:nvPr/>
        </p:nvSpPr>
        <p:spPr>
          <a:xfrm>
            <a:off x="7020272" y="2889633"/>
            <a:ext cx="1439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Рот</a:t>
            </a:r>
          </a:p>
          <a:p>
            <a:r>
              <a:rPr lang="ru-RU" sz="1200" b="1" dirty="0" smtClean="0"/>
              <a:t>Глотка</a:t>
            </a:r>
          </a:p>
          <a:p>
            <a:r>
              <a:rPr lang="ru-RU" sz="1200" b="1" dirty="0" smtClean="0"/>
              <a:t>Пищевод</a:t>
            </a:r>
          </a:p>
          <a:p>
            <a:r>
              <a:rPr lang="ru-RU" sz="1200" b="1" dirty="0" smtClean="0"/>
              <a:t>Желудок</a:t>
            </a:r>
          </a:p>
          <a:p>
            <a:endParaRPr lang="ru-RU" sz="1200" b="1" dirty="0"/>
          </a:p>
          <a:p>
            <a:r>
              <a:rPr lang="ru-RU" sz="1200" b="1" dirty="0" smtClean="0"/>
              <a:t>Кишечник</a:t>
            </a:r>
          </a:p>
          <a:p>
            <a:endParaRPr lang="ru-RU" sz="1200" b="1" dirty="0"/>
          </a:p>
          <a:p>
            <a:r>
              <a:rPr lang="ru-RU" sz="1200" b="1" dirty="0" smtClean="0"/>
              <a:t>Анальное отверстие</a:t>
            </a:r>
            <a:endParaRPr lang="ru-RU" sz="1200" b="1" dirty="0"/>
          </a:p>
        </p:txBody>
      </p:sp>
      <p:cxnSp>
        <p:nvCxnSpPr>
          <p:cNvPr id="1138" name="Прямая со стрелкой 1137"/>
          <p:cNvCxnSpPr/>
          <p:nvPr/>
        </p:nvCxnSpPr>
        <p:spPr>
          <a:xfrm>
            <a:off x="7847855" y="3634879"/>
            <a:ext cx="2522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Прямая со стрелкой 1139"/>
          <p:cNvCxnSpPr/>
          <p:nvPr/>
        </p:nvCxnSpPr>
        <p:spPr>
          <a:xfrm>
            <a:off x="7847855" y="3714144"/>
            <a:ext cx="216024" cy="110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1" name="TextBox 1140"/>
          <p:cNvSpPr txBox="1"/>
          <p:nvPr/>
        </p:nvSpPr>
        <p:spPr>
          <a:xfrm>
            <a:off x="8031917" y="3307799"/>
            <a:ext cx="123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200" b="1" dirty="0" smtClean="0"/>
              <a:t>жевательный</a:t>
            </a:r>
            <a:endParaRPr lang="ru-RU" sz="1200" b="1" dirty="0"/>
          </a:p>
        </p:txBody>
      </p:sp>
      <p:sp>
        <p:nvSpPr>
          <p:cNvPr id="1142" name="TextBox 1141"/>
          <p:cNvSpPr txBox="1"/>
          <p:nvPr/>
        </p:nvSpPr>
        <p:spPr>
          <a:xfrm>
            <a:off x="8013238" y="3721662"/>
            <a:ext cx="1130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железистый</a:t>
            </a:r>
            <a:endParaRPr lang="ru-RU" sz="1200" dirty="0"/>
          </a:p>
        </p:txBody>
      </p:sp>
      <p:cxnSp>
        <p:nvCxnSpPr>
          <p:cNvPr id="1144" name="Прямая со стрелкой 1143"/>
          <p:cNvCxnSpPr/>
          <p:nvPr/>
        </p:nvCxnSpPr>
        <p:spPr>
          <a:xfrm flipH="1" flipV="1">
            <a:off x="7847855" y="4070484"/>
            <a:ext cx="481843" cy="12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0" name="TextBox 1149"/>
          <p:cNvSpPr txBox="1"/>
          <p:nvPr/>
        </p:nvSpPr>
        <p:spPr>
          <a:xfrm>
            <a:off x="8329698" y="4158462"/>
            <a:ext cx="73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Проток печени</a:t>
            </a:r>
            <a:endParaRPr lang="ru-RU" sz="1200" dirty="0"/>
          </a:p>
        </p:txBody>
      </p:sp>
      <p:cxnSp>
        <p:nvCxnSpPr>
          <p:cNvPr id="1163" name="Прямая со стрелкой 1162"/>
          <p:cNvCxnSpPr/>
          <p:nvPr/>
        </p:nvCxnSpPr>
        <p:spPr>
          <a:xfrm>
            <a:off x="4942976" y="3109029"/>
            <a:ext cx="518708" cy="1112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5" name="Правая фигурная скобка 1164"/>
          <p:cNvSpPr/>
          <p:nvPr/>
        </p:nvSpPr>
        <p:spPr>
          <a:xfrm rot="5400000">
            <a:off x="3801042" y="5103317"/>
            <a:ext cx="331187" cy="7792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6" name="TextBox 1165"/>
          <p:cNvSpPr txBox="1"/>
          <p:nvPr/>
        </p:nvSpPr>
        <p:spPr>
          <a:xfrm>
            <a:off x="2710201" y="5890765"/>
            <a:ext cx="21905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               1,2 + </a:t>
            </a:r>
          </a:p>
          <a:p>
            <a:r>
              <a:rPr lang="ru-RU" sz="1200" b="1" i="1" dirty="0" smtClean="0"/>
              <a:t>        орган равновесия</a:t>
            </a:r>
          </a:p>
          <a:p>
            <a:r>
              <a:rPr lang="ru-RU" sz="1200" b="1" i="1" dirty="0" smtClean="0"/>
              <a:t>           (</a:t>
            </a:r>
            <a:r>
              <a:rPr lang="ru-RU" sz="1200" b="1" i="1" dirty="0" err="1" smtClean="0"/>
              <a:t>статоцист</a:t>
            </a:r>
            <a:r>
              <a:rPr lang="ru-RU" sz="1200" b="1" i="1" dirty="0" smtClean="0"/>
              <a:t>)</a:t>
            </a:r>
          </a:p>
          <a:p>
            <a:r>
              <a:rPr lang="ru-RU" sz="1200" b="1" i="1" dirty="0"/>
              <a:t> </a:t>
            </a:r>
            <a:r>
              <a:rPr lang="ru-RU" sz="1200" b="1" i="1" dirty="0" smtClean="0"/>
              <a:t>       фасеточные глаза</a:t>
            </a:r>
            <a:endParaRPr lang="ru-RU" sz="1200" b="1" i="1" dirty="0"/>
          </a:p>
        </p:txBody>
      </p:sp>
      <p:sp>
        <p:nvSpPr>
          <p:cNvPr id="1167" name="TextBox 1166"/>
          <p:cNvSpPr txBox="1"/>
          <p:nvPr/>
        </p:nvSpPr>
        <p:spPr>
          <a:xfrm>
            <a:off x="3242803" y="5619332"/>
            <a:ext cx="1483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Органы чувств</a:t>
            </a:r>
            <a:endParaRPr lang="ru-RU" sz="1400" b="1" dirty="0"/>
          </a:p>
        </p:txBody>
      </p:sp>
      <p:sp>
        <p:nvSpPr>
          <p:cNvPr id="1168" name="TextBox 1167"/>
          <p:cNvSpPr txBox="1"/>
          <p:nvPr/>
        </p:nvSpPr>
        <p:spPr>
          <a:xfrm>
            <a:off x="5406869" y="4247534"/>
            <a:ext cx="100162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Зеленая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железа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70" name="TextBox 1169"/>
          <p:cNvSpPr txBox="1"/>
          <p:nvPr/>
        </p:nvSpPr>
        <p:spPr>
          <a:xfrm>
            <a:off x="6807612" y="5111501"/>
            <a:ext cx="226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Раздельнополые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200" dirty="0" smtClean="0"/>
              <a:t>(в большинстве)</a:t>
            </a:r>
            <a:endParaRPr lang="ru-RU" sz="1200" dirty="0"/>
          </a:p>
        </p:txBody>
      </p:sp>
      <p:cxnSp>
        <p:nvCxnSpPr>
          <p:cNvPr id="1172" name="Прямая соединительная линия 1171"/>
          <p:cNvCxnSpPr/>
          <p:nvPr/>
        </p:nvCxnSpPr>
        <p:spPr>
          <a:xfrm>
            <a:off x="5115785" y="3963979"/>
            <a:ext cx="0" cy="1237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3" name="Скругленный прямоугольник 1172"/>
          <p:cNvSpPr/>
          <p:nvPr/>
        </p:nvSpPr>
        <p:spPr>
          <a:xfrm>
            <a:off x="6299969" y="5877594"/>
            <a:ext cx="2844031" cy="9804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4" name="TextBox 1173"/>
          <p:cNvSpPr txBox="1"/>
          <p:nvPr/>
        </p:nvSpPr>
        <p:spPr>
          <a:xfrm>
            <a:off x="6442044" y="5850165"/>
            <a:ext cx="2716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Десятиногие-раки, крабы….</a:t>
            </a:r>
          </a:p>
          <a:p>
            <a:r>
              <a:rPr lang="ru-RU" sz="1200" dirty="0" err="1" smtClean="0"/>
              <a:t>Листоногие</a:t>
            </a:r>
            <a:r>
              <a:rPr lang="ru-RU" sz="1200" dirty="0" smtClean="0"/>
              <a:t>-дафнии; </a:t>
            </a:r>
          </a:p>
          <a:p>
            <a:r>
              <a:rPr lang="ru-RU" sz="1200" dirty="0" smtClean="0"/>
              <a:t>Равноногие-мокрицы;</a:t>
            </a:r>
          </a:p>
          <a:p>
            <a:r>
              <a:rPr lang="ru-RU" sz="1200" dirty="0" smtClean="0"/>
              <a:t>Веслоногие - циклопы</a:t>
            </a:r>
          </a:p>
          <a:p>
            <a:endParaRPr lang="ru-RU" sz="1200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910988" y="4424437"/>
            <a:ext cx="251086" cy="687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" grpId="0" animBg="1"/>
      <p:bldP spid="1169" grpId="0" animBg="1"/>
      <p:bldP spid="1110" grpId="0" animBg="1"/>
      <p:bldP spid="1048" grpId="0" animBg="1"/>
      <p:bldP spid="61" grpId="0" animBg="1"/>
      <p:bldP spid="54" grpId="0" animBg="1"/>
      <p:bldP spid="2" grpId="0" animBg="1"/>
      <p:bldP spid="5" grpId="0"/>
      <p:bldP spid="7" grpId="0"/>
      <p:bldP spid="51" grpId="0"/>
      <p:bldP spid="52" grpId="0"/>
      <p:bldP spid="53" grpId="0"/>
      <p:bldP spid="56" grpId="0"/>
      <p:bldP spid="60" grpId="0"/>
      <p:bldP spid="1031" grpId="0"/>
      <p:bldP spid="1032" grpId="0" animBg="1"/>
      <p:bldP spid="1033" grpId="0"/>
      <p:bldP spid="1034" grpId="0"/>
      <p:bldP spid="1040" grpId="0"/>
      <p:bldP spid="1043" grpId="0"/>
      <p:bldP spid="1044" grpId="0" animBg="1"/>
      <p:bldP spid="1045" grpId="0" animBg="1"/>
      <p:bldP spid="1046" grpId="0"/>
      <p:bldP spid="1050" grpId="0"/>
      <p:bldP spid="1055" grpId="0"/>
      <p:bldP spid="1085" grpId="0"/>
      <p:bldP spid="1087" grpId="0"/>
      <p:bldP spid="1088" grpId="0"/>
      <p:bldP spid="1089" grpId="0"/>
      <p:bldP spid="1090" grpId="0"/>
      <p:bldP spid="1091" grpId="0" animBg="1"/>
      <p:bldP spid="1095" grpId="0" animBg="1"/>
      <p:bldP spid="1099" grpId="0" animBg="1"/>
      <p:bldP spid="1100" grpId="0" animBg="1"/>
      <p:bldP spid="1111" grpId="0"/>
      <p:bldP spid="1112" grpId="0" animBg="1"/>
      <p:bldP spid="1115" grpId="0" animBg="1"/>
      <p:bldP spid="1116" grpId="0" animBg="1"/>
      <p:bldP spid="1117" grpId="0" animBg="1"/>
      <p:bldP spid="1118" grpId="0" animBg="1"/>
      <p:bldP spid="1119" grpId="0" animBg="1"/>
      <p:bldP spid="1124" grpId="0"/>
      <p:bldP spid="1127" grpId="0"/>
      <p:bldP spid="1135" grpId="0" animBg="1"/>
      <p:bldP spid="1136" grpId="0"/>
      <p:bldP spid="1141" grpId="0"/>
      <p:bldP spid="1142" grpId="0"/>
      <p:bldP spid="1150" grpId="0"/>
      <p:bldP spid="1165" grpId="0" animBg="1"/>
      <p:bldP spid="1166" grpId="0"/>
      <p:bldP spid="1167" grpId="0"/>
      <p:bldP spid="1168" grpId="0" animBg="1"/>
      <p:bldP spid="1170" grpId="0"/>
      <p:bldP spid="1173" grpId="0" animBg="1"/>
      <p:bldP spid="1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563" y="205320"/>
            <a:ext cx="165618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3" name="Овал 2"/>
          <p:cNvSpPr/>
          <p:nvPr/>
        </p:nvSpPr>
        <p:spPr>
          <a:xfrm>
            <a:off x="6247691" y="205320"/>
            <a:ext cx="792088" cy="9826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2" idx="3"/>
          </p:cNvCxnSpPr>
          <p:nvPr/>
        </p:nvCxnSpPr>
        <p:spPr>
          <a:xfrm>
            <a:off x="1972747" y="466930"/>
            <a:ext cx="19511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72747" y="728540"/>
            <a:ext cx="41834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21595" y="2008435"/>
            <a:ext cx="210253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11" name="Выноска 2 (с границей) 10"/>
          <p:cNvSpPr/>
          <p:nvPr/>
        </p:nvSpPr>
        <p:spPr>
          <a:xfrm>
            <a:off x="6444208" y="1340769"/>
            <a:ext cx="2016223" cy="1076102"/>
          </a:xfrm>
          <a:prstGeom prst="accentCallout2">
            <a:avLst>
              <a:gd name="adj1" fmla="val 18750"/>
              <a:gd name="adj2" fmla="val -8333"/>
              <a:gd name="adj3" fmla="val 18751"/>
              <a:gd name="adj4" fmla="val -139938"/>
              <a:gd name="adj5" fmla="val 61379"/>
              <a:gd name="adj6" fmla="val -1169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2 (граница и черта) 12"/>
          <p:cNvSpPr/>
          <p:nvPr/>
        </p:nvSpPr>
        <p:spPr>
          <a:xfrm rot="10800000">
            <a:off x="5742298" y="2780928"/>
            <a:ext cx="827756" cy="565486"/>
          </a:xfrm>
          <a:prstGeom prst="accentBorderCallout2">
            <a:avLst>
              <a:gd name="adj1" fmla="val 63277"/>
              <a:gd name="adj2" fmla="val 115022"/>
              <a:gd name="adj3" fmla="val 60933"/>
              <a:gd name="adj4" fmla="val 380288"/>
              <a:gd name="adj5" fmla="val 147653"/>
              <a:gd name="adj6" fmla="val 3213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5191" y="2758587"/>
            <a:ext cx="88336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24274" y="2820142"/>
            <a:ext cx="1099454" cy="3928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2566" y="3931985"/>
            <a:ext cx="1110192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-19691" y="4254148"/>
            <a:ext cx="229764" cy="22929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51880" y="4842196"/>
            <a:ext cx="855416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1100" b="1" i="1" dirty="0" smtClean="0"/>
          </a:p>
          <a:p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77140" y="3563175"/>
            <a:ext cx="1187321" cy="138499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3402392" y="4937723"/>
            <a:ext cx="331187" cy="7792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06869" y="4247534"/>
            <a:ext cx="100162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9769" y="2849343"/>
            <a:ext cx="2278605" cy="212365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schemeClr val="bg1"/>
              </a:solidFill>
            </a:endParaRPr>
          </a:p>
          <a:p>
            <a:endParaRPr lang="ru-RU" sz="1200" b="1" dirty="0">
              <a:solidFill>
                <a:schemeClr val="bg1"/>
              </a:solidFill>
            </a:endParaRPr>
          </a:p>
          <a:p>
            <a:endParaRPr lang="ru-RU" sz="1200" b="1" dirty="0" smtClean="0">
              <a:solidFill>
                <a:schemeClr val="bg1"/>
              </a:solidFill>
            </a:endParaRPr>
          </a:p>
          <a:p>
            <a:endParaRPr lang="ru-RU" sz="1200" b="1" dirty="0">
              <a:solidFill>
                <a:schemeClr val="bg1"/>
              </a:solidFill>
            </a:endParaRPr>
          </a:p>
          <a:p>
            <a:endParaRPr lang="ru-RU" sz="1200" b="1" dirty="0" smtClean="0">
              <a:solidFill>
                <a:schemeClr val="bg1"/>
              </a:solidFill>
            </a:endParaRPr>
          </a:p>
          <a:p>
            <a:endParaRPr lang="ru-RU" sz="1200" b="1" dirty="0">
              <a:solidFill>
                <a:schemeClr val="bg1"/>
              </a:solidFill>
            </a:endParaRPr>
          </a:p>
          <a:p>
            <a:endParaRPr lang="ru-RU" sz="1200" b="1" dirty="0" smtClean="0">
              <a:solidFill>
                <a:schemeClr val="bg1"/>
              </a:solidFill>
            </a:endParaRPr>
          </a:p>
          <a:p>
            <a:endParaRPr lang="ru-RU" sz="1200" b="1" dirty="0">
              <a:solidFill>
                <a:schemeClr val="bg1"/>
              </a:solidFill>
            </a:endParaRPr>
          </a:p>
          <a:p>
            <a:endParaRPr lang="ru-RU" sz="1200" b="1" dirty="0" smtClean="0">
              <a:solidFill>
                <a:schemeClr val="bg1"/>
              </a:solidFill>
            </a:endParaRPr>
          </a:p>
          <a:p>
            <a:endParaRPr lang="ru-RU" sz="1200" b="1" dirty="0">
              <a:solidFill>
                <a:schemeClr val="bg1"/>
              </a:solidFill>
            </a:endParaRPr>
          </a:p>
          <a:p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7612" y="5111501"/>
            <a:ext cx="22661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99969" y="5877594"/>
            <a:ext cx="2844031" cy="9804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403525" y="5602561"/>
            <a:ext cx="713891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10073" y="728540"/>
            <a:ext cx="326799" cy="32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24274" y="728540"/>
            <a:ext cx="0" cy="459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574001" y="728540"/>
            <a:ext cx="117679" cy="459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8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Скругленный прямоугольник 2086"/>
          <p:cNvSpPr/>
          <p:nvPr/>
        </p:nvSpPr>
        <p:spPr>
          <a:xfrm>
            <a:off x="5114340" y="3966580"/>
            <a:ext cx="1185852" cy="871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6" name="Скругленный прямоугольник 2085"/>
          <p:cNvSpPr/>
          <p:nvPr/>
        </p:nvSpPr>
        <p:spPr>
          <a:xfrm>
            <a:off x="6235296" y="5927225"/>
            <a:ext cx="2829593" cy="830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TextBox 2066"/>
          <p:cNvSpPr txBox="1"/>
          <p:nvPr/>
        </p:nvSpPr>
        <p:spPr>
          <a:xfrm>
            <a:off x="6609824" y="2429308"/>
            <a:ext cx="25341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П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Щ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           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 А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Р </a:t>
            </a:r>
            <a:r>
              <a:rPr lang="ru-RU" sz="1400" b="1" dirty="0" smtClean="0">
                <a:solidFill>
                  <a:srgbClr val="7030A0"/>
                </a:solidFill>
              </a:rPr>
              <a:t>е н и е  внешнее</a:t>
            </a:r>
          </a:p>
          <a:p>
            <a:endParaRPr lang="ru-RU" sz="1100" dirty="0"/>
          </a:p>
        </p:txBody>
      </p:sp>
      <p:sp>
        <p:nvSpPr>
          <p:cNvPr id="2064" name="Скругленный прямоугольник 2063"/>
          <p:cNvSpPr/>
          <p:nvPr/>
        </p:nvSpPr>
        <p:spPr>
          <a:xfrm>
            <a:off x="6921667" y="2259270"/>
            <a:ext cx="2222334" cy="167378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277787" y="4954730"/>
            <a:ext cx="1709945" cy="157566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172914" y="1738717"/>
            <a:ext cx="6774" cy="622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29357" y="374066"/>
            <a:ext cx="1440160" cy="12241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5803" y="616802"/>
            <a:ext cx="12676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Головогрудь</a:t>
            </a:r>
          </a:p>
          <a:p>
            <a:endParaRPr lang="ru-RU" sz="1400" dirty="0" smtClean="0"/>
          </a:p>
          <a:p>
            <a:r>
              <a:rPr lang="ru-RU" sz="1400" dirty="0" smtClean="0"/>
              <a:t>брюшко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7824" y="261389"/>
            <a:ext cx="1061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     Х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И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Т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И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  н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2497" y="633773"/>
            <a:ext cx="140364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6 пар конечностей</a:t>
            </a:r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833728" y="819041"/>
            <a:ext cx="26772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083373" y="2049921"/>
            <a:ext cx="2487554" cy="85370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823282" y="2105382"/>
            <a:ext cx="109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внешнее</a:t>
            </a:r>
            <a:endParaRPr lang="ru-RU" sz="1400" b="1" dirty="0"/>
          </a:p>
        </p:txBody>
      </p:sp>
      <p:cxnSp>
        <p:nvCxnSpPr>
          <p:cNvPr id="28" name="Прямая со стрелкой 27"/>
          <p:cNvCxnSpPr>
            <a:stCxn id="22" idx="3"/>
          </p:cNvCxnSpPr>
          <p:nvPr/>
        </p:nvCxnSpPr>
        <p:spPr>
          <a:xfrm flipV="1">
            <a:off x="5570927" y="2456894"/>
            <a:ext cx="1267757" cy="19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1908" y="2081753"/>
            <a:ext cx="1206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внутреннее</a:t>
            </a:r>
            <a:endParaRPr lang="ru-RU" sz="1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1151621" y="238953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499346" y="751817"/>
            <a:ext cx="4907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35500" y="3066610"/>
            <a:ext cx="2032839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Головной мозг</a:t>
            </a:r>
          </a:p>
          <a:p>
            <a:r>
              <a:rPr lang="ru-RU" sz="1400" dirty="0" smtClean="0"/>
              <a:t>(20-30% от</a:t>
            </a:r>
            <a:r>
              <a:rPr lang="en-US" sz="1400" dirty="0" smtClean="0"/>
              <a:t>V</a:t>
            </a:r>
            <a:r>
              <a:rPr lang="ru-RU" sz="1400" dirty="0" smtClean="0"/>
              <a:t>головы)</a:t>
            </a:r>
          </a:p>
          <a:p>
            <a:r>
              <a:rPr lang="ru-RU" sz="1400" b="1" dirty="0" smtClean="0"/>
              <a:t>2нервных узла</a:t>
            </a:r>
          </a:p>
          <a:p>
            <a:r>
              <a:rPr lang="ru-RU" sz="1400" b="1" dirty="0" smtClean="0"/>
              <a:t>Брюшная </a:t>
            </a:r>
            <a:r>
              <a:rPr lang="ru-RU" sz="1400" b="1" dirty="0" err="1" smtClean="0"/>
              <a:t>Н.цепочка</a:t>
            </a:r>
            <a:r>
              <a:rPr lang="ru-RU" sz="1400" b="1" dirty="0" smtClean="0"/>
              <a:t> с крупными узлами</a:t>
            </a:r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50342" y="4697101"/>
            <a:ext cx="1632928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Органы чувств</a:t>
            </a:r>
            <a:endParaRPr lang="ru-RU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240522" y="6297696"/>
            <a:ext cx="1685703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Глаза- простые</a:t>
            </a:r>
          </a:p>
          <a:p>
            <a:r>
              <a:rPr lang="ru-RU" sz="1400" b="1" dirty="0" smtClean="0"/>
              <a:t> от 2до 12</a:t>
            </a:r>
            <a:endParaRPr lang="ru-RU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499346" y="5265506"/>
            <a:ext cx="1266828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Орган слуха</a:t>
            </a:r>
          </a:p>
          <a:p>
            <a:r>
              <a:rPr lang="ru-RU" sz="1400" b="1" dirty="0" smtClean="0"/>
              <a:t>Осязания</a:t>
            </a:r>
          </a:p>
          <a:p>
            <a:r>
              <a:rPr lang="ru-RU" sz="1400" b="1" dirty="0" smtClean="0"/>
              <a:t>Обоняния</a:t>
            </a:r>
          </a:p>
          <a:p>
            <a:r>
              <a:rPr lang="ru-RU" sz="1400" b="1" dirty="0" smtClean="0"/>
              <a:t>Вкуса </a:t>
            </a:r>
            <a:endParaRPr lang="ru-RU" sz="1400" b="1" dirty="0"/>
          </a:p>
        </p:txBody>
      </p:sp>
      <p:sp>
        <p:nvSpPr>
          <p:cNvPr id="50" name="Правая фигурная скобка 49"/>
          <p:cNvSpPr/>
          <p:nvPr/>
        </p:nvSpPr>
        <p:spPr>
          <a:xfrm>
            <a:off x="4849369" y="5035655"/>
            <a:ext cx="322894" cy="12897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5114339" y="5357365"/>
            <a:ext cx="1495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Чувствительные волоски </a:t>
            </a:r>
          </a:p>
          <a:p>
            <a:r>
              <a:rPr lang="ru-RU" sz="1200" dirty="0" smtClean="0"/>
              <a:t>на ногах</a:t>
            </a:r>
            <a:endParaRPr lang="ru-RU" sz="12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529153" y="4466269"/>
            <a:ext cx="92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</a:t>
            </a:r>
            <a:endParaRPr lang="ru-RU" sz="2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4766174" y="2456892"/>
            <a:ext cx="1155865" cy="609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59" y="3280274"/>
            <a:ext cx="132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7" name="Прямая со стрелкой 56"/>
          <p:cNvCxnSpPr/>
          <p:nvPr/>
        </p:nvCxnSpPr>
        <p:spPr>
          <a:xfrm>
            <a:off x="5035355" y="3835306"/>
            <a:ext cx="553444" cy="600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6921666" y="2642013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Глотка  </a:t>
            </a:r>
          </a:p>
          <a:p>
            <a:r>
              <a:rPr lang="ru-RU" sz="1400" b="1" dirty="0"/>
              <a:t> </a:t>
            </a:r>
            <a:r>
              <a:rPr lang="ru-RU" sz="1400" b="1" dirty="0" smtClean="0"/>
              <a:t>          слюнные железы</a:t>
            </a:r>
            <a:endParaRPr lang="ru-RU" sz="1400" b="1" dirty="0"/>
          </a:p>
        </p:txBody>
      </p:sp>
      <p:cxnSp>
        <p:nvCxnSpPr>
          <p:cNvPr id="2051" name="Прямая со стрелкой 2050"/>
          <p:cNvCxnSpPr/>
          <p:nvPr/>
        </p:nvCxnSpPr>
        <p:spPr>
          <a:xfrm flipH="1" flipV="1">
            <a:off x="7740351" y="2856724"/>
            <a:ext cx="286019" cy="93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Box 2058"/>
          <p:cNvSpPr txBox="1"/>
          <p:nvPr/>
        </p:nvSpPr>
        <p:spPr>
          <a:xfrm>
            <a:off x="7118384" y="3280274"/>
            <a:ext cx="1323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Желудок</a:t>
            </a:r>
          </a:p>
          <a:p>
            <a:r>
              <a:rPr lang="ru-RU" sz="1600" b="1" dirty="0" smtClean="0"/>
              <a:t>кишечник</a:t>
            </a:r>
            <a:endParaRPr lang="ru-RU" sz="1600" b="1" dirty="0"/>
          </a:p>
        </p:txBody>
      </p:sp>
      <p:cxnSp>
        <p:nvCxnSpPr>
          <p:cNvPr id="2061" name="Прямая со стрелкой 2060"/>
          <p:cNvCxnSpPr/>
          <p:nvPr/>
        </p:nvCxnSpPr>
        <p:spPr>
          <a:xfrm flipV="1">
            <a:off x="7636148" y="2708920"/>
            <a:ext cx="276869" cy="54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2062"/>
          <p:cNvSpPr txBox="1"/>
          <p:nvPr/>
        </p:nvSpPr>
        <p:spPr>
          <a:xfrm>
            <a:off x="7929489" y="2488124"/>
            <a:ext cx="92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жертва</a:t>
            </a:r>
            <a:endParaRPr lang="ru-RU" sz="1400" b="1" dirty="0"/>
          </a:p>
        </p:txBody>
      </p:sp>
      <p:cxnSp>
        <p:nvCxnSpPr>
          <p:cNvPr id="2069" name="Прямая со стрелкой 2068"/>
          <p:cNvCxnSpPr/>
          <p:nvPr/>
        </p:nvCxnSpPr>
        <p:spPr>
          <a:xfrm flipH="1">
            <a:off x="5344106" y="2456892"/>
            <a:ext cx="701752" cy="823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Прямая со стрелкой 2070"/>
          <p:cNvCxnSpPr/>
          <p:nvPr/>
        </p:nvCxnSpPr>
        <p:spPr>
          <a:xfrm flipV="1">
            <a:off x="8073794" y="4697101"/>
            <a:ext cx="0" cy="562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>
            <a:off x="7299125" y="5113351"/>
            <a:ext cx="1765764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Выделительная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система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77" name="TextBox 2076"/>
          <p:cNvSpPr txBox="1"/>
          <p:nvPr/>
        </p:nvSpPr>
        <p:spPr>
          <a:xfrm>
            <a:off x="7055046" y="4423048"/>
            <a:ext cx="2037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Мальпигиевы</a:t>
            </a:r>
            <a:r>
              <a:rPr lang="ru-RU" sz="1400" b="1" dirty="0" smtClean="0"/>
              <a:t> сосуды</a:t>
            </a:r>
            <a:endParaRPr lang="ru-RU" sz="1400" b="1" dirty="0"/>
          </a:p>
        </p:txBody>
      </p:sp>
      <p:sp>
        <p:nvSpPr>
          <p:cNvPr id="2079" name="Стрелка углом 2078"/>
          <p:cNvSpPr/>
          <p:nvPr/>
        </p:nvSpPr>
        <p:spPr>
          <a:xfrm flipH="1">
            <a:off x="8316414" y="3510114"/>
            <a:ext cx="538339" cy="91293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83" name="Прямая со стрелкой 2082"/>
          <p:cNvCxnSpPr/>
          <p:nvPr/>
        </p:nvCxnSpPr>
        <p:spPr>
          <a:xfrm flipH="1">
            <a:off x="6045858" y="2456892"/>
            <a:ext cx="254334" cy="147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4" name="TextBox 2083"/>
          <p:cNvSpPr txBox="1"/>
          <p:nvPr/>
        </p:nvSpPr>
        <p:spPr>
          <a:xfrm>
            <a:off x="5259378" y="4099648"/>
            <a:ext cx="87120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Трахеи </a:t>
            </a:r>
          </a:p>
          <a:p>
            <a:r>
              <a:rPr lang="ru-RU" sz="1400" b="1" dirty="0" smtClean="0"/>
              <a:t>или</a:t>
            </a:r>
          </a:p>
          <a:p>
            <a:r>
              <a:rPr lang="ru-RU" sz="1400" b="1" dirty="0" smtClean="0"/>
              <a:t>легкие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588642" y="5927225"/>
            <a:ext cx="226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Раздельнополые</a:t>
            </a:r>
          </a:p>
          <a:p>
            <a:pPr algn="ctr"/>
            <a:r>
              <a:rPr lang="ru-RU" sz="1600" dirty="0" smtClean="0"/>
              <a:t>Внутреннее оплодотворение</a:t>
            </a:r>
            <a:endParaRPr lang="ru-RU" sz="1200" dirty="0"/>
          </a:p>
        </p:txBody>
      </p:sp>
      <p:sp>
        <p:nvSpPr>
          <p:cNvPr id="2090" name="TextBox 2089"/>
          <p:cNvSpPr txBox="1"/>
          <p:nvPr/>
        </p:nvSpPr>
        <p:spPr>
          <a:xfrm>
            <a:off x="6710609" y="112456"/>
            <a:ext cx="1069158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Ядовитые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железы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2092" name="Прямая со стрелкой 2091"/>
          <p:cNvCxnSpPr>
            <a:stCxn id="2090" idx="1"/>
          </p:cNvCxnSpPr>
          <p:nvPr/>
        </p:nvCxnSpPr>
        <p:spPr>
          <a:xfrm flipH="1">
            <a:off x="5862081" y="374066"/>
            <a:ext cx="848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4" name="Прямая со стрелкой 2093"/>
          <p:cNvCxnSpPr/>
          <p:nvPr/>
        </p:nvCxnSpPr>
        <p:spPr>
          <a:xfrm flipH="1" flipV="1">
            <a:off x="1428022" y="1186650"/>
            <a:ext cx="441227" cy="184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5" name="TextBox 2094"/>
          <p:cNvSpPr txBox="1"/>
          <p:nvPr/>
        </p:nvSpPr>
        <p:spPr>
          <a:xfrm>
            <a:off x="1979712" y="1336593"/>
            <a:ext cx="13179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Паутинные</a:t>
            </a:r>
          </a:p>
          <a:p>
            <a:r>
              <a:rPr lang="ru-RU" sz="1400" b="1" dirty="0" smtClean="0"/>
              <a:t>бородавки</a:t>
            </a:r>
            <a:endParaRPr lang="ru-RU" sz="1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4132759" y="167042"/>
            <a:ext cx="2455883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1пара</a:t>
            </a:r>
            <a:r>
              <a:rPr lang="ru-RU" sz="1400" b="1" dirty="0" smtClean="0"/>
              <a:t>-хелицеры    </a:t>
            </a:r>
          </a:p>
          <a:p>
            <a:r>
              <a:rPr lang="ru-RU" sz="1400" b="1" dirty="0" smtClean="0"/>
              <a:t>(короткие)</a:t>
            </a:r>
          </a:p>
          <a:p>
            <a:r>
              <a:rPr lang="ru-RU" sz="1400" b="1" i="1" dirty="0" smtClean="0"/>
              <a:t>1пара</a:t>
            </a:r>
            <a:r>
              <a:rPr lang="ru-RU" sz="1400" b="1" dirty="0" smtClean="0"/>
              <a:t>-педипальпы (</a:t>
            </a:r>
            <a:r>
              <a:rPr lang="ru-RU" sz="1400" b="1" dirty="0" err="1" smtClean="0"/>
              <a:t>дл</a:t>
            </a:r>
            <a:r>
              <a:rPr lang="ru-RU" sz="1400" b="1" dirty="0" smtClean="0"/>
              <a:t>)</a:t>
            </a:r>
          </a:p>
          <a:p>
            <a:r>
              <a:rPr lang="ru-RU" sz="1400" b="1" dirty="0" smtClean="0"/>
              <a:t>(у скорпионов-клешни)</a:t>
            </a:r>
          </a:p>
          <a:p>
            <a:r>
              <a:rPr lang="ru-RU" sz="1400" b="1" i="1" dirty="0" smtClean="0"/>
              <a:t>4пары</a:t>
            </a:r>
            <a:r>
              <a:rPr lang="ru-RU" sz="1400" b="1" dirty="0" smtClean="0"/>
              <a:t>-ходильные ноги</a:t>
            </a:r>
          </a:p>
        </p:txBody>
      </p:sp>
      <p:cxnSp>
        <p:nvCxnSpPr>
          <p:cNvPr id="2104" name="Прямая со стрелкой 2103"/>
          <p:cNvCxnSpPr>
            <a:stCxn id="2090" idx="1"/>
          </p:cNvCxnSpPr>
          <p:nvPr/>
        </p:nvCxnSpPr>
        <p:spPr>
          <a:xfrm flipH="1">
            <a:off x="5707266" y="374066"/>
            <a:ext cx="10033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193358" y="2078099"/>
            <a:ext cx="2167341" cy="8002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Паукообразные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&gt;</a:t>
            </a:r>
            <a:r>
              <a:rPr lang="ru-RU" sz="1600" b="1" dirty="0" smtClean="0">
                <a:solidFill>
                  <a:srgbClr val="FF0000"/>
                </a:solidFill>
              </a:rPr>
              <a:t>36 тыс. видов</a:t>
            </a:r>
          </a:p>
          <a:p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6536" y="2980567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Среды обитания</a:t>
            </a:r>
            <a:endParaRPr lang="ru-RU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69878" y="3429582"/>
            <a:ext cx="14787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Наземная</a:t>
            </a:r>
          </a:p>
          <a:p>
            <a:r>
              <a:rPr lang="ru-RU" sz="1400" b="1" dirty="0" smtClean="0"/>
              <a:t>Водная (паук-серебрянка…)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403023" y="4636297"/>
            <a:ext cx="14587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</a:rPr>
              <a:t>Скорпионы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Пауки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Сенокосцы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Клещи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223" y="4468980"/>
            <a:ext cx="288033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Отряды</a:t>
            </a:r>
          </a:p>
        </p:txBody>
      </p:sp>
    </p:spTree>
    <p:extLst>
      <p:ext uri="{BB962C8B-B14F-4D97-AF65-F5344CB8AC3E}">
        <p14:creationId xmlns:p14="http://schemas.microsoft.com/office/powerpoint/2010/main" val="39165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 animBg="1"/>
      <p:bldP spid="2067" grpId="0"/>
      <p:bldP spid="2064" grpId="0" animBg="1"/>
      <p:bldP spid="49" grpId="0" animBg="1"/>
      <p:bldP spid="7" grpId="0" animBg="1"/>
      <p:bldP spid="12" grpId="0"/>
      <p:bldP spid="13" grpId="0"/>
      <p:bldP spid="14" grpId="0" animBg="1"/>
      <p:bldP spid="22" grpId="0" animBg="1"/>
      <p:bldP spid="26" grpId="0"/>
      <p:bldP spid="29" grpId="0"/>
      <p:bldP spid="44" grpId="0" animBg="1"/>
      <p:bldP spid="46" grpId="0" animBg="1"/>
      <p:bldP spid="47" grpId="0" animBg="1"/>
      <p:bldP spid="48" grpId="0" animBg="1"/>
      <p:bldP spid="50" grpId="0" animBg="1"/>
      <p:bldP spid="51" grpId="0"/>
      <p:bldP spid="53" grpId="0"/>
      <p:bldP spid="2048" grpId="0"/>
      <p:bldP spid="2059" grpId="0"/>
      <p:bldP spid="2063" grpId="0"/>
      <p:bldP spid="2074" grpId="0" animBg="1"/>
      <p:bldP spid="2077" grpId="0"/>
      <p:bldP spid="2079" grpId="0" animBg="1"/>
      <p:bldP spid="2084" grpId="0" animBg="1"/>
      <p:bldP spid="102" grpId="0"/>
      <p:bldP spid="2090" grpId="0" animBg="1"/>
      <p:bldP spid="2095" grpId="0" animBg="1"/>
      <p:bldP spid="119" grpId="0" animBg="1"/>
      <p:bldP spid="126" grpId="0" animBg="1"/>
      <p:bldP spid="101" grpId="0"/>
      <p:bldP spid="103" grpId="0"/>
      <p:bldP spid="104" grpId="0"/>
      <p:bldP spid="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Скругленный прямоугольник 2086"/>
          <p:cNvSpPr/>
          <p:nvPr/>
        </p:nvSpPr>
        <p:spPr>
          <a:xfrm>
            <a:off x="5114340" y="3966580"/>
            <a:ext cx="1185852" cy="871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6" name="Скругленный прямоугольник 2085"/>
          <p:cNvSpPr/>
          <p:nvPr/>
        </p:nvSpPr>
        <p:spPr>
          <a:xfrm>
            <a:off x="6235296" y="5927225"/>
            <a:ext cx="2829593" cy="830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TextBox 2066"/>
          <p:cNvSpPr txBox="1"/>
          <p:nvPr/>
        </p:nvSpPr>
        <p:spPr>
          <a:xfrm>
            <a:off x="6562226" y="2404890"/>
            <a:ext cx="253417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П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Щ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           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 А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Р </a:t>
            </a:r>
            <a:r>
              <a:rPr lang="ru-RU" sz="1400" b="1" dirty="0" smtClean="0">
                <a:solidFill>
                  <a:srgbClr val="7030A0"/>
                </a:solidFill>
              </a:rPr>
              <a:t>е н и е</a:t>
            </a:r>
            <a:endParaRPr lang="ru-RU" sz="1100" dirty="0"/>
          </a:p>
        </p:txBody>
      </p:sp>
      <p:sp>
        <p:nvSpPr>
          <p:cNvPr id="2064" name="Скругленный прямоугольник 2063"/>
          <p:cNvSpPr/>
          <p:nvPr/>
        </p:nvSpPr>
        <p:spPr>
          <a:xfrm>
            <a:off x="6870208" y="2292794"/>
            <a:ext cx="2222334" cy="167378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277787" y="4954730"/>
            <a:ext cx="1709945" cy="157566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172914" y="1738717"/>
            <a:ext cx="6774" cy="622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29357" y="374066"/>
            <a:ext cx="1440160" cy="12241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62497" y="633773"/>
            <a:ext cx="140364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833728" y="819041"/>
            <a:ext cx="26772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083373" y="2049921"/>
            <a:ext cx="2487554" cy="85370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823282" y="2105382"/>
            <a:ext cx="109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внешнее</a:t>
            </a:r>
            <a:endParaRPr lang="ru-RU" sz="1400" b="1" dirty="0"/>
          </a:p>
        </p:txBody>
      </p:sp>
      <p:cxnSp>
        <p:nvCxnSpPr>
          <p:cNvPr id="28" name="Прямая со стрелкой 27"/>
          <p:cNvCxnSpPr>
            <a:stCxn id="22" idx="3"/>
          </p:cNvCxnSpPr>
          <p:nvPr/>
        </p:nvCxnSpPr>
        <p:spPr>
          <a:xfrm flipV="1">
            <a:off x="5570927" y="2456894"/>
            <a:ext cx="1267757" cy="19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1908" y="2081753"/>
            <a:ext cx="1206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внутреннее</a:t>
            </a:r>
            <a:endParaRPr lang="ru-RU" sz="1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1151621" y="238953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499346" y="751817"/>
            <a:ext cx="4907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35500" y="3066610"/>
            <a:ext cx="2032839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50342" y="4697101"/>
            <a:ext cx="1632928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Органы чувств</a:t>
            </a:r>
            <a:endParaRPr lang="ru-RU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240522" y="6297696"/>
            <a:ext cx="1685703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499346" y="5265506"/>
            <a:ext cx="1266828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  <p:sp>
        <p:nvSpPr>
          <p:cNvPr id="50" name="Правая фигурная скобка 49"/>
          <p:cNvSpPr/>
          <p:nvPr/>
        </p:nvSpPr>
        <p:spPr>
          <a:xfrm>
            <a:off x="4849369" y="5035655"/>
            <a:ext cx="322894" cy="12897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529153" y="4466269"/>
            <a:ext cx="92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</a:t>
            </a:r>
            <a:endParaRPr lang="ru-RU" sz="2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4766174" y="2456892"/>
            <a:ext cx="1155865" cy="609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58" y="3267554"/>
            <a:ext cx="132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51" name="Прямая со стрелкой 2050"/>
          <p:cNvCxnSpPr/>
          <p:nvPr/>
        </p:nvCxnSpPr>
        <p:spPr>
          <a:xfrm flipH="1" flipV="1">
            <a:off x="7740351" y="2856724"/>
            <a:ext cx="286019" cy="93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 стрелкой 2060"/>
          <p:cNvCxnSpPr/>
          <p:nvPr/>
        </p:nvCxnSpPr>
        <p:spPr>
          <a:xfrm flipV="1">
            <a:off x="7636148" y="2708920"/>
            <a:ext cx="276869" cy="54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2062"/>
          <p:cNvSpPr txBox="1"/>
          <p:nvPr/>
        </p:nvSpPr>
        <p:spPr>
          <a:xfrm>
            <a:off x="7929489" y="2488124"/>
            <a:ext cx="92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жертва</a:t>
            </a:r>
            <a:endParaRPr lang="ru-RU" sz="1400" b="1" dirty="0"/>
          </a:p>
        </p:txBody>
      </p:sp>
      <p:cxnSp>
        <p:nvCxnSpPr>
          <p:cNvPr id="2069" name="Прямая со стрелкой 2068"/>
          <p:cNvCxnSpPr/>
          <p:nvPr/>
        </p:nvCxnSpPr>
        <p:spPr>
          <a:xfrm flipH="1">
            <a:off x="5344106" y="2456892"/>
            <a:ext cx="701752" cy="823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Прямая со стрелкой 2070"/>
          <p:cNvCxnSpPr/>
          <p:nvPr/>
        </p:nvCxnSpPr>
        <p:spPr>
          <a:xfrm flipV="1">
            <a:off x="8073794" y="4697101"/>
            <a:ext cx="0" cy="562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>
            <a:off x="7299125" y="5113351"/>
            <a:ext cx="1765764" cy="33855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77" name="TextBox 2076"/>
          <p:cNvSpPr txBox="1"/>
          <p:nvPr/>
        </p:nvSpPr>
        <p:spPr>
          <a:xfrm>
            <a:off x="7055046" y="4423048"/>
            <a:ext cx="2037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Мальпигиевы</a:t>
            </a:r>
            <a:r>
              <a:rPr lang="ru-RU" sz="1400" b="1" dirty="0" smtClean="0"/>
              <a:t> сосуды</a:t>
            </a:r>
            <a:endParaRPr lang="ru-RU" sz="1400" b="1" dirty="0"/>
          </a:p>
        </p:txBody>
      </p:sp>
      <p:sp>
        <p:nvSpPr>
          <p:cNvPr id="2079" name="Стрелка углом 2078"/>
          <p:cNvSpPr/>
          <p:nvPr/>
        </p:nvSpPr>
        <p:spPr>
          <a:xfrm flipH="1">
            <a:off x="8316414" y="3510114"/>
            <a:ext cx="538339" cy="91293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83" name="Прямая со стрелкой 2082"/>
          <p:cNvCxnSpPr/>
          <p:nvPr/>
        </p:nvCxnSpPr>
        <p:spPr>
          <a:xfrm flipH="1">
            <a:off x="6045858" y="2456892"/>
            <a:ext cx="254334" cy="147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4" name="TextBox 2083"/>
          <p:cNvSpPr txBox="1"/>
          <p:nvPr/>
        </p:nvSpPr>
        <p:spPr>
          <a:xfrm>
            <a:off x="5259378" y="4099648"/>
            <a:ext cx="8712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  <p:sp>
        <p:nvSpPr>
          <p:cNvPr id="2090" name="TextBox 2089"/>
          <p:cNvSpPr txBox="1"/>
          <p:nvPr/>
        </p:nvSpPr>
        <p:spPr>
          <a:xfrm>
            <a:off x="6710609" y="112456"/>
            <a:ext cx="1069158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Ядовитые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железы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2092" name="Прямая со стрелкой 2091"/>
          <p:cNvCxnSpPr>
            <a:stCxn id="2090" idx="1"/>
          </p:cNvCxnSpPr>
          <p:nvPr/>
        </p:nvCxnSpPr>
        <p:spPr>
          <a:xfrm flipH="1">
            <a:off x="5862081" y="374066"/>
            <a:ext cx="848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4" name="Прямая со стрелкой 2093"/>
          <p:cNvCxnSpPr/>
          <p:nvPr/>
        </p:nvCxnSpPr>
        <p:spPr>
          <a:xfrm flipH="1" flipV="1">
            <a:off x="1428022" y="1186650"/>
            <a:ext cx="441227" cy="184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5" name="TextBox 2094"/>
          <p:cNvSpPr txBox="1"/>
          <p:nvPr/>
        </p:nvSpPr>
        <p:spPr>
          <a:xfrm>
            <a:off x="1979712" y="1336593"/>
            <a:ext cx="13179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4132759" y="167042"/>
            <a:ext cx="2455883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</p:txBody>
      </p:sp>
      <p:cxnSp>
        <p:nvCxnSpPr>
          <p:cNvPr id="2104" name="Прямая со стрелкой 2103"/>
          <p:cNvCxnSpPr>
            <a:stCxn id="2090" idx="1"/>
          </p:cNvCxnSpPr>
          <p:nvPr/>
        </p:nvCxnSpPr>
        <p:spPr>
          <a:xfrm flipH="1">
            <a:off x="5707266" y="374066"/>
            <a:ext cx="10033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193358" y="2078099"/>
            <a:ext cx="2167341" cy="8002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Паукообразные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&gt;</a:t>
            </a:r>
            <a:r>
              <a:rPr lang="ru-RU" sz="1600" b="1" dirty="0" smtClean="0">
                <a:solidFill>
                  <a:srgbClr val="FF0000"/>
                </a:solidFill>
              </a:rPr>
              <a:t>36 тыс. видов</a:t>
            </a:r>
          </a:p>
          <a:p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6536" y="2980567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Среды обитания</a:t>
            </a:r>
            <a:endParaRPr lang="ru-RU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69878" y="3429582"/>
            <a:ext cx="14787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Наземная</a:t>
            </a:r>
          </a:p>
          <a:p>
            <a:r>
              <a:rPr lang="ru-RU" sz="1400" b="1" dirty="0" smtClean="0"/>
              <a:t>Водная (паук-серебрянка…)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403023" y="4636297"/>
            <a:ext cx="14587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</a:rPr>
              <a:t>Скорпионы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Пауки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Сенокосцы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</a:rPr>
              <a:t>Клещи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223" y="4468980"/>
            <a:ext cx="288033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Отряды</a:t>
            </a:r>
          </a:p>
        </p:txBody>
      </p:sp>
    </p:spTree>
    <p:extLst>
      <p:ext uri="{BB962C8B-B14F-4D97-AF65-F5344CB8AC3E}">
        <p14:creationId xmlns:p14="http://schemas.microsoft.com/office/powerpoint/2010/main" val="35955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 animBg="1"/>
      <p:bldP spid="2067" grpId="0"/>
      <p:bldP spid="2064" grpId="0" animBg="1"/>
      <p:bldP spid="49" grpId="0" animBg="1"/>
      <p:bldP spid="7" grpId="0" animBg="1"/>
      <p:bldP spid="14" grpId="0" animBg="1"/>
      <p:bldP spid="22" grpId="0" animBg="1"/>
      <p:bldP spid="26" grpId="0"/>
      <p:bldP spid="29" grpId="0"/>
      <p:bldP spid="44" grpId="0" animBg="1"/>
      <p:bldP spid="46" grpId="0" animBg="1"/>
      <p:bldP spid="47" grpId="0" animBg="1"/>
      <p:bldP spid="48" grpId="0" animBg="1"/>
      <p:bldP spid="50" grpId="0" animBg="1"/>
      <p:bldP spid="53" grpId="0"/>
      <p:bldP spid="2063" grpId="0"/>
      <p:bldP spid="2074" grpId="0" animBg="1"/>
      <p:bldP spid="2077" grpId="0"/>
      <p:bldP spid="2079" grpId="0" animBg="1"/>
      <p:bldP spid="2084" grpId="0" animBg="1"/>
      <p:bldP spid="2090" grpId="0" animBg="1"/>
      <p:bldP spid="2095" grpId="0" animBg="1"/>
      <p:bldP spid="119" grpId="0" animBg="1"/>
      <p:bldP spid="126" grpId="0" animBg="1"/>
      <p:bldP spid="101" grpId="0"/>
      <p:bldP spid="103" grpId="0"/>
      <p:bldP spid="104" grpId="0"/>
      <p:bldP spid="1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g_hi" descr="https://encrypted-tbn1.gstatic.com/images?q=tbn:ANd9GcTzxIva9RIZPEPSuw3YlkpI1WT_yd64RXi5renlIe9NVi6CN6_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2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xQUFRUVGBgYFxcYGBcXFhgVGBgXFxgYFBgYHCgeGBojGRQVHy8gIycpLCwtFR4xNTAqNSYrLCkBCQoKDgwOGg8PGiwkHCQsKSwsLCwsKSksLCwsLCwsKSwsKSwpLCwpLCksLCkpLCwsKSwpKSwpKSwsLCwsLCksLP/AABEIAMABBwMBIgACEQEDEQH/xAAbAAACAwEBAQAAAAAAAAAAAAADBAECBQYAB//EADkQAAIBAwMDAgMGBQUAAgMAAAECEQADIQQSMQVBUSJhE3GBBjKRobHBFELR4fAVI1Ji8XKSB0Oi/8QAGAEBAQEBAQAAAAAAAAAAAAAAAQACAwT/xAAhEQACAgICAgMBAAAAAAAAAAAAAQIRITESQQNREyJhkf/aAAwDAQACEQMRAD8AbOiFGt6UDtTxtioNuvKdjPfTivJpae+FVls02FCrWYFVCfKmr1qlv4Y0DRBsyKCenzTdu0RzR0WqxoyLmg2mnbFmRTT6eaPY04iiyoy7ukoZsE1uNYFU+AKbGjFTpoon8APFanwK98Oqwox7vSRQR02OK3GWhMc1FQkmnMVR9ID2p/fVWeoDPHTQe1EXR7aZXUZ4rz36i2eS3UlKrbvA1cXB5psKAsKNbAod1/FQs0DQZlFUWyKo1yOaKjTSFBFQVDAVRrsUFnPaqxoKbdT/AA4NCa5UrdouhoPaSKLtFAsWyxI3AEDuY+lSrEc/rVyRcWhhGr1L/EippsqIW8DxXpNe02nC1e+/igrIVqKl4UBbVXNqgQzXAaDcBryirBqCJUYqyChM1XU1WQxtFQXilg8d6lrwNFiMM015RFDS6Ks90Goixb3odxh5oTacnilH0zearE0AJFVNg0CyxFOJdqsqFmSoW3NMXCJqoWTgU8goWuaWKAdLPY1s/AxXjaosqMJ9IRxS9yefxrevW8dqRvsAMUFRnpe9jTCExiqLdAzFOabVipMaFTYY0RAV5rSs3Qe1A1FuTFaChEoWOKZs2jRW0otrLkKMZPf5Dk1ka77QH7tkQfMSx/p9KxKajs1GDlo0dQUTLmPbk/hS9jXbiUtKJbEzJHiTwvfPtS2g6C1z13mIB/lzu9pPbPatvYoACqFjiMD8K5/af4jr9YfrMb/QGcn4jQuZVef/ALHindReG8wDTTCPb/O1L3tIe5+scfhWowUNGZzc9nlg16g7wpiZHmCP1FerRgO16BQbb7uKYCA4NVa0F4rqcjwRqhnaiW7tQ1yokwSSTRLhIFSt8VHxaDRRbhrzkxiiLFSUoIz7lxxVfjMuTWlIqz6dWHFZo1Zkt1EUP/VRTbdLBMVQ9JWsUxtFdN1gxTSa+RxVB00RgVazZ9qckVt60kxFaFhyeaVeAZAq76nFRDN5MTSh1EHFCu3S2Jiot6YrmZqI1LOtgSaKnUVbvWc1oxih6fSFTTZUaWo1AIjFKhF4NWJGAe5ir3dMp4Mxz/7VaLiyLXTlM1Y9PC8RRNMgHJrz6gTAI+tJEWbMUn1LqSWYDH1ngeP+zf07xU9V6wLK9jcYelewHZnHjwO9c90zpD6u6WeSsy7E5J7gGMnP0FYnKsdnSELy9GzrdKdUd0xHLZj5R+cU70vo9pM8v3J9/A7U3/DBQFXAAiPA/eotWVmhQW3sy5NqloudGP8AP3qi6MA/tWrZsAjmhPYAPNdDApb0ZNHa0vBFH+IAKX/hy5qIS1nTVNeqmr0NwMRJqKBFE1APip+IJpG3oSO9FSyPOa6nEabTihrbAqiuRM1cMCKmRa3bFE+EKCrZwaupIqEs1kg4qnxm8VJutUq7GorK58UdVMVAY1Lkxiihso1luaGRFWfVOMGiWPehoRZJoxeBRLt0DArwsBqDQheY1HwZ7VoppRHfFGtaYRWaY2J2+nkinrWlEZow1AURQN8n0yY8ePNWg2EFoARQtfqbenUPdzJwoPqI8+0RU9W6smltgn13WEqpAIWeC0GZ7xXNdE0b6u6b14kopEDszT7gjaMA8+KxKXS2dYR7eiLZv33N1AApOJJAA7QO9dEulKiN249zEU8FiAQMcDgD5eO1XWyDxj2miHjp29lPycsLRkiy5PGPPj+lLdV1qab/ALXWEqp4UH+Z+/mByflWtq9ctkEiC5BCL2J8t7DvXIWOg3b19muPuWQWY/eJ8D6fhitSbWgir2D6d0977lmJgmWJ7+QCBzBx2FdY6rbQKggDHv8AU9z707o9IiqAggDtzGf71S7pQzfKqMKy9hKd60LWbDRM/nUAFTnH6U8tsgwO1Cv2XmYiK0ZF36keFpnSMzCSc0NLUnC/57Uwlpu2KiJ2+TVv4sLwc0NtKRya8+1R6qioumonNeqqX0ivUkc7vHdqFcMn0nNEGiUd6lCqma2czJuay5vI7VpC3K5MGi3SjGdtXVFbFGxFNKBP3q0UTiDNAXQqowKAytMDFOgZo7uwq4cjmspEdTJpqw7nngVWVBr+oivWrpHNeu3sSBMUpa1TsxLrtQCT5+lF9jQ067jzUrbjE0jpuoWXeE3TnJOD7exo9/UweKOVjVBSoBopuxxSo1C98Gm0s7lkGoQtrUEZq9y4DmaXawYr3wTtmMf5xNRF2j50exCK9xo2ou8jiR2j5mKTtWZIgn6eaT+12tCWEsj7znc/mASFHynP4ViTNxVmRo1/jLxZpMmWA5jiPxxXYaXTC2NqYUCABMRzB81i/ZPRfDsliM3D9dowv55rcOsg8cAcweBH6iPpXPxqlbN+R26QZm7n/PrQ7urVAWbAUFpnkDx7+PNLXurCc7R9IzHYeK5/7SfbLTonwt5YzLBRgfJiQGyBwe1dbvRhQbM9Oqvd1BMGXPpXwMAAfnXZ9OsBBDc8n3Ncd9ldTZu31aYYg/DFxChZjk/DLCGIWeDORXdXbXAmff8Ab51mMWssZyzSBHUmfSKat6kdxms06qCQBU/FbmM02YH7+r2mQYq1jWBhMis34O6Qe9CsWBaELNNlRs3LsD0wKqjnzikLV49xTDXdg4OarKiL90M3NUfTl++BVUdDNBOrj7tDYhTpzwK9VLeuM+aikhXeoHEe1VF61HjzS17qSNlhmMUC1cUgmMV0bOXEeu6i2DtEZorXkArIN5H7DFPWLfEjFFjVDKXQ3BxVE0h3yMg07oen7yDG1fJ/amdd1G1YHpEnz/atJWZeAX+nMVllgeTXkS1xJc+FwJ8Vzmq+1N67c2oY/byfYVpDq4RcmT3J8+PlWnEzY98TThgC4BI+4GBPn9KHq7Fi7be0tw2ywiTmBM/tXP6vqGncjfbB+WD/AGrodEtv4QO2GOUDZx/2Hc0ccUxtnLt9i9QjA2mDSJbIXIPKz5EEe4rb/wBMc25uja458HwfBnxSWr1WqS4S4FxZ/lGR4iPE1s9O6hNttzKbffcYjExnk1nhjBrm3sQtaBGzukiq3uqlBsCGadTXaa3B2uZ4Ybdp+UGtCxp7N0F0IPziYrNDZk2erXGAhY7ET/atW00iSB281a10xTlYMn2/f+tZ/UOp/DYWklnwXIXjgfyk/p8u1VCE1erNu6qC0TIksICqZgbj4/zzHMdQtNqNa0ztLc9lUcR54rUOqd/ibivpB2KAwIx/MG7zmfnXM9F6j6ziTx/h+Zrl5OkdfH2zo9Z1BYKKpIQQAG2mBiTPA9/71nazqSoAdhYnIXeQZB2nkCTINO9S3J6VU95ZjuY+4j731ge3c871xDaXcyNJ4LhhM+OMT86zKfSOsIZtiXXOv6m7i2FQAElV2loHJIIg8cAfjVujfZm7eKteFt0Qgsu0JMzIIiGgdyBMQCYrP0oAbdcCGQcMikDtJ3LM8/qDX1LSANatKpBUgEEcERJYdoJnFac6VI3L3pDnTbCJbWYLHJB8EYye8Bfwpi/pySWWB7f2pO/ZmcQOwrkeq3NQjkozQTx3ArSVYZ5W7dnULp237px4ol9W7VyWi+0OoCldkkn71bWlu3toZmGf1obEY0Wnvbm+IcVN64QeavpOoSYJzXlALGcigQqOYoz6gnJHFMh7a+nA96BdKn7jTHNa0ZuyhvLiVptTbwYFZbmTANL27d3cIgrPNFjRuBbXNepG6CDHIr1IUYFm0IO0E/MUwvTS6Rx8qat28YE/kagJB7+w966JezmetdHAEbhJrQ0vTgvqf7q/iT4+VI2viMewqes6uNtsEekQcck8/X+lNILY1resMQBiTj5D/wArFs66y+7eGuD7oYNtUHyPIrL63riALa/ff8Qh/c/pWJf6l/DjasHEPPBP7d6JNvETcUlmRv2dMqy1szPYxIAgT7jvNL6q4YPf2/DP+eKwxq7lpgyk7TkCeJ/t/mK2E1guLOAeT7+496Yy6YOK2gnStKN25+Fz8+f3intV1UiWmkFvemPOaW1zmIPGfqIrTkZS9jXSOs3b18Ww2CZY+FHP612F69p2T4TINgnjBz3x3riuhL8MM/c4Ge1H1WtMR35q5eyqxrV9NW1L2XLBtoa2czJABwKf01tNLcDbmLsAfhziOCATzgn8Kw+kXi14kn0p24JY8fSDReu3hdghoZOD7d6OVlxo77puqS4v+34nivk/Vrwu3rhLNljPpEEz/wDKYzxXY9K64E07EACdyzHqJj1MYHv281xiad0usGUmCc+R2YH5VynaOnjzs29DrCrKzXC3EBi26DO7aN20DJJ9/MUXp2hCEn/saXtlhLKW48zz5q+jvEAA1xm8HeKof190Bo9IzIVnDAn277vb8x353rGoK+tkP/UFSFM9yIEj6/StDqfTWvAkQfY9/Y+R86wb3T3W3jaRJBRuR8iIj6zWFV2ztHCFeo3TutttABEggHgn7pHtxXU9F+2y6a2d9m5cgEJ8LaYH/EhmBHzg8muIuPP+07vbAMgMDEexHy8RxmtDR6BNUxS0UtXFAxcYIrzun4bA5gAGYH3vrXoUazsxL7Ylg+42tOYwJHmlV0Ks5Lbffv8ApXyf7Pf6gt1m0wGoFrdaaHtvbzscqrlgCfShJE/jXcdB6Tq7hFzXXEDD7tm1O0GIm6xJ3ESwCglRM5MRtnmlFRe/4ah6JbLsRkAnIMj3mOKH/p4GOT2o17o8EG2xU88znPFCN26PvrvE/eXDf58wa5t+0KS6Ytc0Kou8tkTI/SMUr/Feng/2ra01+3ckRnH3hkft+NMDQoGaQpxPGIPERinegeDnriApiTPvmsrSan4N0WyHEnnnFdiehp94dzUXOm4LBCdvc1cWXJGC5Kk7JPzqvT7l0QDIWc1vIYzsn96k3u2wfsPnUkTySsbQP5p7+Kil9RLtgR+lerVhRnWeo7TuHqntM/nRtP1MloKHOB7GlQUnbtgkzIGMeMUW2FBIEme/et5MUjU013IgCe9c91XUAO7NwCfx8Y5mtiy4GQPb/wBrm+tHfdbHpB/HGT+tDdIlG2ZNy+QTdb7zTt9sHPtWHe0pcZ8/5+taWveXHjxQiuMTyKzHBp5BgFFzmZx2gf1b9D5p3ppBiOPJ5qWhgPHH0H70obpt3FccE+oHgKPPyAgfL3okr0ai0t6NnWWCgBPH6cY+VI370KT/AIa6PQ6tL1vOVIgg/ofesLqvRHUbl9S5j2Axnz8/aucPJmmbn46Vo8LnoAHj86BqH4kGcCuj0HTbKIDdBdyAdo4EjEyQSeflFZ+o6t6iBatrtMcf14xFbc0ZUGI9LYhNwiTwJH0xS9i2119vGc/L/wBFbtnVpc9LBOPAHt2rX6d0ywAYUBicklmJx57Vj5EzfxOIn0npkLBz7eZoGpYW22ZxO0+3g/KtS7qVThfqMfKK57rXU9w3AyynAAn/ADmh+RGo+MKmv2zuUx5q1+6pXHamV052DcRJExPHtPmkxpTsMeazJrRpIqvVQBFLW7TXbnpEz7UbQdDd3mMDyOYn+lbujJ0zBtuCeMRjtXJR7Z0cq1sa6f8AY9GTbfRHDZgif17/ACodz/8AFOgI3FGAkej4zwZ8SZ/OnOra24FBU/KJgjwPFZlrrjKsXQYkYEED969SfHCPI3KWzotF09bKi1bQWra4RViMmTj5nJ7018Bf+XPPsZ71hWtSl2Sl0yBIUjJPgUJmvKrQCXYcZ/KmzNHUB1JPrWRgdvrQmtqJDOPYDvWHpbF2V+JsyM4+7JiT5NNazpCng7ipkNJmPMdhFatkkWvBJyQPrBikvjlDn/ct+OWUe1Wu6e2CNxOc4yR/SqhrXBBAJgMea51ZtMf095CDcUtcjMdwPkKCftHJ2gOPJ7fWq/wVrYHt3CtzO6eJ9x70BL6sjFlZTO0x93zuB8ZquV0xpVaD6nrzJIBUxmI5B8VS19qgwgpknjjHsaz16fZLYu7oEe4+RotjpYLna4MYEgyKcmTVH2jXB+HEYg16s/VdCcNyGX/tgZ96mm5IMBxaDD0duTifpVbmnHaT5Pz+lLWeooWgCTtMCGx84xAg/gaKNVMgKIiSciB2ieTmuloxQPXaw209IGfxj6Ui/Twy+owzCR7GfzJqnUdZBJgsFgwOY8VkdVe7dBAJQCMAyV7gMfwxzWIrk7ZqX1VGf1LSlTkZFLhsH/M1bW6m4gh1ZxiSeB5I80jb1q9j/UfP86XaMpjum1GP8FV1iShHOJ/z8KSt6kKTn6+B/X+tMpqB+OKLH8A6XqL2SGQnbEMBiRzXYdP6ypHpYMeIPP588GuC+MFYoTjt8vFS7RkE+f6VznFPJ0hNrB3F+9NwxwWQyP8A4lcf/Y0pce2jbioPmT/XvU9D9dkNBGO+Th+SYHz47/Ws+5o7j3CFJAJ289xPA8wJrLi3VHS0lkhtftJKgeYiPpinNN1C4YMdwI8ZqdN062Ad7ieFkGCRH17nHsa6TW6TTEqEOFhoBBbk84mMVLxdsn5q0ZWm0126SIJyZHg+9GtdH+Hc/wBxcmSDyARHB85/KtVral/Rc2Bl3ekD05g7h2JmlbqsCQW3D6jtjzz9K18SiZ+VyFG05L7fz/r/AJ3p3+AIXcpnaPx/bmk9P6XEmd3b9CT+VHu9VcmIQQI7j0dxg85ojFDOTR7T9WKYYbZxz59zzT9/Ui5aCsZge3PaDQNTqMLtVM4EgnEfgYINL2bttp2hk2/ejifYNg89qXegtbNHovUSAUJGOJpjUfZgOVfYZYiADhvoeDWbbdVMtHsRz7SP70TV6m4xm28+VwD7ESaINJUymm8orodAyX/VZ+GeFkTBzO5uO3at25rArAFsj/gMj35rBtXb7r6y0jjcYP60E9GNwetvVAmJAJJzPy8Vq/RivZ0K67+IRijbRJAkQxbgGe49qDpeksHQtdYMMPBlTmcGPFYiaZLTbmubuPSDwIxM/WtbTdQVx/tMsKsnceT4T3g9/wAabzkK9D2ulbkqUYZjjP8A1GJ4rI1mpZm2AJ5JKwAfAJzU6jS3GUkKHj0kAgkBv5lyDP481oaXpboiqwLbh6Q2Y8+8/WrsUIp026SGUrJ7fyCBz71raWyVUDeY/mAXB+VK3BtPqf5KDmB35qLPViGJDQQJAwCe0DHOaU6JlNV0xNpjYrzMkdh2waLp7NxrYChCzHsxx4NRvXAgCWkwVkAmfxo92+dp+G0bBncAvfEg/hU2CFU0zoYvPM9gQRxOKmvaXpblDB9TZVcFRkEyfvdq9QVmI+vtFFCBviHvznk8k4gUQlUTdEfMnkx58zWf/py2zukgHspzGcD+hpXXawX22gEIhzifV7jmP60WzVdgbWt+LeNreEzJdoAIHhiQPlUqu4xvZjgM20RjGZHfyBTWi6Wu0l1YkgQVEbTkjkmew7zFX/8A1C0SrHkPBEceODiK1dIzsDpdGWJFyNs5gdifyHP9qT6l9nLV0Z3JBMFR2PBntgEVrWrJDBgSDlfAbkbSM7fVBFNCCXkDcJAAACQVInJPBx5otlSOJ1X2Cdo+FdYnwwBxmT24Gaz3+zutQTtDCTkMJieYPAxXUJY1I9MpETuxKqI9Pgnn/wBFaOm0rD1bjJXAghQZ8DPcc/hTzYcEfMNdo9QpkoQPmCJ+YNVta5w0OrTzx48ivpLs26CqbR35ByRxz4pLV2Q24G0sHvA29oicTjzSvIqyg4O8M0Psc/xNOTIP3h+GY9u1ZuthXeQZDBg0wAJyQ0GD7Y/atPpKbICkhTP3cAk9+3+TS93TBrrhlJ9Mg7oDGc7h+HPiuadNnaSuKA27PxLbMzErI2yMAjJHHMcTBijaGwLfBVWYndO7hgIwRAyePB5omj0ykQoZZIBIgGeAfGM01bsGWG4EHiV9R7ZzznkRXRSRz4sXt3C5CbknkMTDYExuYxiAI96LD8hXxk7QcFTmZxRm0bEBgbKgcKiS4yfViJODiPrVtHfOIbdPckKc9gDmZPcZ/OlZM6Mm/wBihInME+8jv/kU1pOno7fEYEwfUASBPvByOfzpyxpgzMCS7jB25AnjIBEdvn8qFaUIxByDg+47/UVhri/w6r7rOzRRgTiYCyAxJiRJkkn8BVL+tUKWnEGYEkkeYyMRRmWNo2FkwcY9M8AUq/pmBkEj0jhMYbHqAOY4Nb3o56Brq9OVEM2QYkGSO3uPrVLOtCyGU7BncZwPw8Vp2Omhju2Jb3ndAEc5g5mJjOfnRdR0wgqqsNu4bZI4Mq3zXINc5Rs3GTQpptaGEpJXjIkT4E0+1gSARyAfSSRHyNN3NDcCFgPUOEBEHMEwc+PxoYuSFj0nhhukFsfRTzVxHkKXOlo08HxERiRwf3pPUfZP1Da+2MnHI8DbJ5rX1dpVEkhgSMiIBMADfHvzVCGNr0AEDglySCQePYfvUl7JtdGcOiXLY9F8kcE5kAxjMSJNaOk0Z3Fi7dsgncR9Z/KmV1EFhEyoWcGCY4nBrD6r9srmjPwm0t26oHquWxG2JEASQpHg1pRXRhyZtXejKRtBIO6Z5Ijn5Aj9KRb7N2yWJuMxAgBQRGTDMe/H50h0z7d6Zl9e8M67gDKzbY9y3PGIxz9N2xdt3VDWW9TCVEnI9iMYGYpcc5JMm109dy3C5d8SSFCjwoA5555pixbjd6dzkESSc+JnGKy9WWC+onfuyOMjIIicRFGTXXDDKVbOC7/yrHjPmB2o7I0lN1AP9lZgQQeV8/jXqW1ZLusi5mY2MIAA/IyT85r1IYOeuaG26hQ5VPvGTIjGFJbBjx5+tDXpSXGgF2dT39J9IIAP/IhQPw4oiaJwQ6xGBv7wPMqOJPfvXrtnkuRP/KVyxJIO1ceBNWtot6YM6lFDbrirBH3h3znmG47Ure6Uk/EDkxgSxK8/e/8Aab/gGulVZkIIhe4wDgx94zunHYGRQ36aUYqg3BSchoWe+zMAgY+U5oYhDYIEb+RAMhQCccEwP7Urf6PLbiADH32YsMRAADYP071GpsFIZhukmACoJaCJDMfMzxzzRXtvbV7pTYqKCR8Tdu2rkNggE+wkxzUQazp34O1e+JMkDG4AmfbvRbaGOQeYUgDnMT+HOcVhr1shifS64gxyDnEEwYArfvDei3FHaZ8TG08wef8AyhMWqM97Xq9u89skbfcxn3nmq3LIYndgczEMQD4A9+3jimbttmBmFPPvxOe4Hb9aAjNbuekqEI/3O55+gPB7zjjwaIz9Mdt0cn8N3zbxiKau2D8QmDGIGJLA9iTHYY96H1NwG3Kp5kx6uQZJ2/TNO2iWJwexyMZ8zmJn3rL2dKwA/g2aGyNpz6tpPeSNvAEmam7pniVKnvIJIiSYBIJ+6TTSXAm4HbnOSeDyDOO0TMyTVt5CHG3OJEg9sZ4+tNYM2JvprxzvTB9zIAxiAROPlnFAv9NuMy7bsTIcfcyIiJORIOOePNDtXLj3SLqFVAB3CIO4ETzk+r/OaZBG8+qRgFSIHYjnvAn61aIvqGKAbGHvundPEnPGfoe1JXt7MV4cn0lQY458RBFbDWbV3chJRcgzn1RHI9iDM/hXrdnIBgxuEmeZ5nkCcR+VO1kFhi+i0pdY3lXkwQSR4IZSYJP6iKe01k2juOoJYgAgAxjOVYmcbZ9+aV1PTnQh7PqjDKWyY4gk5I+dF1XURbKl1G4mCrAQRyTOfnj39qym1hm2k8hzqrguAh7ZkDepG2O42kEbgVGTI+92oevuOSGQw4mPv7cyPSIOYPfsDzWf1XrxtKCLalFUbmEt8M+qCwxiI4I55Fe0n22DgjaCCB/uISwBJCicelixwD4gTmtKLZhujWXSXok3Wz2BMTjGPuqJnmcRVtRZuGdmoKW+IEASc7l9yZEH2pTTX7rkFCzIYUQCsDmYcCCOD2nvUWhqDtgssgDBDFeOexWScgk45rA36NhNNcP3uwABBODzIkwCQJzxNP2riyAWnZ945J7jJA4nP0Oe9chcW/tJuNdkMZOQBGJULkLB74MzFa2g1F5FHxUXa2WLEK5JAjEEncR3FbTzoGjV1fUP5UDfeAEsflwcjEClDoifSDE8wTtAIyMZPv5xVH6qmOYOSCSJM+mfIg8kGldTpFuiPi3ADEsGUjHBAkEkKB34PepsEA6p9n7PwjJ9arhgSwU8DcOyx2wM1ldGKWjAPfLGY4Hjjii2LFy0N+WHAiWhYgkzkZM8Ec1p6TRI1tl2bUhWGAAzHtJxyZk+Ky22zVJIf0fVbQaQdymfVsBgxBBEZM8+IMHFFuXrZJCwjgFsEbdpIkbcd+c9/as9dA1sRgKNsn0xJhW2jz8vr7Mqlkwdibpgy25RxkjnJ5xORzSrA09Xq12ktcMtG8gsg3COSTHYcmvVj6nR7lxc2bfTubKmDPqWfVzAOO3iopbYqKHXYBCsHbkHbMeqZkmOZJk1V9KCGRQeDhh37wTxOO47VzTaa5cvq5uOpEsq7jsPqOSoOSO1NXr4tuqkuScjaCAfKmO/etuRzSNS504QfXIj0jCgGBMEAnxmqLprZKnK4jaDuz4niJGCfNVtfaQKgO3HERkDzM8R+tZ2i6zbuh2jYdxWRIIIJBJB4Bz/AHqtdFnsPqtLZ3E3N7ZMKMQoMTjv7z3+QBLrbUIYFRtH3sn1zGQ0A4PNNWLyFwjOpjJ3QzAR4IOZilltqNwCfEtwyiVhZ78cRxEd6BOfv/ZEs8W3KCAR/MN0QQ6kgic8GM4itfp1lrFsK1wlAu0SCOMGAe+Pfjmi2WYySRujHYzgwQcnA5oF7dvAMMMx94Yj1CJ5yB25+lZbNIauIpX0wzETmfxEd+fypcsMgQZ7FSW3LESCRIicnxVS4DelQMM3qMmQDgAmCYzjHNOpeV2E5nE+CuOCarCvQulqBlQWnz3wABHY5P4Tmgai4wcWyHBMwwnb8pA49iPFaN2x8OSCGP3iVUYXk8TCgePasy59pbaupI9Pf+YNEyFzHaZ+Xap7JF765YAzOCSPUJOAFI7CZIGM01o7htoV9LSwmI3x4EnAAA+k17U3QrKyhXVh6thmF7tLHJgAge9L3L6F2UbTwTESqngjAmYyAe1KwTRRtQMlpj7ojIiTEkHnP+Yq2mu8I+PVII5zMSe45z4ijXLHpIAmRHAUY8xIOOIqdHpbaK5uOoIJKrJjgD6Hxxx7UJE2BLpIIM+ZnBHkYn8q9eTaqoGkywxLNuPqEQM4zntJ8U56Cd6wfS3Dcnjt2mOfNK6sTbb4UB2k4lfHBjAj8pq0QPU3ShiVKqSG8yobggAgkyJ95omi6gzAkrAwFQRtI4PxCxziOx/euP0xutqUAF1DuE7lwwGYLDDKR75muq1hS2pLELtzIY+lty+kqBwIYcjntGXKI19Lo7UBjb9JzGR2ggwRPc96vrdPbCOLVsSYGwLCScneACCZHETXK3epqJbcZkbfWdoz90gYJnua39B1qAFucmYcAqQTAEGZ8Z9qrKiGd0S2HAB59GzYF/b8sDtNE2KMquBLA7mVSzEzCgQfUTk8x7VQ9VtOWAIDqSIzllkGeNxOashDCGJc5AywgkSVB8AECPyosaD2byl4LSQC+4NIVoJG4QR9DjkRVDbFxtptbswDClROCoWQcyOJ4PtR9NZWXJhZjA5gckKR6oIMifH0FrBpxALC2IBn73qkSQIG0YHbvWnTQJUwWs+zOnubZtHcO2+7bWASYZVf1fdET9aPobywv+0ttQSuxQr7QJX1NOyCM4IiTTq6b07g8gqcgA7p4G047ePwnGHa66DqRpwtwsfV8RRKztJM99oIA8zAzNWyNvTvtDRdU7SBGxeJnaoK8ESAYO386XuK5BVobloBAC8TuPPAP5donUW8HA3EOVxlSCu0HG4RI7wcjFA+EW3TIM7gWG/AAj1GR3jHml4BAlAfaWQxmWmVQkenkARIg4j55rM1vQyDNoiCYIJBHpBVTuI3YDLMeMg1p6fTsoZxuIxu9W0EEEFQsEfUfkaiy0j1bQC245IMHG1wTB9LHBB7Y4NA6FrQuWV2WypUY5XaAuFMNEEz+Vep5n5DKQSZkMSAJMDAHn/+q9Q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34" y="692696"/>
            <a:ext cx="769360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1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94" y="692696"/>
            <a:ext cx="7613545" cy="570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609</TotalTime>
  <Words>479</Words>
  <Application>Microsoft Office PowerPoint</Application>
  <PresentationFormat>Экран (4:3)</PresentationFormat>
  <Paragraphs>301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Моллюски Членистоногие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Членистоногие</dc:title>
  <dc:creator>1</dc:creator>
  <cp:lastModifiedBy>1</cp:lastModifiedBy>
  <cp:revision>47</cp:revision>
  <dcterms:created xsi:type="dcterms:W3CDTF">2013-03-03T08:53:25Z</dcterms:created>
  <dcterms:modified xsi:type="dcterms:W3CDTF">2014-11-23T10:34:44Z</dcterms:modified>
</cp:coreProperties>
</file>