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3" r:id="rId17"/>
    <p:sldId id="276" r:id="rId18"/>
    <p:sldId id="277" r:id="rId19"/>
    <p:sldId id="279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57" r:id="rId30"/>
    <p:sldId id="288" r:id="rId31"/>
    <p:sldId id="289" r:id="rId32"/>
    <p:sldId id="290" r:id="rId33"/>
    <p:sldId id="259" r:id="rId34"/>
    <p:sldId id="292" r:id="rId35"/>
    <p:sldId id="293" r:id="rId36"/>
    <p:sldId id="294" r:id="rId37"/>
    <p:sldId id="295" r:id="rId38"/>
    <p:sldId id="296" r:id="rId39"/>
    <p:sldId id="298" r:id="rId40"/>
    <p:sldId id="299" r:id="rId41"/>
    <p:sldId id="300" r:id="rId42"/>
    <p:sldId id="26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0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470025"/>
          </a:xfrm>
        </p:spPr>
        <p:txBody>
          <a:bodyPr/>
          <a:lstStyle/>
          <a:p>
            <a:r>
              <a:rPr lang="ru-RU" dirty="0" smtClean="0"/>
              <a:t>«Математические старты»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4290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8d65a08c17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31051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AppData\Local\Microsoft\Windows\Temporary Internet Files\Content.IE5\5E0YS9VN\atletik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3350"/>
            <a:ext cx="2543175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AppData\Local\Microsoft\Windows\Temporary Internet Files\Content.IE5\CTZJOD29\%D1%82%D0%BE%D1%87%D0%BA%D0%B0-%D0%BD%D0%B0-%D0%B1%D0%B5%D0%BB%D0%BE%D0%BC-%D0%BB%D0%B8%D1%81%D1%82%D0%B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2643187"/>
            <a:ext cx="1905000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Сейчас я вертикальна.</a:t>
            </a:r>
          </a:p>
          <a:p>
            <a:r>
              <a:rPr lang="ru-RU" dirty="0" smtClean="0"/>
              <a:t>Могу, однако же, любой принять наклон.</a:t>
            </a:r>
          </a:p>
          <a:p>
            <a:r>
              <a:rPr lang="ru-RU" dirty="0" smtClean="0"/>
              <a:t>Могу и лечь горизонтально,</a:t>
            </a:r>
          </a:p>
          <a:p>
            <a:r>
              <a:rPr lang="ru-RU" dirty="0" smtClean="0"/>
              <a:t>между точек двух короче линий всех, при том одно имею лишь я измеренье, что ты худа, нельзя считать за грех.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-285784" y="3857628"/>
            <a:ext cx="4572032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428860" y="3714752"/>
            <a:ext cx="5214974" cy="71438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1428728" y="2428868"/>
            <a:ext cx="4357718" cy="3071834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Артем, Андрей, Маша  и Леша занимаются разными видами спорта: карате, футболом, волейболом и дзюдо. Артем не любит игры с мячом, дзюдоист Андрей часто посещает футбольные матчи, чтобы поболеть за своего друга Лешу. Какое из утверждений – истинное? </a:t>
            </a:r>
          </a:p>
          <a:p>
            <a:endParaRPr lang="ru-RU" dirty="0"/>
          </a:p>
        </p:txBody>
      </p:sp>
      <p:pic>
        <p:nvPicPr>
          <p:cNvPr id="7172" name="Picture 4" descr="C:\Users\User\AppData\Local\Microsoft\Windows\Temporary Internet Files\Content.IE5\HPKI4NRQ\pelota balon futbol football soccer pie gigante escala 2 geek friki gadgets la guarida cosas casa raro hogar muebles furniture things[1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286388"/>
            <a:ext cx="1428736" cy="1428736"/>
          </a:xfrm>
          <a:prstGeom prst="rect">
            <a:avLst/>
          </a:prstGeom>
          <a:noFill/>
        </p:spPr>
      </p:pic>
      <p:pic>
        <p:nvPicPr>
          <p:cNvPr id="7175" name="Picture 7" descr="C:\Users\User\AppData\Local\Microsoft\Windows\Temporary Internet Files\Content.IE5\9UQUJEVB\DSC_00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857760"/>
            <a:ext cx="2438400" cy="1624584"/>
          </a:xfrm>
          <a:prstGeom prst="rect">
            <a:avLst/>
          </a:prstGeom>
          <a:noFill/>
        </p:spPr>
      </p:pic>
      <p:pic>
        <p:nvPicPr>
          <p:cNvPr id="7176" name="Picture 8" descr="C:\Users\User\AppData\Local\Microsoft\Windows\Temporary Internet Files\Content.IE5\5E0YS9VN\karat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0"/>
            <a:ext cx="1571636" cy="1571636"/>
          </a:xfrm>
          <a:prstGeom prst="rect">
            <a:avLst/>
          </a:prstGeom>
          <a:noFill/>
        </p:spPr>
      </p:pic>
      <p:pic>
        <p:nvPicPr>
          <p:cNvPr id="7178" name="Picture 10" descr="C:\Users\User\AppData\Local\Microsoft\Windows\Temporary Internet Files\Content.IE5\9UQUJEVB\dzudo_02_48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57166"/>
            <a:ext cx="1928810" cy="128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– Артем играет в волейбол,</a:t>
            </a:r>
          </a:p>
          <a:p>
            <a:r>
              <a:rPr lang="ru-RU" dirty="0" smtClean="0"/>
              <a:t>Б- Андрей играет в футбол,</a:t>
            </a:r>
          </a:p>
          <a:p>
            <a:r>
              <a:rPr lang="ru-RU" dirty="0" smtClean="0"/>
              <a:t>В – Маша играет в волейбол, </a:t>
            </a:r>
          </a:p>
          <a:p>
            <a:r>
              <a:rPr lang="ru-RU" dirty="0" smtClean="0"/>
              <a:t>С – Леша занимается карате,</a:t>
            </a:r>
          </a:p>
          <a:p>
            <a:r>
              <a:rPr lang="ru-RU" dirty="0" smtClean="0"/>
              <a:t>Д – Артем занимается дзюдо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2" name="Picture 4" descr="C:\Users\User\AppData\Local\Microsoft\Windows\Temporary Internet Files\Content.IE5\HPKI4NRQ\pelota balon futbol football soccer pie gigante escala 2 geek friki gadgets la guarida cosas casa raro hogar muebles furniture things[1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286388"/>
            <a:ext cx="1428736" cy="1428736"/>
          </a:xfrm>
          <a:prstGeom prst="rect">
            <a:avLst/>
          </a:prstGeom>
          <a:noFill/>
        </p:spPr>
      </p:pic>
      <p:pic>
        <p:nvPicPr>
          <p:cNvPr id="7175" name="Picture 7" descr="C:\Users\User\AppData\Local\Microsoft\Windows\Temporary Internet Files\Content.IE5\9UQUJEVB\DSC_00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857760"/>
            <a:ext cx="2438400" cy="1624584"/>
          </a:xfrm>
          <a:prstGeom prst="rect">
            <a:avLst/>
          </a:prstGeom>
          <a:noFill/>
        </p:spPr>
      </p:pic>
      <p:pic>
        <p:nvPicPr>
          <p:cNvPr id="7176" name="Picture 8" descr="C:\Users\User\AppData\Local\Microsoft\Windows\Temporary Internet Files\Content.IE5\5E0YS9VN\karat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0"/>
            <a:ext cx="1571636" cy="1571636"/>
          </a:xfrm>
          <a:prstGeom prst="rect">
            <a:avLst/>
          </a:prstGeom>
          <a:noFill/>
        </p:spPr>
      </p:pic>
      <p:pic>
        <p:nvPicPr>
          <p:cNvPr id="7178" name="Picture 10" descr="C:\Users\User\AppData\Local\Microsoft\Windows\Temporary Internet Files\Content.IE5\9UQUJEVB\dzudo_02_48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57166"/>
            <a:ext cx="1928810" cy="128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– Артем играет в волейбол,</a:t>
            </a:r>
          </a:p>
          <a:p>
            <a:r>
              <a:rPr lang="ru-RU" dirty="0" smtClean="0"/>
              <a:t>Б- Андрей играет в футбол,</a:t>
            </a:r>
          </a:p>
          <a:p>
            <a:r>
              <a:rPr lang="ru-RU" dirty="0" smtClean="0"/>
              <a:t>В – Маша играет в волейбол, </a:t>
            </a:r>
          </a:p>
          <a:p>
            <a:r>
              <a:rPr lang="ru-RU" dirty="0" smtClean="0"/>
              <a:t>С – Леша занимается карате,</a:t>
            </a:r>
          </a:p>
          <a:p>
            <a:r>
              <a:rPr lang="ru-RU" dirty="0" smtClean="0"/>
              <a:t>Д – Артем занимается дзюдо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2" name="Picture 4" descr="C:\Users\User\AppData\Local\Microsoft\Windows\Temporary Internet Files\Content.IE5\HPKI4NRQ\pelota balon futbol football soccer pie gigante escala 2 geek friki gadgets la guarida cosas casa raro hogar muebles furniture things[1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286388"/>
            <a:ext cx="1428736" cy="1428736"/>
          </a:xfrm>
          <a:prstGeom prst="rect">
            <a:avLst/>
          </a:prstGeom>
          <a:noFill/>
        </p:spPr>
      </p:pic>
      <p:pic>
        <p:nvPicPr>
          <p:cNvPr id="7175" name="Picture 7" descr="C:\Users\User\AppData\Local\Microsoft\Windows\Temporary Internet Files\Content.IE5\9UQUJEVB\DSC_00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857760"/>
            <a:ext cx="2438400" cy="1624584"/>
          </a:xfrm>
          <a:prstGeom prst="rect">
            <a:avLst/>
          </a:prstGeom>
          <a:noFill/>
        </p:spPr>
      </p:pic>
      <p:pic>
        <p:nvPicPr>
          <p:cNvPr id="7176" name="Picture 8" descr="C:\Users\User\AppData\Local\Microsoft\Windows\Temporary Internet Files\Content.IE5\5E0YS9VN\karat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0"/>
            <a:ext cx="1571636" cy="1571636"/>
          </a:xfrm>
          <a:prstGeom prst="rect">
            <a:avLst/>
          </a:prstGeom>
          <a:noFill/>
        </p:spPr>
      </p:pic>
      <p:pic>
        <p:nvPicPr>
          <p:cNvPr id="7178" name="Picture 10" descr="C:\Users\User\AppData\Local\Microsoft\Windows\Temporary Internet Files\Content.IE5\9UQUJEVB\dzudo_02_48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57166"/>
            <a:ext cx="1928810" cy="1285873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785786" y="2643182"/>
            <a:ext cx="5286412" cy="857256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«Прыжки в длину»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последовательности </a:t>
            </a:r>
            <a:r>
              <a:rPr lang="en-US" dirty="0" smtClean="0"/>
              <a:t>KANGAROO </a:t>
            </a:r>
            <a:r>
              <a:rPr lang="en-US" dirty="0" err="1" smtClean="0"/>
              <a:t>KANGAROO</a:t>
            </a:r>
            <a:r>
              <a:rPr lang="en-US" dirty="0" smtClean="0"/>
              <a:t> </a:t>
            </a:r>
            <a:r>
              <a:rPr lang="en-US" dirty="0" err="1" smtClean="0"/>
              <a:t>KANGAROO</a:t>
            </a:r>
            <a:r>
              <a:rPr lang="en-US" dirty="0" smtClean="0"/>
              <a:t> KANGAR</a:t>
            </a:r>
            <a:r>
              <a:rPr lang="ru-RU" dirty="0" smtClean="0"/>
              <a:t>  </a:t>
            </a:r>
            <a:r>
              <a:rPr lang="ru-RU" dirty="0" smtClean="0"/>
              <a:t>2015 </a:t>
            </a:r>
            <a:r>
              <a:rPr lang="ru-RU" dirty="0" smtClean="0"/>
              <a:t>–</a:t>
            </a:r>
            <a:r>
              <a:rPr lang="ru-RU" dirty="0" err="1" smtClean="0"/>
              <a:t>й</a:t>
            </a:r>
            <a:r>
              <a:rPr lang="ru-RU" dirty="0" smtClean="0"/>
              <a:t> буквой является : </a:t>
            </a:r>
          </a:p>
          <a:p>
            <a:r>
              <a:rPr lang="ru-RU" dirty="0" smtClean="0"/>
              <a:t>А – </a:t>
            </a:r>
            <a:r>
              <a:rPr lang="en-US" dirty="0" smtClean="0"/>
              <a:t>K</a:t>
            </a:r>
            <a:endParaRPr lang="ru-RU" dirty="0" smtClean="0"/>
          </a:p>
          <a:p>
            <a:r>
              <a:rPr lang="ru-RU" dirty="0" smtClean="0"/>
              <a:t>Б – </a:t>
            </a:r>
            <a:r>
              <a:rPr lang="en-US" dirty="0" smtClean="0"/>
              <a:t>A</a:t>
            </a:r>
            <a:endParaRPr lang="ru-RU" dirty="0" smtClean="0"/>
          </a:p>
          <a:p>
            <a:r>
              <a:rPr lang="ru-RU" dirty="0" smtClean="0"/>
              <a:t>В – </a:t>
            </a:r>
            <a:r>
              <a:rPr lang="en-US" dirty="0" smtClean="0"/>
              <a:t>N</a:t>
            </a:r>
            <a:endParaRPr lang="ru-RU" dirty="0" smtClean="0"/>
          </a:p>
          <a:p>
            <a:r>
              <a:rPr lang="ru-RU" dirty="0" smtClean="0"/>
              <a:t>Г – </a:t>
            </a:r>
            <a:r>
              <a:rPr lang="en-US" dirty="0" smtClean="0"/>
              <a:t>G</a:t>
            </a:r>
            <a:endParaRPr lang="ru-RU" dirty="0" smtClean="0"/>
          </a:p>
          <a:p>
            <a:r>
              <a:rPr lang="ru-RU" dirty="0" smtClean="0"/>
              <a:t>Д – </a:t>
            </a:r>
            <a:r>
              <a:rPr lang="en-US" dirty="0" smtClean="0"/>
              <a:t>R</a:t>
            </a:r>
            <a:endParaRPr lang="ru-RU" dirty="0" smtClean="0"/>
          </a:p>
          <a:p>
            <a:r>
              <a:rPr lang="en-US" dirty="0" smtClean="0"/>
              <a:t>E </a:t>
            </a:r>
            <a:r>
              <a:rPr lang="ru-RU" dirty="0" smtClean="0"/>
              <a:t>– </a:t>
            </a:r>
            <a:r>
              <a:rPr lang="en-US" dirty="0" smtClean="0"/>
              <a:t>O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8" name="Picture 6" descr="Прыжки в дли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143380"/>
            <a:ext cx="6515100" cy="3105150"/>
          </a:xfrm>
          <a:prstGeom prst="rect">
            <a:avLst/>
          </a:prstGeom>
          <a:noFill/>
        </p:spPr>
      </p:pic>
      <p:pic>
        <p:nvPicPr>
          <p:cNvPr id="8201" name="Picture 9" descr="C:\Users\User\AppData\Local\Microsoft\Windows\Temporary Internet Files\Content.IE5\HPKI4NRQ\3427977291_53a23d1a0e_z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1922533" cy="1282690"/>
          </a:xfrm>
          <a:prstGeom prst="rect">
            <a:avLst/>
          </a:prstGeom>
          <a:noFill/>
        </p:spPr>
      </p:pic>
      <p:pic>
        <p:nvPicPr>
          <p:cNvPr id="8203" name="Picture 11" descr="C:\Users\User\AppData\Local\Microsoft\Windows\Temporary Internet Files\Content.IE5\9UQUJEVB\3393617395_b5bce0848b_z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357562"/>
            <a:ext cx="2295999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«Прыжки в длину»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последовательности </a:t>
            </a:r>
            <a:r>
              <a:rPr lang="en-US" dirty="0" smtClean="0"/>
              <a:t>KANGAROO </a:t>
            </a:r>
            <a:r>
              <a:rPr lang="en-US" dirty="0" err="1" smtClean="0"/>
              <a:t>KANGAROO</a:t>
            </a:r>
            <a:r>
              <a:rPr lang="en-US" dirty="0" smtClean="0"/>
              <a:t> </a:t>
            </a:r>
            <a:r>
              <a:rPr lang="en-US" dirty="0" err="1" smtClean="0"/>
              <a:t>KANGAROO</a:t>
            </a:r>
            <a:r>
              <a:rPr lang="en-US" dirty="0" smtClean="0"/>
              <a:t> KANGAR</a:t>
            </a:r>
            <a:r>
              <a:rPr lang="ru-RU" dirty="0" smtClean="0"/>
              <a:t>  </a:t>
            </a:r>
            <a:r>
              <a:rPr lang="ru-RU" dirty="0" smtClean="0"/>
              <a:t>2015 </a:t>
            </a:r>
            <a:r>
              <a:rPr lang="ru-RU" dirty="0" smtClean="0"/>
              <a:t>–</a:t>
            </a:r>
            <a:r>
              <a:rPr lang="ru-RU" dirty="0" err="1" smtClean="0"/>
              <a:t>й</a:t>
            </a:r>
            <a:r>
              <a:rPr lang="ru-RU" dirty="0" smtClean="0"/>
              <a:t> буквой является : </a:t>
            </a:r>
          </a:p>
          <a:p>
            <a:r>
              <a:rPr lang="ru-RU" dirty="0" smtClean="0"/>
              <a:t>А – </a:t>
            </a:r>
            <a:r>
              <a:rPr lang="en-US" dirty="0" smtClean="0"/>
              <a:t>K</a:t>
            </a:r>
            <a:endParaRPr lang="ru-RU" dirty="0" smtClean="0"/>
          </a:p>
          <a:p>
            <a:r>
              <a:rPr lang="ru-RU" dirty="0" smtClean="0"/>
              <a:t>Б – </a:t>
            </a:r>
            <a:r>
              <a:rPr lang="en-US" dirty="0" smtClean="0"/>
              <a:t>A</a:t>
            </a:r>
            <a:endParaRPr lang="ru-RU" dirty="0" smtClean="0"/>
          </a:p>
          <a:p>
            <a:r>
              <a:rPr lang="ru-RU" dirty="0" smtClean="0"/>
              <a:t>В – </a:t>
            </a:r>
            <a:r>
              <a:rPr lang="en-US" dirty="0" smtClean="0"/>
              <a:t>N</a:t>
            </a:r>
            <a:endParaRPr lang="ru-RU" dirty="0" smtClean="0"/>
          </a:p>
          <a:p>
            <a:r>
              <a:rPr lang="ru-RU" dirty="0" smtClean="0"/>
              <a:t>Г – </a:t>
            </a:r>
            <a:r>
              <a:rPr lang="en-US" dirty="0" smtClean="0"/>
              <a:t>G</a:t>
            </a:r>
            <a:endParaRPr lang="ru-RU" dirty="0" smtClean="0"/>
          </a:p>
          <a:p>
            <a:r>
              <a:rPr lang="ru-RU" dirty="0" smtClean="0"/>
              <a:t>Д – </a:t>
            </a:r>
            <a:r>
              <a:rPr lang="en-US" dirty="0" smtClean="0"/>
              <a:t>R</a:t>
            </a:r>
            <a:endParaRPr lang="ru-RU" dirty="0" smtClean="0"/>
          </a:p>
          <a:p>
            <a:r>
              <a:rPr lang="en-US" dirty="0" smtClean="0"/>
              <a:t>E </a:t>
            </a:r>
            <a:r>
              <a:rPr lang="ru-RU" dirty="0" smtClean="0"/>
              <a:t>– </a:t>
            </a:r>
            <a:r>
              <a:rPr lang="en-US" dirty="0" smtClean="0"/>
              <a:t>O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8" name="Picture 6" descr="Прыжки в дли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143380"/>
            <a:ext cx="6515100" cy="3105150"/>
          </a:xfrm>
          <a:prstGeom prst="rect">
            <a:avLst/>
          </a:prstGeom>
          <a:noFill/>
        </p:spPr>
      </p:pic>
      <p:pic>
        <p:nvPicPr>
          <p:cNvPr id="8201" name="Picture 9" descr="C:\Users\User\AppData\Local\Microsoft\Windows\Temporary Internet Files\Content.IE5\HPKI4NRQ\3427977291_53a23d1a0e_z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1922533" cy="1282690"/>
          </a:xfrm>
          <a:prstGeom prst="rect">
            <a:avLst/>
          </a:prstGeom>
          <a:noFill/>
        </p:spPr>
      </p:pic>
      <p:pic>
        <p:nvPicPr>
          <p:cNvPr id="8203" name="Picture 11" descr="C:\Users\User\AppData\Local\Microsoft\Windows\Temporary Internet Files\Content.IE5\9UQUJEVB\3393617395_b5bce0848b_z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357562"/>
            <a:ext cx="2295999" cy="1643074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714348" y="5357826"/>
            <a:ext cx="1214446" cy="714380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«Художественная гимнастика»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Хулахупов </a:t>
            </a:r>
            <a:r>
              <a:rPr lang="ru-RU" dirty="0" smtClean="0"/>
              <a:t>синего цвета в 6 раз больше, чем зелёных, а красных – меньше, чем синих. Сколько может быть  </a:t>
            </a:r>
            <a:r>
              <a:rPr lang="ru-RU" dirty="0" smtClean="0"/>
              <a:t>красных, если всего - 20?  </a:t>
            </a:r>
            <a:endParaRPr lang="ru-RU" dirty="0" smtClean="0"/>
          </a:p>
          <a:p>
            <a:r>
              <a:rPr lang="ru-RU" dirty="0" smtClean="0"/>
              <a:t>А – </a:t>
            </a:r>
            <a:r>
              <a:rPr lang="ru-RU" dirty="0" smtClean="0"/>
              <a:t>3</a:t>
            </a:r>
            <a:endParaRPr lang="ru-RU" dirty="0" smtClean="0"/>
          </a:p>
          <a:p>
            <a:r>
              <a:rPr lang="ru-RU" dirty="0" smtClean="0"/>
              <a:t>Б – 5</a:t>
            </a:r>
          </a:p>
          <a:p>
            <a:r>
              <a:rPr lang="ru-RU" dirty="0" smtClean="0"/>
              <a:t>В – </a:t>
            </a:r>
            <a:r>
              <a:rPr lang="ru-RU" dirty="0" smtClean="0"/>
              <a:t>8</a:t>
            </a:r>
            <a:endParaRPr lang="ru-RU" dirty="0" smtClean="0"/>
          </a:p>
          <a:p>
            <a:r>
              <a:rPr lang="ru-RU" dirty="0" smtClean="0"/>
              <a:t>Г – </a:t>
            </a:r>
            <a:r>
              <a:rPr lang="ru-RU" dirty="0" smtClean="0"/>
              <a:t>13</a:t>
            </a:r>
            <a:endParaRPr lang="ru-RU" dirty="0" smtClean="0"/>
          </a:p>
          <a:p>
            <a:r>
              <a:rPr lang="ru-RU" dirty="0" smtClean="0"/>
              <a:t>Д -  6</a:t>
            </a:r>
          </a:p>
          <a:p>
            <a:endParaRPr lang="ru-RU" dirty="0"/>
          </a:p>
        </p:txBody>
      </p:sp>
      <p:pic>
        <p:nvPicPr>
          <p:cNvPr id="33794" name="Picture 2" descr="C:\Users\User\AppData\Local\Microsoft\Windows\Temporary Internet Files\Content.IE5\CTZJOD29\392_300_30463_hula_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500570"/>
            <a:ext cx="1960233" cy="1500178"/>
          </a:xfrm>
          <a:prstGeom prst="rect">
            <a:avLst/>
          </a:prstGeom>
          <a:noFill/>
        </p:spPr>
      </p:pic>
      <p:pic>
        <p:nvPicPr>
          <p:cNvPr id="33796" name="Picture 4" descr="C:\Users\User\AppData\Local\Microsoft\Windows\Temporary Internet Files\Content.IE5\9UQUJEVB\disegno-da-colorare-hula-hup-s1362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286124"/>
            <a:ext cx="1333500" cy="1333500"/>
          </a:xfrm>
          <a:prstGeom prst="rect">
            <a:avLst/>
          </a:prstGeom>
          <a:noFill/>
        </p:spPr>
      </p:pic>
      <p:pic>
        <p:nvPicPr>
          <p:cNvPr id="33797" name="Picture 5" descr="C:\Users\User\AppData\Local\Microsoft\Windows\Temporary Internet Files\Content.IE5\9UQUJEVB\jin-linlin-2011-7-28-6-51-2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643446"/>
            <a:ext cx="2438400" cy="169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«Художественная гимнастика»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Хулахупов </a:t>
            </a:r>
            <a:r>
              <a:rPr lang="ru-RU" dirty="0" smtClean="0"/>
              <a:t>синего цвета в 6 раз больше, чем зелёных, а красных – меньше, чем синих. Сколько может быть  </a:t>
            </a:r>
            <a:r>
              <a:rPr lang="ru-RU" dirty="0" smtClean="0"/>
              <a:t>красных, если всего - 20?  </a:t>
            </a:r>
            <a:endParaRPr lang="ru-RU" dirty="0" smtClean="0"/>
          </a:p>
          <a:p>
            <a:r>
              <a:rPr lang="ru-RU" dirty="0" smtClean="0"/>
              <a:t>А – </a:t>
            </a:r>
            <a:r>
              <a:rPr lang="ru-RU" dirty="0" smtClean="0"/>
              <a:t>3</a:t>
            </a:r>
            <a:endParaRPr lang="ru-RU" dirty="0" smtClean="0"/>
          </a:p>
          <a:p>
            <a:r>
              <a:rPr lang="ru-RU" dirty="0" smtClean="0"/>
              <a:t>Б – 5</a:t>
            </a:r>
          </a:p>
          <a:p>
            <a:r>
              <a:rPr lang="ru-RU" dirty="0" smtClean="0"/>
              <a:t>В – </a:t>
            </a:r>
            <a:r>
              <a:rPr lang="ru-RU" dirty="0" smtClean="0"/>
              <a:t>8</a:t>
            </a:r>
            <a:endParaRPr lang="ru-RU" dirty="0" smtClean="0"/>
          </a:p>
          <a:p>
            <a:r>
              <a:rPr lang="ru-RU" dirty="0" smtClean="0"/>
              <a:t>Г – </a:t>
            </a:r>
            <a:r>
              <a:rPr lang="ru-RU" dirty="0" smtClean="0"/>
              <a:t>13</a:t>
            </a:r>
            <a:endParaRPr lang="ru-RU" dirty="0" smtClean="0"/>
          </a:p>
          <a:p>
            <a:r>
              <a:rPr lang="ru-RU" dirty="0" smtClean="0"/>
              <a:t>Д -  6</a:t>
            </a:r>
          </a:p>
          <a:p>
            <a:endParaRPr lang="ru-RU" dirty="0"/>
          </a:p>
        </p:txBody>
      </p:sp>
      <p:pic>
        <p:nvPicPr>
          <p:cNvPr id="33794" name="Picture 2" descr="C:\Users\User\AppData\Local\Microsoft\Windows\Temporary Internet Files\Content.IE5\CTZJOD29\392_300_30463_hula_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500570"/>
            <a:ext cx="1960233" cy="1500178"/>
          </a:xfrm>
          <a:prstGeom prst="rect">
            <a:avLst/>
          </a:prstGeom>
          <a:noFill/>
        </p:spPr>
      </p:pic>
      <p:pic>
        <p:nvPicPr>
          <p:cNvPr id="33796" name="Picture 4" descr="C:\Users\User\AppData\Local\Microsoft\Windows\Temporary Internet Files\Content.IE5\9UQUJEVB\disegno-da-colorare-hula-hup-s1362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286124"/>
            <a:ext cx="1333500" cy="1333500"/>
          </a:xfrm>
          <a:prstGeom prst="rect">
            <a:avLst/>
          </a:prstGeom>
          <a:noFill/>
        </p:spPr>
      </p:pic>
      <p:pic>
        <p:nvPicPr>
          <p:cNvPr id="33797" name="Picture 5" descr="C:\Users\User\AppData\Local\Microsoft\Windows\Temporary Internet Files\Content.IE5\9UQUJEVB\jin-linlin-2011-7-28-6-51-2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643446"/>
            <a:ext cx="2438400" cy="169468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428596" y="5214950"/>
            <a:ext cx="1428760" cy="71438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643050"/>
            <a:ext cx="4429156" cy="28575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357818" y="2000240"/>
            <a:ext cx="3500462" cy="3929090"/>
          </a:xfrm>
          <a:prstGeom prst="triangle">
            <a:avLst/>
          </a:prstGeom>
          <a:solidFill>
            <a:srgbClr val="D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капитанов команд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Стас </a:t>
            </a:r>
            <a:r>
              <a:rPr lang="ru-RU" b="1" dirty="0" smtClean="0"/>
              <a:t>задумал</a:t>
            </a:r>
            <a:r>
              <a:rPr lang="ru-RU" dirty="0" smtClean="0"/>
              <a:t> целое  число.  Ваня умножил его или на 5, или на 6. Женя прибавила к результату или 5 или 6.  Катя вычла из Жениного ответа или 5 или 6. В результате получилось число , равное периметру прямоугольника со сторонами 20,5 и 16. Какое число задумал Стас? </a:t>
            </a:r>
          </a:p>
          <a:p>
            <a:endParaRPr lang="ru-RU" dirty="0"/>
          </a:p>
        </p:txBody>
      </p:sp>
      <p:pic>
        <p:nvPicPr>
          <p:cNvPr id="6" name="Рисунок 5" descr="бтмб мрлдб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786322"/>
            <a:ext cx="18288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5143513"/>
            <a:ext cx="5500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А – </a:t>
            </a:r>
            <a:r>
              <a:rPr lang="ru-RU" sz="4000" b="1" dirty="0" smtClean="0"/>
              <a:t>10, Б </a:t>
            </a:r>
            <a:r>
              <a:rPr lang="ru-RU" sz="4000" b="1" dirty="0" smtClean="0"/>
              <a:t>– </a:t>
            </a:r>
            <a:r>
              <a:rPr lang="ru-RU" sz="4000" b="1" dirty="0" smtClean="0"/>
              <a:t>11, В </a:t>
            </a:r>
            <a:r>
              <a:rPr lang="ru-RU" sz="4000" b="1" dirty="0" smtClean="0"/>
              <a:t>– 14</a:t>
            </a:r>
          </a:p>
          <a:p>
            <a:r>
              <a:rPr lang="ru-RU" sz="4000" b="1" dirty="0" smtClean="0"/>
              <a:t>Г – </a:t>
            </a:r>
            <a:r>
              <a:rPr lang="ru-RU" sz="4000" b="1" dirty="0" smtClean="0"/>
              <a:t>12, Д </a:t>
            </a:r>
            <a:r>
              <a:rPr lang="ru-RU" sz="4000" b="1" dirty="0" smtClean="0"/>
              <a:t>– 15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6х+6-5=73</a:t>
            </a:r>
          </a:p>
          <a:p>
            <a:endParaRPr lang="ru-RU" sz="6000" b="1" dirty="0" smtClean="0"/>
          </a:p>
          <a:p>
            <a:r>
              <a:rPr lang="ru-RU" sz="6000" b="1" dirty="0" smtClean="0"/>
              <a:t>х=</a:t>
            </a:r>
            <a:r>
              <a:rPr lang="ru-RU" sz="8800" b="1" dirty="0" smtClean="0">
                <a:solidFill>
                  <a:srgbClr val="FF0000"/>
                </a:solidFill>
              </a:rPr>
              <a:t>12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бтмб мрлдб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714884"/>
            <a:ext cx="18288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5143513"/>
            <a:ext cx="5500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А – </a:t>
            </a:r>
            <a:r>
              <a:rPr lang="ru-RU" sz="4000" b="1" dirty="0" smtClean="0"/>
              <a:t>10, Б </a:t>
            </a:r>
            <a:r>
              <a:rPr lang="ru-RU" sz="4000" b="1" dirty="0" smtClean="0"/>
              <a:t>– </a:t>
            </a:r>
            <a:r>
              <a:rPr lang="ru-RU" sz="4000" b="1" dirty="0" smtClean="0"/>
              <a:t>11, В </a:t>
            </a:r>
            <a:r>
              <a:rPr lang="ru-RU" sz="4000" b="1" dirty="0" smtClean="0"/>
              <a:t>– 14</a:t>
            </a:r>
          </a:p>
          <a:p>
            <a:r>
              <a:rPr lang="ru-RU" sz="4000" b="1" dirty="0" smtClean="0"/>
              <a:t>Г – </a:t>
            </a:r>
            <a:r>
              <a:rPr lang="ru-RU" sz="4000" b="1" dirty="0" smtClean="0"/>
              <a:t>12, Д </a:t>
            </a:r>
            <a:r>
              <a:rPr lang="ru-RU" sz="4000" b="1" dirty="0" smtClean="0"/>
              <a:t>– 15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Авторалли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Трасса авторалли проходит через мост. Ширина реки под мостом – 120 м. Четверть моста находится над левым берегом, а четверть – над правым. Какова длина </a:t>
            </a:r>
            <a:r>
              <a:rPr lang="ru-RU" dirty="0" smtClean="0"/>
              <a:t>моста?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5842" name="Picture 2" descr="C:\Users\User\AppData\Local\Microsoft\Windows\Temporary Internet Files\Content.IE5\5E0YS9VN\%D0%A0%D0%B0%D0%BB%D0%BB%D0%B8%D0%B9%D0%BD%D1%8B%D0%B9-%D0%BC%D0%B8%D1%82%D1%81%D1%83%D0%B1%D0%B8%D1%88%D0%B8-1300780600_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929066"/>
            <a:ext cx="3000364" cy="22502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1433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/>
              <a:t>А – 150 </a:t>
            </a:r>
            <a:r>
              <a:rPr lang="ru-RU" sz="3600" b="1" dirty="0" smtClean="0"/>
              <a:t>м, Б </a:t>
            </a:r>
            <a:r>
              <a:rPr lang="ru-RU" sz="3600" b="1" dirty="0" smtClean="0"/>
              <a:t>– 180 м </a:t>
            </a:r>
          </a:p>
          <a:p>
            <a:r>
              <a:rPr lang="ru-RU" sz="3600" b="1" dirty="0" smtClean="0"/>
              <a:t>В – 210 </a:t>
            </a:r>
            <a:r>
              <a:rPr lang="ru-RU" sz="3600" b="1" dirty="0" smtClean="0"/>
              <a:t>м, Г </a:t>
            </a:r>
            <a:r>
              <a:rPr lang="ru-RU" sz="3600" b="1" dirty="0" smtClean="0"/>
              <a:t>– 240 м</a:t>
            </a:r>
          </a:p>
          <a:p>
            <a:r>
              <a:rPr lang="ru-RU" sz="3600" b="1" dirty="0" smtClean="0"/>
              <a:t>Д -   270 м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Авторалли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64396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User\AppData\Local\Microsoft\Windows\Temporary Internet Files\Content.IE5\5E0YS9VN\%D0%A0%D0%B0%D0%BB%D0%BB%D0%B8%D0%B9%D0%BD%D1%8B%D0%B9-%D0%BC%D0%B8%D1%82%D1%81%D1%83%D0%B1%D0%B8%D1%88%D0%B8-1300780600_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786322"/>
            <a:ext cx="3000364" cy="22502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643050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А – 150 </a:t>
            </a:r>
            <a:r>
              <a:rPr lang="ru-RU" sz="5400" b="1" dirty="0" smtClean="0"/>
              <a:t>м, Б </a:t>
            </a:r>
            <a:r>
              <a:rPr lang="ru-RU" sz="5400" b="1" dirty="0" smtClean="0"/>
              <a:t>– 180 м </a:t>
            </a:r>
          </a:p>
          <a:p>
            <a:r>
              <a:rPr lang="ru-RU" sz="5400" b="1" dirty="0" smtClean="0"/>
              <a:t>В – 210 </a:t>
            </a:r>
            <a:r>
              <a:rPr lang="ru-RU" sz="5400" b="1" dirty="0" smtClean="0"/>
              <a:t>м, Г </a:t>
            </a:r>
            <a:r>
              <a:rPr lang="ru-RU" sz="5400" b="1" dirty="0" smtClean="0"/>
              <a:t>– </a:t>
            </a:r>
            <a:r>
              <a:rPr lang="ru-RU" sz="5400" b="1" dirty="0" smtClean="0"/>
              <a:t>240 м</a:t>
            </a:r>
            <a:endParaRPr lang="ru-RU" sz="5400" b="1" dirty="0" smtClean="0"/>
          </a:p>
          <a:p>
            <a:r>
              <a:rPr lang="ru-RU" sz="5400" b="1" dirty="0" smtClean="0"/>
              <a:t>Д -   270 м </a:t>
            </a:r>
            <a:endParaRPr lang="ru-RU" sz="5400" b="1" dirty="0"/>
          </a:p>
        </p:txBody>
      </p:sp>
      <p:sp>
        <p:nvSpPr>
          <p:cNvPr id="6" name="Овал 5"/>
          <p:cNvSpPr/>
          <p:nvPr/>
        </p:nvSpPr>
        <p:spPr>
          <a:xfrm>
            <a:off x="3786182" y="2428868"/>
            <a:ext cx="2786082" cy="10715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Для коллектива каждую неделю приобретаются новые мячи. Если вначале было 39 футбольных и 23 баскетбольных мяча, то сколько всего мячей станет через несколько недель, когда их станет поровну,  с учетом того, что еженедельно приобретается 6 футбольных и 8 баскетбольных мячей?</a:t>
            </a:r>
          </a:p>
          <a:p>
            <a:r>
              <a:rPr lang="ru-RU" b="1" dirty="0" smtClean="0"/>
              <a:t>А – </a:t>
            </a:r>
            <a:r>
              <a:rPr lang="ru-RU" b="1" dirty="0" smtClean="0"/>
              <a:t>144, Б </a:t>
            </a:r>
            <a:r>
              <a:rPr lang="ru-RU" b="1" dirty="0" smtClean="0"/>
              <a:t>– </a:t>
            </a:r>
            <a:r>
              <a:rPr lang="ru-RU" b="1" dirty="0" smtClean="0"/>
              <a:t>154, В </a:t>
            </a:r>
            <a:r>
              <a:rPr lang="ru-RU" b="1" dirty="0" smtClean="0"/>
              <a:t>– </a:t>
            </a:r>
            <a:r>
              <a:rPr lang="ru-RU" b="1" dirty="0" smtClean="0"/>
              <a:t>164, Г </a:t>
            </a:r>
            <a:r>
              <a:rPr lang="ru-RU" b="1" dirty="0" smtClean="0"/>
              <a:t>– </a:t>
            </a:r>
            <a:r>
              <a:rPr lang="ru-RU" b="1" dirty="0" smtClean="0"/>
              <a:t>174, Д </a:t>
            </a:r>
            <a:r>
              <a:rPr lang="ru-RU" b="1" dirty="0" smtClean="0"/>
              <a:t>– 184</a:t>
            </a:r>
          </a:p>
          <a:p>
            <a:endParaRPr lang="ru-RU" dirty="0"/>
          </a:p>
        </p:txBody>
      </p:sp>
      <p:pic>
        <p:nvPicPr>
          <p:cNvPr id="36866" name="Picture 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7166"/>
            <a:ext cx="1827886" cy="1504188"/>
          </a:xfrm>
          <a:prstGeom prst="rect">
            <a:avLst/>
          </a:prstGeom>
          <a:noFill/>
        </p:spPr>
      </p:pic>
      <p:pic>
        <p:nvPicPr>
          <p:cNvPr id="36868" name="Picture 4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7166"/>
            <a:ext cx="1798625" cy="1337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39 + 6х + 23+ 8х = 62 + 14х</a:t>
            </a:r>
          </a:p>
          <a:p>
            <a:r>
              <a:rPr lang="ru-RU" b="1" dirty="0" smtClean="0"/>
              <a:t>62 + 14*8 </a:t>
            </a:r>
          </a:p>
          <a:p>
            <a:endParaRPr lang="ru-RU" b="1" dirty="0" smtClean="0"/>
          </a:p>
          <a:p>
            <a:r>
              <a:rPr lang="ru-RU" b="1" dirty="0" smtClean="0"/>
              <a:t>А </a:t>
            </a:r>
            <a:r>
              <a:rPr lang="ru-RU" b="1" dirty="0" smtClean="0"/>
              <a:t>– </a:t>
            </a:r>
            <a:r>
              <a:rPr lang="ru-RU" b="1" dirty="0" smtClean="0"/>
              <a:t>144, Б </a:t>
            </a:r>
            <a:r>
              <a:rPr lang="ru-RU" b="1" dirty="0" smtClean="0"/>
              <a:t>– </a:t>
            </a:r>
            <a:r>
              <a:rPr lang="ru-RU" b="1" dirty="0" smtClean="0"/>
              <a:t>154, В </a:t>
            </a:r>
            <a:r>
              <a:rPr lang="ru-RU" b="1" dirty="0" smtClean="0"/>
              <a:t>– </a:t>
            </a:r>
            <a:r>
              <a:rPr lang="ru-RU" b="1" dirty="0" smtClean="0"/>
              <a:t>164, Г </a:t>
            </a:r>
            <a:r>
              <a:rPr lang="ru-RU" b="1" dirty="0" smtClean="0"/>
              <a:t>– </a:t>
            </a:r>
            <a:r>
              <a:rPr lang="ru-RU" b="1" dirty="0" smtClean="0"/>
              <a:t>174, Д </a:t>
            </a:r>
            <a:r>
              <a:rPr lang="ru-RU" b="1" dirty="0" smtClean="0"/>
              <a:t>– 184</a:t>
            </a:r>
          </a:p>
          <a:p>
            <a:endParaRPr lang="ru-RU" dirty="0"/>
          </a:p>
        </p:txBody>
      </p:sp>
      <p:pic>
        <p:nvPicPr>
          <p:cNvPr id="36866" name="Picture 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7166"/>
            <a:ext cx="1827886" cy="1504188"/>
          </a:xfrm>
          <a:prstGeom prst="rect">
            <a:avLst/>
          </a:prstGeom>
          <a:noFill/>
        </p:spPr>
      </p:pic>
      <p:pic>
        <p:nvPicPr>
          <p:cNvPr id="36868" name="Picture 4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7166"/>
            <a:ext cx="1798625" cy="1337767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143504" y="4357694"/>
            <a:ext cx="1357322" cy="1000132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«100-метровка в бассейне » : ответить за 1 минуту (рекорд –около 49 сек)</a:t>
            </a:r>
            <a:endParaRPr lang="ru-RU" dirty="0"/>
          </a:p>
        </p:txBody>
      </p:sp>
      <p:pic>
        <p:nvPicPr>
          <p:cNvPr id="37891" name="Picture 3" descr="C:\Users\User\AppData\Local\Microsoft\Windows\Temporary Internet Files\Content.IE5\5E0YS9VN\swimming_coloring_page_12133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00438"/>
            <a:ext cx="2751861" cy="1944124"/>
          </a:xfrm>
          <a:prstGeom prst="rect">
            <a:avLst/>
          </a:prstGeom>
          <a:noFill/>
        </p:spPr>
      </p:pic>
      <p:pic>
        <p:nvPicPr>
          <p:cNvPr id="37892" name="Picture 4" descr="C:\Users\User\AppData\Local\Microsoft\Windows\Temporary Internet Files\Content.IE5\9UQUJEVB\swimming-symbo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80"/>
            <a:ext cx="3493691" cy="2314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Любитель порядка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Настольная лампа,</a:t>
            </a:r>
          </a:p>
          <a:p>
            <a:r>
              <a:rPr lang="ru-RU" dirty="0" smtClean="0"/>
              <a:t>Зеленый диван,	</a:t>
            </a:r>
          </a:p>
          <a:p>
            <a:r>
              <a:rPr lang="ru-RU" dirty="0" smtClean="0"/>
              <a:t>Сидит на диване</a:t>
            </a:r>
          </a:p>
          <a:p>
            <a:r>
              <a:rPr lang="ru-RU" dirty="0" smtClean="0"/>
              <a:t>Матюшин Иван.</a:t>
            </a:r>
          </a:p>
          <a:p>
            <a:r>
              <a:rPr lang="ru-RU" dirty="0" smtClean="0"/>
              <a:t>Он пишет...</a:t>
            </a:r>
          </a:p>
          <a:p>
            <a:r>
              <a:rPr lang="ru-RU" dirty="0" smtClean="0"/>
              <a:t>Не будем, ребята, мешать,</a:t>
            </a:r>
          </a:p>
          <a:p>
            <a:r>
              <a:rPr lang="ru-RU" dirty="0" smtClean="0"/>
              <a:t>А только тихонько</a:t>
            </a:r>
          </a:p>
          <a:p>
            <a:r>
              <a:rPr lang="ru-RU" dirty="0" smtClean="0"/>
              <a:t>Заглянем в тетрадь.</a:t>
            </a:r>
          </a:p>
          <a:p>
            <a:r>
              <a:rPr lang="ru-RU" dirty="0" smtClean="0"/>
              <a:t>В тетрадке написано </a:t>
            </a:r>
          </a:p>
          <a:p>
            <a:r>
              <a:rPr lang="ru-RU" dirty="0" smtClean="0"/>
              <a:t>Все по порядку:</a:t>
            </a:r>
          </a:p>
          <a:p>
            <a:endParaRPr lang="ru-RU" dirty="0"/>
          </a:p>
        </p:txBody>
      </p:sp>
      <p:pic>
        <p:nvPicPr>
          <p:cNvPr id="4" name="Содержимое 3" descr="71352835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166" y="5357826"/>
            <a:ext cx="2376834" cy="137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C:\Users\User\AppData\Local\Microsoft\Windows\Temporary Internet Files\Content.IE5\5E0YS9VN\%D1%81%D1%82%D0%BE%D0%BF%D0%B0+%D0%BA%D0%BD%D0%B8%D0%B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714752"/>
            <a:ext cx="1376348" cy="1216661"/>
          </a:xfrm>
          <a:prstGeom prst="rect">
            <a:avLst/>
          </a:prstGeom>
          <a:noFill/>
        </p:spPr>
      </p:pic>
      <p:pic>
        <p:nvPicPr>
          <p:cNvPr id="38916" name="Picture 4" descr="C:\Users\User\AppData\Local\Microsoft\Windows\Temporary Internet Files\Content.IE5\HPKI4NRQ\392_300_28735_write_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929198"/>
            <a:ext cx="2143140" cy="1640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Любитель порядка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«В </a:t>
            </a:r>
            <a:r>
              <a:rPr lang="ru-RU" b="1" u="sng" dirty="0" smtClean="0">
                <a:solidFill>
                  <a:srgbClr val="FF0000"/>
                </a:solidFill>
              </a:rPr>
              <a:t>семь двадцать </a:t>
            </a:r>
            <a:r>
              <a:rPr lang="ru-RU" dirty="0" smtClean="0"/>
              <a:t>встаем,</a:t>
            </a:r>
          </a:p>
          <a:p>
            <a:r>
              <a:rPr lang="ru-RU" dirty="0" smtClean="0"/>
              <a:t>Производим зарядку.</a:t>
            </a:r>
          </a:p>
          <a:p>
            <a:r>
              <a:rPr lang="ru-RU" dirty="0" smtClean="0"/>
              <a:t>В </a:t>
            </a:r>
            <a:r>
              <a:rPr lang="ru-RU" b="1" u="sng" dirty="0" smtClean="0">
                <a:solidFill>
                  <a:srgbClr val="FF0000"/>
                </a:solidFill>
              </a:rPr>
              <a:t>восемь тридцать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Умывшись холодной водой,</a:t>
            </a:r>
          </a:p>
          <a:p>
            <a:r>
              <a:rPr lang="ru-RU" dirty="0" smtClean="0"/>
              <a:t>Застелем постель</a:t>
            </a:r>
          </a:p>
          <a:p>
            <a:r>
              <a:rPr lang="ru-RU" dirty="0" smtClean="0"/>
              <a:t>И займемся едой.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Без четверти восемь</a:t>
            </a:r>
          </a:p>
          <a:p>
            <a:r>
              <a:rPr lang="ru-RU" dirty="0" smtClean="0"/>
              <a:t>Дрова мы приносим.</a:t>
            </a:r>
          </a:p>
          <a:p>
            <a:r>
              <a:rPr lang="ru-RU" dirty="0" smtClean="0"/>
              <a:t>Готовим по плану</a:t>
            </a:r>
          </a:p>
          <a:p>
            <a:r>
              <a:rPr lang="ru-RU" dirty="0" smtClean="0"/>
              <a:t>Похлебку Полкану —</a:t>
            </a:r>
          </a:p>
          <a:p>
            <a:r>
              <a:rPr lang="ru-RU" dirty="0" smtClean="0"/>
              <a:t>И в класс направляемся</a:t>
            </a:r>
          </a:p>
          <a:p>
            <a:r>
              <a:rPr lang="ru-RU" dirty="0" smtClean="0"/>
              <a:t>В </a:t>
            </a:r>
            <a:r>
              <a:rPr lang="ru-RU" b="1" u="sng" dirty="0" smtClean="0">
                <a:solidFill>
                  <a:srgbClr val="FF0000"/>
                </a:solidFill>
              </a:rPr>
              <a:t>восемь ноль пять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Вопрос: сколько времени уходит у Ивана от подъема до выхода в школу?</a:t>
            </a:r>
          </a:p>
          <a:p>
            <a:endParaRPr lang="ru-RU" dirty="0"/>
          </a:p>
        </p:txBody>
      </p:sp>
      <p:pic>
        <p:nvPicPr>
          <p:cNvPr id="4" name="Содержимое 3" descr="71352835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928670"/>
            <a:ext cx="2376834" cy="137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C:\Users\User\AppData\Local\Microsoft\Windows\Temporary Internet Files\Content.IE5\5E0YS9VN\%D1%81%D1%82%D0%BE%D0%BF%D0%B0+%D0%BA%D0%BD%D0%B8%D0%B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714752"/>
            <a:ext cx="1376348" cy="1216661"/>
          </a:xfrm>
          <a:prstGeom prst="rect">
            <a:avLst/>
          </a:prstGeom>
          <a:noFill/>
        </p:spPr>
      </p:pic>
      <p:pic>
        <p:nvPicPr>
          <p:cNvPr id="38916" name="Picture 4" descr="C:\Users\User\AppData\Local\Microsoft\Windows\Temporary Internet Files\Content.IE5\HPKI4NRQ\392_300_28735_write_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786058"/>
            <a:ext cx="2143140" cy="1640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1352835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7166"/>
            <a:ext cx="2376834" cy="137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0298" y="3643314"/>
            <a:ext cx="3714776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</a:rPr>
              <a:t>45 минут</a:t>
            </a:r>
            <a:endParaRPr lang="ru-RU" sz="6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Три угла, три отрезка здесь есть,</a:t>
            </a:r>
          </a:p>
          <a:p>
            <a:r>
              <a:rPr lang="ru-RU" dirty="0" smtClean="0"/>
              <a:t>А центр его – капитан: ему – слава и честь!</a:t>
            </a:r>
          </a:p>
          <a:p>
            <a:r>
              <a:rPr lang="ru-RU" dirty="0" smtClean="0"/>
              <a:t>   Противник сегодня серьёзный у нас – </a:t>
            </a:r>
          </a:p>
          <a:p>
            <a:r>
              <a:rPr lang="ru-RU" dirty="0" smtClean="0"/>
              <a:t>Прямоугольник , мы  - ждем для соревнования вас. </a:t>
            </a:r>
          </a:p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072198" y="4071942"/>
            <a:ext cx="2286048" cy="2428892"/>
          </a:xfrm>
          <a:prstGeom prst="triangle">
            <a:avLst/>
          </a:prstGeom>
          <a:solidFill>
            <a:srgbClr val="DD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«Арбитрам»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Кросс осенний вспоминая,</a:t>
            </a:r>
          </a:p>
          <a:p>
            <a:r>
              <a:rPr lang="ru-RU" dirty="0" smtClean="0"/>
              <a:t>Спорят белки два часа:</a:t>
            </a:r>
          </a:p>
          <a:p>
            <a:r>
              <a:rPr lang="ru-RU" dirty="0" smtClean="0"/>
              <a:t>- Победил в забеге заяц,</a:t>
            </a:r>
          </a:p>
          <a:p>
            <a:r>
              <a:rPr lang="ru-RU" dirty="0" smtClean="0"/>
              <a:t>А второй была лиса!</a:t>
            </a:r>
          </a:p>
          <a:p>
            <a:r>
              <a:rPr lang="ru-RU" dirty="0" smtClean="0"/>
              <a:t>- Нет, - твердит другая белка, - </a:t>
            </a:r>
          </a:p>
          <a:p>
            <a:r>
              <a:rPr lang="ru-RU" dirty="0" smtClean="0"/>
              <a:t>Ты мне эти шутки брось, </a:t>
            </a:r>
          </a:p>
          <a:p>
            <a:r>
              <a:rPr lang="ru-RU" dirty="0" smtClean="0"/>
              <a:t>Заяц был вторым, конечно, </a:t>
            </a:r>
          </a:p>
          <a:p>
            <a:r>
              <a:rPr lang="ru-RU" dirty="0" smtClean="0"/>
              <a:t>Первым был, я помню, - лось!</a:t>
            </a:r>
          </a:p>
          <a:p>
            <a:r>
              <a:rPr lang="ru-RU" dirty="0" smtClean="0"/>
              <a:t>Я, - промолвил филин важный, </a:t>
            </a:r>
          </a:p>
          <a:p>
            <a:r>
              <a:rPr lang="ru-RU" dirty="0" smtClean="0"/>
              <a:t>В спор чужой не стану лезть, </a:t>
            </a:r>
          </a:p>
          <a:p>
            <a:r>
              <a:rPr lang="ru-RU" dirty="0" smtClean="0"/>
              <a:t>Но у вас в словах у каждой </a:t>
            </a:r>
          </a:p>
          <a:p>
            <a:r>
              <a:rPr lang="ru-RU" dirty="0" smtClean="0"/>
              <a:t>По одной ошибке есть!</a:t>
            </a:r>
          </a:p>
          <a:p>
            <a:r>
              <a:rPr lang="ru-RU" dirty="0" smtClean="0"/>
              <a:t>Белки фыркнули сердито, </a:t>
            </a:r>
          </a:p>
          <a:p>
            <a:r>
              <a:rPr lang="ru-RU" dirty="0" smtClean="0"/>
              <a:t>Неприятно стало им,</a:t>
            </a:r>
          </a:p>
          <a:p>
            <a:r>
              <a:rPr lang="ru-RU" dirty="0" smtClean="0"/>
              <a:t> Вы же, взвесив все, найдите, </a:t>
            </a:r>
          </a:p>
          <a:p>
            <a:r>
              <a:rPr lang="ru-RU" dirty="0" smtClean="0"/>
              <a:t>Кто был первым, кто вторым.</a:t>
            </a:r>
          </a:p>
          <a:p>
            <a:endParaRPr lang="ru-RU" dirty="0"/>
          </a:p>
        </p:txBody>
      </p:sp>
      <p:pic>
        <p:nvPicPr>
          <p:cNvPr id="39938" name="Picture 2" descr="C:\Users\User\AppData\Local\Microsoft\Windows\Temporary Internet Files\Content.IE5\9UQUJEVB\4561167961_1d77bbb47e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57298"/>
            <a:ext cx="2571769" cy="1928826"/>
          </a:xfrm>
          <a:prstGeom prst="rect">
            <a:avLst/>
          </a:prstGeom>
          <a:noFill/>
        </p:spPr>
      </p:pic>
      <p:pic>
        <p:nvPicPr>
          <p:cNvPr id="39941" name="Picture 5" descr="C:\Users\User\AppData\Local\Microsoft\Windows\Temporary Internet Files\Content.IE5\HPKI4NRQ\red fox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71876"/>
            <a:ext cx="1785950" cy="1428760"/>
          </a:xfrm>
          <a:prstGeom prst="rect">
            <a:avLst/>
          </a:prstGeom>
          <a:noFill/>
        </p:spPr>
      </p:pic>
      <p:pic>
        <p:nvPicPr>
          <p:cNvPr id="39944" name="Picture 8" descr="Животный мир Ополья - Краеведческое общество - Страница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5000636"/>
            <a:ext cx="1928826" cy="1653279"/>
          </a:xfrm>
          <a:prstGeom prst="rect">
            <a:avLst/>
          </a:prstGeom>
          <a:noFill/>
        </p:spPr>
      </p:pic>
      <p:pic>
        <p:nvPicPr>
          <p:cNvPr id="39945" name="Picture 9" descr="C:\Users\User\AppData\Local\Microsoft\Windows\Temporary Internet Files\Content.IE5\CTZJOD29\290px-Eichh%C3%B6rnchen_D%C3%BCsseldorf_Hofgarten_edi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57166"/>
            <a:ext cx="1261950" cy="857256"/>
          </a:xfrm>
          <a:prstGeom prst="rect">
            <a:avLst/>
          </a:prstGeom>
          <a:noFill/>
        </p:spPr>
      </p:pic>
      <p:pic>
        <p:nvPicPr>
          <p:cNvPr id="39946" name="Picture 10" descr="C:\Users\User\AppData\Local\Microsoft\Windows\Temporary Internet Files\Content.IE5\HPKI4NRQ\herbivore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52"/>
            <a:ext cx="1466860" cy="1000132"/>
          </a:xfrm>
          <a:prstGeom prst="rect">
            <a:avLst/>
          </a:prstGeom>
          <a:noFill/>
        </p:spPr>
      </p:pic>
      <p:pic>
        <p:nvPicPr>
          <p:cNvPr id="39949" name="Picture 13" descr="C:\Users\User\AppData\Local\Microsoft\Windows\Temporary Internet Files\Content.IE5\5E0YS9VN\99293893_a067563468_z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85728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«Арбитрам»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9938" name="Picture 2" descr="C:\Users\User\AppData\Local\Microsoft\Windows\Temporary Internet Files\Content.IE5\9UQUJEVB\4561167961_1d77bbb47e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2571769" cy="1928826"/>
          </a:xfrm>
          <a:prstGeom prst="rect">
            <a:avLst/>
          </a:prstGeom>
          <a:noFill/>
        </p:spPr>
      </p:pic>
      <p:pic>
        <p:nvPicPr>
          <p:cNvPr id="39941" name="Picture 5" descr="C:\Users\User\AppData\Local\Microsoft\Windows\Temporary Internet Files\Content.IE5\HPKI4NRQ\red fox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7" y="2714620"/>
            <a:ext cx="2678925" cy="2143140"/>
          </a:xfrm>
          <a:prstGeom prst="rect">
            <a:avLst/>
          </a:prstGeom>
          <a:noFill/>
        </p:spPr>
      </p:pic>
      <p:pic>
        <p:nvPicPr>
          <p:cNvPr id="39944" name="Picture 8" descr="Животный мир Ополья - Краеведческое общество - Страница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214422"/>
            <a:ext cx="3643338" cy="3122861"/>
          </a:xfrm>
          <a:prstGeom prst="rect">
            <a:avLst/>
          </a:prstGeom>
          <a:noFill/>
        </p:spPr>
      </p:pic>
      <p:pic>
        <p:nvPicPr>
          <p:cNvPr id="39945" name="Picture 9" descr="C:\Users\User\AppData\Local\Microsoft\Windows\Temporary Internet Files\Content.IE5\CTZJOD29\290px-Eichh%C3%B6rnchen_D%C3%BCsseldorf_Hofgarten_edi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57166"/>
            <a:ext cx="1261950" cy="857256"/>
          </a:xfrm>
          <a:prstGeom prst="rect">
            <a:avLst/>
          </a:prstGeom>
          <a:noFill/>
        </p:spPr>
      </p:pic>
      <p:pic>
        <p:nvPicPr>
          <p:cNvPr id="39946" name="Picture 10" descr="C:\Users\User\AppData\Local\Microsoft\Windows\Temporary Internet Files\Content.IE5\HPKI4NRQ\herbivore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52"/>
            <a:ext cx="1466860" cy="1000132"/>
          </a:xfrm>
          <a:prstGeom prst="rect">
            <a:avLst/>
          </a:prstGeom>
          <a:noFill/>
        </p:spPr>
      </p:pic>
      <p:pic>
        <p:nvPicPr>
          <p:cNvPr id="39949" name="Picture 13" descr="C:\Users\User\AppData\Local\Microsoft\Windows\Temporary Internet Files\Content.IE5\5E0YS9VN\99293893_a067563468_z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85728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«Зарядка ума»: соревнование «Треугольники»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Часто знает и дошкольник, Что такое треугольник,</a:t>
            </a:r>
          </a:p>
          <a:p>
            <a:r>
              <a:rPr lang="ru-RU" dirty="0" smtClean="0"/>
              <a:t>А уж вам-то как не знать,</a:t>
            </a:r>
          </a:p>
          <a:p>
            <a:r>
              <a:rPr lang="ru-RU" dirty="0" smtClean="0"/>
              <a:t>Но совсем другое дело-</a:t>
            </a:r>
          </a:p>
          <a:p>
            <a:r>
              <a:rPr lang="ru-RU" dirty="0" smtClean="0"/>
              <a:t>Быстро, точно и умело</a:t>
            </a:r>
          </a:p>
          <a:p>
            <a:r>
              <a:rPr lang="ru-RU" dirty="0" smtClean="0"/>
              <a:t>Треугольники считать.</a:t>
            </a:r>
          </a:p>
          <a:p>
            <a:r>
              <a:rPr lang="ru-RU" dirty="0" smtClean="0"/>
              <a:t>Например, в фигуре этой </a:t>
            </a:r>
          </a:p>
          <a:p>
            <a:r>
              <a:rPr lang="ru-RU" dirty="0" smtClean="0"/>
              <a:t>Сколько разных? Рассмотри!</a:t>
            </a:r>
          </a:p>
          <a:p>
            <a:r>
              <a:rPr lang="ru-RU" dirty="0" smtClean="0"/>
              <a:t> Все внимательно исследуй </a:t>
            </a:r>
          </a:p>
          <a:p>
            <a:r>
              <a:rPr lang="ru-RU" dirty="0" smtClean="0"/>
              <a:t>И по краю, и внутри!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714620"/>
            <a:ext cx="129095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492896"/>
            <a:ext cx="1428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676875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«ЛОГОГРИФЫ»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Арифметический я знак,</a:t>
            </a:r>
            <a:br>
              <a:rPr lang="ru-RU" sz="4000" b="1" dirty="0" smtClean="0"/>
            </a:br>
            <a:r>
              <a:rPr lang="ru-RU" sz="4000" b="1" dirty="0" smtClean="0"/>
              <a:t>В задачнике найдешь меня</a:t>
            </a:r>
            <a:br>
              <a:rPr lang="ru-RU" sz="4000" b="1" dirty="0" smtClean="0"/>
            </a:br>
            <a:r>
              <a:rPr lang="ru-RU" sz="4000" b="1" dirty="0" smtClean="0"/>
              <a:t>Во многих строчках,</a:t>
            </a:r>
            <a:br>
              <a:rPr lang="ru-RU" sz="4000" b="1" dirty="0" smtClean="0"/>
            </a:br>
            <a:r>
              <a:rPr lang="ru-RU" sz="4000" b="1" dirty="0" smtClean="0"/>
              <a:t>Лишь “О” ты вставишь, </a:t>
            </a:r>
            <a:br>
              <a:rPr lang="ru-RU" sz="4000" b="1" dirty="0" smtClean="0"/>
            </a:br>
            <a:r>
              <a:rPr lang="ru-RU" sz="4000" b="1" dirty="0" smtClean="0"/>
              <a:t>Зная как , и я – географическая точка.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«ЛОГОГРИФЫ»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Полюс - плюс</a:t>
            </a:r>
            <a:endParaRPr lang="ru-RU" sz="4000" b="1" dirty="0"/>
          </a:p>
        </p:txBody>
      </p:sp>
      <p:pic>
        <p:nvPicPr>
          <p:cNvPr id="47107" name="Picture 3" descr="C:\Users\User\AppData\Local\Microsoft\Windows\Temporary Internet Files\Content.IE5\HPKI4NRQ\275px-Brockhaus_and_Efron_Encyclopedic_Dictionary_b85_439-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00306"/>
            <a:ext cx="1257300" cy="1042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«ЛОГОГРИФЫ»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Я – цифра меньше 10,</a:t>
            </a:r>
            <a:br>
              <a:rPr lang="ru-RU" sz="4000" dirty="0" smtClean="0"/>
            </a:br>
            <a:r>
              <a:rPr lang="ru-RU" sz="4000" dirty="0" smtClean="0"/>
              <a:t>Меня тебе легко найти.</a:t>
            </a:r>
            <a:br>
              <a:rPr lang="ru-RU" sz="4000" dirty="0" smtClean="0"/>
            </a:br>
            <a:r>
              <a:rPr lang="ru-RU" sz="4000" dirty="0" smtClean="0"/>
              <a:t>Но если букве “Я” </a:t>
            </a:r>
            <a:br>
              <a:rPr lang="ru-RU" sz="4000" dirty="0" smtClean="0"/>
            </a:br>
            <a:r>
              <a:rPr lang="ru-RU" sz="4000" dirty="0" smtClean="0"/>
              <a:t>Прикажешь рядом встать:</a:t>
            </a:r>
            <a:br>
              <a:rPr lang="ru-RU" sz="4000" dirty="0" smtClean="0"/>
            </a:br>
            <a:r>
              <a:rPr lang="ru-RU" sz="4000" dirty="0" smtClean="0"/>
              <a:t>Я – все: отец, и ты, и дедушка, и мать!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«ЛОГОГРИФЫ»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Семь – семья </a:t>
            </a:r>
            <a:endParaRPr lang="ru-RU" sz="4000" b="1" dirty="0"/>
          </a:p>
        </p:txBody>
      </p:sp>
      <p:pic>
        <p:nvPicPr>
          <p:cNvPr id="48130" name="Picture 2" descr="C:\Users\User\AppData\Local\Microsoft\Windows\Temporary Internet Files\Content.IE5\9UQUJEVB\family_guy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071810"/>
            <a:ext cx="4572000" cy="3600450"/>
          </a:xfrm>
          <a:prstGeom prst="rect">
            <a:avLst/>
          </a:prstGeom>
          <a:noFill/>
        </p:spPr>
      </p:pic>
      <p:pic>
        <p:nvPicPr>
          <p:cNvPr id="48133" name="Picture 5" descr="C:\Users\User\AppData\Local\Microsoft\Windows\Temporary Internet Files\Content.IE5\9UQUJEVB\number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0043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«ЛОГОГРИФЫ»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/>
              <a:t>Я – пространственное тело,</a:t>
            </a:r>
            <a:br>
              <a:rPr lang="ru-RU" sz="4000" dirty="0" smtClean="0"/>
            </a:br>
            <a:r>
              <a:rPr lang="ru-RU" sz="4000" dirty="0" smtClean="0"/>
              <a:t>И не сложен я с натуры,</a:t>
            </a:r>
            <a:br>
              <a:rPr lang="ru-RU" sz="4000" dirty="0" smtClean="0"/>
            </a:br>
            <a:r>
              <a:rPr lang="ru-RU" sz="4000" dirty="0" smtClean="0"/>
              <a:t>Если ж вставить “Л” умело,</a:t>
            </a:r>
            <a:br>
              <a:rPr lang="ru-RU" sz="4000" dirty="0" smtClean="0"/>
            </a:br>
            <a:r>
              <a:rPr lang="ru-RU" sz="4000" dirty="0" smtClean="0"/>
              <a:t>Стану домом я культуры.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«ЛОГОГРИФЫ»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Куб – клуб </a:t>
            </a:r>
            <a:endParaRPr lang="ru-RU" sz="4000" b="1" dirty="0"/>
          </a:p>
        </p:txBody>
      </p:sp>
      <p:pic>
        <p:nvPicPr>
          <p:cNvPr id="49154" name="Picture 2" descr="C:\Users\User\AppData\Local\Microsoft\Windows\Temporary Internet Files\Content.IE5\5E0YS9VN\cubr[1]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00438"/>
            <a:ext cx="3133725" cy="2524125"/>
          </a:xfrm>
          <a:prstGeom prst="rect">
            <a:avLst/>
          </a:prstGeom>
          <a:noFill/>
        </p:spPr>
      </p:pic>
      <p:pic>
        <p:nvPicPr>
          <p:cNvPr id="49157" name="Picture 5" descr="C:\Users\User\AppData\Local\Microsoft\Windows\Temporary Internet Files\Content.IE5\CTZJOD29\220px-%D0%94%D0%B2%D0%BE%D1%80%D0%B5%D1%86_%D0%BA%D1%83%D0%BB%D1%8C%D1%82%D1%83%D1%80%D1%8B_%D0%A3%D0%AD%D0%A5%D0%9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429000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Шире двери мы откроем уму и сообразительности,</a:t>
            </a:r>
          </a:p>
          <a:p>
            <a:r>
              <a:rPr lang="ru-RU" dirty="0" smtClean="0"/>
              <a:t>Эстафету передадим  творчеству  и  смелости.</a:t>
            </a:r>
          </a:p>
          <a:p>
            <a:r>
              <a:rPr lang="ru-RU" dirty="0" smtClean="0"/>
              <a:t>Болельщикам нашим – математический привет!</a:t>
            </a:r>
          </a:p>
          <a:p>
            <a:r>
              <a:rPr lang="ru-RU" dirty="0" smtClean="0"/>
              <a:t>А лени и глупости скажем мы - «нет»!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285728"/>
            <a:ext cx="2714644" cy="15001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«ЛОГОГРИФЫ»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/>
              <a:t>Он – грызун не очень мелкий,</a:t>
            </a:r>
            <a:br>
              <a:rPr lang="ru-RU" sz="4000" dirty="0" smtClean="0"/>
            </a:br>
            <a:r>
              <a:rPr lang="ru-RU" sz="4000" dirty="0" smtClean="0"/>
              <a:t>Ибо чуть побольше белки,</a:t>
            </a:r>
            <a:br>
              <a:rPr lang="ru-RU" sz="4000" dirty="0" smtClean="0"/>
            </a:br>
            <a:r>
              <a:rPr lang="ru-RU" sz="4000" dirty="0" smtClean="0"/>
              <a:t>А заменишь “У” на “О” – </a:t>
            </a:r>
            <a:br>
              <a:rPr lang="ru-RU" sz="4000" dirty="0" smtClean="0"/>
            </a:br>
            <a:r>
              <a:rPr lang="ru-RU" sz="4000" dirty="0" smtClean="0"/>
              <a:t>Будет круглое число.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«ЛОГОГРИФЫ»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Сурок - сорок</a:t>
            </a:r>
            <a:endParaRPr lang="ru-RU" sz="4000" b="1" dirty="0"/>
          </a:p>
        </p:txBody>
      </p:sp>
      <p:pic>
        <p:nvPicPr>
          <p:cNvPr id="50179" name="Picture 3" descr="C:\Users\User\AppData\Local\Microsoft\Windows\Temporary Internet Files\Content.IE5\CTZJOD29\%D1%81%D1%83%D1%80%D0%BE%D0%B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86124"/>
            <a:ext cx="3781425" cy="2524125"/>
          </a:xfrm>
          <a:prstGeom prst="rect">
            <a:avLst/>
          </a:prstGeom>
          <a:noFill/>
        </p:spPr>
      </p:pic>
      <p:pic>
        <p:nvPicPr>
          <p:cNvPr id="50180" name="Picture 4" descr="C:\Users\User\AppData\Local\Microsoft\Windows\Temporary Internet Files\Content.IE5\9UQUJEVB\40th-ruby-wedding-anniversary-latex-ballo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07181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СПАСИБО!</a:t>
            </a:r>
            <a:endParaRPr lang="ru-RU" b="1" dirty="0"/>
          </a:p>
        </p:txBody>
      </p:sp>
      <p:pic>
        <p:nvPicPr>
          <p:cNvPr id="4" name="Содержимое 3" descr="0101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774" y="1600200"/>
            <a:ext cx="37314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 smtClean="0"/>
              <a:t>«Разминка перед стартом»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Чтоб водить корабли , </a:t>
            </a:r>
            <a:br>
              <a:rPr lang="ru-RU" dirty="0" smtClean="0"/>
            </a:br>
            <a:r>
              <a:rPr lang="ru-RU" dirty="0" smtClean="0"/>
              <a:t>Чтобы в небо взлететь , </a:t>
            </a:r>
            <a:br>
              <a:rPr lang="ru-RU" dirty="0" smtClean="0"/>
            </a:br>
            <a:r>
              <a:rPr lang="ru-RU" dirty="0" smtClean="0"/>
              <a:t>Надо многое знать , </a:t>
            </a:r>
            <a:br>
              <a:rPr lang="ru-RU" dirty="0" smtClean="0"/>
            </a:br>
            <a:r>
              <a:rPr lang="ru-RU" dirty="0" smtClean="0"/>
              <a:t>И при этом , и при этом , </a:t>
            </a:r>
            <a:br>
              <a:rPr lang="ru-RU" dirty="0" smtClean="0"/>
            </a:br>
            <a:r>
              <a:rPr lang="ru-RU" dirty="0" smtClean="0"/>
              <a:t>Вы заметьте-ка , </a:t>
            </a:r>
            <a:br>
              <a:rPr lang="ru-RU" dirty="0" smtClean="0"/>
            </a:br>
            <a:r>
              <a:rPr lang="ru-RU" dirty="0" smtClean="0"/>
              <a:t>Очень важная наука </a:t>
            </a:r>
            <a:br>
              <a:rPr lang="ru-RU" dirty="0" smtClean="0"/>
            </a:br>
            <a:r>
              <a:rPr lang="ru-RU" b="1" dirty="0" err="1" smtClean="0">
                <a:solidFill>
                  <a:srgbClr val="FF0000"/>
                </a:solidFill>
              </a:rPr>
              <a:t>Ма-те-ма-ти-ка</a:t>
            </a:r>
            <a:r>
              <a:rPr lang="ru-RU" b="1" dirty="0" smtClean="0">
                <a:solidFill>
                  <a:srgbClr val="FF0000"/>
                </a:solidFill>
              </a:rPr>
              <a:t>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User\AppData\Local\Microsoft\Windows\Temporary Internet Files\Content.IE5\5E0YS9VN\mathematics.previe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00570"/>
            <a:ext cx="3286148" cy="1601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4.32801E-6 C 0.2389 -0.00925 0.47796 -0.01827 0.529 -0.00323 C 0.58004 0.0118 0.34029 0.07634 0.30609 0.08999 C 0.27188 0.10364 0.29793 0.09115 0.32414 0.07865 " pathEditMode="relative" ptsTypes="aa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корабли </a:t>
            </a:r>
            <a:br>
              <a:rPr lang="ru-RU" dirty="0" smtClean="0"/>
            </a:br>
            <a:r>
              <a:rPr lang="ru-RU" dirty="0" smtClean="0"/>
              <a:t>Не садятся на мель , </a:t>
            </a:r>
            <a:br>
              <a:rPr lang="ru-RU" dirty="0" smtClean="0"/>
            </a:br>
            <a:r>
              <a:rPr lang="ru-RU" dirty="0" smtClean="0"/>
              <a:t>А по курсу идут </a:t>
            </a:r>
            <a:br>
              <a:rPr lang="ru-RU" dirty="0" smtClean="0"/>
            </a:br>
            <a:r>
              <a:rPr lang="ru-RU" dirty="0" smtClean="0"/>
              <a:t>Сквозь туман и метель ? </a:t>
            </a:r>
            <a:br>
              <a:rPr lang="ru-RU" dirty="0" smtClean="0"/>
            </a:br>
            <a:r>
              <a:rPr lang="ru-RU" dirty="0" smtClean="0"/>
              <a:t>Потому что, потому что, </a:t>
            </a:r>
            <a:br>
              <a:rPr lang="ru-RU" dirty="0" smtClean="0"/>
            </a:br>
            <a:r>
              <a:rPr lang="ru-RU" dirty="0" smtClean="0"/>
              <a:t>Вы заметьте-ка , </a:t>
            </a:r>
            <a:br>
              <a:rPr lang="ru-RU" dirty="0" smtClean="0"/>
            </a:br>
            <a:r>
              <a:rPr lang="ru-RU" dirty="0" smtClean="0"/>
              <a:t>Капитанам помогает </a:t>
            </a:r>
            <a:br>
              <a:rPr lang="ru-RU" dirty="0" smtClean="0"/>
            </a:br>
            <a:r>
              <a:rPr lang="ru-RU" dirty="0" err="1" smtClean="0"/>
              <a:t>Ма-те-ма-ти-ка</a:t>
            </a:r>
            <a:r>
              <a:rPr lang="ru-RU" dirty="0" smtClean="0"/>
              <a:t>!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3" name="Picture 5" descr="C:\Users\User\AppData\Local\Microsoft\Windows\Temporary Internet Files\Content.IE5\5E0YS9VN\math_clipar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143512"/>
            <a:ext cx="3429024" cy="2097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57 -0.1418 C 0.15121 -0.14411 0.15521 -0.1455 0.1585 -0.14828 C 0.1743 -0.16192 0.18576 -0.18159 0.20434 -0.18991 C 0.21163 -0.19824 0.21909 -0.20333 0.2283 -0.20749 C 0.23576 -0.2149 0.24687 -0.21605 0.25607 -0.21883 C 0.25937 -0.21975 0.2658 -0.22207 0.2658 -0.22184 C 0.28298 -0.2216 0.30034 -0.22137 0.31753 -0.22045 C 0.32396 -0.21998 0.32969 -0.2149 0.33559 -0.21235 C 0.34531 -0.20819 0.34861 -0.20772 0.35729 -0.20587 C 0.36857 -0.19732 0.38194 -0.19893 0.39462 -0.19639 C 0.45503 -0.19755 0.45399 -0.19038 0.48854 -0.20426 C 0.49982 -0.2142 0.48246 -0.19986 0.49826 -0.20911 C 0.50017 -0.21027 0.50139 -0.21258 0.50312 -0.21397 C 0.50416 -0.2149 0.50555 -0.21513 0.50677 -0.21559 C 0.51215 -0.22322 0.51805 -0.22808 0.52482 -0.23317 C 0.53177 -0.24612 0.54236 -0.2533 0.55121 -0.2637 C 0.55659 -0.26995 0.56128 -0.27666 0.56805 -0.2799 C 0.57205 -0.2836 0.5783 -0.29031 0.58264 -0.29262 C 0.58732 -0.29493 0.59705 -0.29748 0.59705 -0.29725 C 0.62031 -0.29655 0.62812 -0.29609 0.64653 -0.29262 C 0.65295 -0.28915 0.65937 -0.28545 0.6658 -0.28152 C 0.67187 -0.26394 0.66996 -0.24474 0.66094 -0.23016 C 0.65781 -0.2179 0.66232 -0.23248 0.65607 -0.22207 C 0.65521 -0.22068 0.65538 -0.21883 0.65486 -0.21721 C 0.65173 -0.20888 0.64896 -0.19963 0.64531 -0.19153 C 0.64427 -0.18621 0.64427 -0.18066 0.64288 -0.17557 C 0.6375 -0.15429 0.62587 -0.13486 0.6151 -0.11774 C 0.61041 -0.11034 0.61163 -0.1145 0.60555 -0.10641 C 0.60382 -0.10386 0.6026 -0.10062 0.60069 -0.09831 C 0.59861 -0.09577 0.5934 -0.09206 0.5934 -0.09183 " pathEditMode="relative" rAng="0" ptsTypes="fffffffffffffffffffffffffffff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Чтоб врачом, моряком </a:t>
            </a:r>
            <a:br>
              <a:rPr lang="ru-RU" dirty="0" smtClean="0"/>
            </a:br>
            <a:r>
              <a:rPr lang="ru-RU" dirty="0" smtClean="0"/>
              <a:t>Или лётчиком стать. </a:t>
            </a:r>
            <a:br>
              <a:rPr lang="ru-RU" dirty="0" smtClean="0"/>
            </a:br>
            <a:r>
              <a:rPr lang="ru-RU" dirty="0" smtClean="0"/>
              <a:t>Надо прежде всего </a:t>
            </a:r>
            <a:br>
              <a:rPr lang="ru-RU" dirty="0" smtClean="0"/>
            </a:br>
            <a:r>
              <a:rPr lang="ru-RU" dirty="0" smtClean="0"/>
              <a:t>Математику знать.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C:\Users\User\AppData\Local\Microsoft\Windows\Temporary Internet Files\Content.IE5\HPKI4NRQ\mathematics_clip_ar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4000528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4.15915E-6 C 0.00973 -0.00185 0.01216 -0.00555 0.02049 -0.0111 C 0.02588 -0.02198 0.04011 -0.02868 0.04949 -0.03354 C 0.06077 -0.03956 0.07345 -0.04719 0.0856 -0.04973 C 0.09237 -0.05112 0.09931 -0.05066 0.10608 -0.05135 C 0.10973 -0.05182 0.1132 -0.05228 0.11685 -0.05297 C 0.13178 -0.05621 0.12518 -0.05621 0.13855 -0.05783 C 0.14827 -0.05899 0.16754 -0.06084 0.16754 -0.06084 C 0.18699 -0.07032 0.20851 -0.07125 0.229 -0.07541 C 0.23178 -0.07587 0.23456 -0.07657 0.23733 -0.07703 C 0.24011 -0.07749 0.24584 -0.07865 0.24584 -0.07865 C 0.26529 -0.08744 0.28699 -0.09114 0.3073 -0.09299 C 0.3198 -0.09137 0.33247 -0.09207 0.34463 -0.08813 C 0.35313 -0.08536 0.3731 -0.06731 0.38195 -0.06084 C 0.38872 -0.05575 0.39445 -0.05182 0.40001 -0.04488 C 0.40331 -0.04071 0.40973 -0.03192 0.40973 -0.03192 C 0.41147 -0.02521 0.41355 -0.02013 0.41685 -0.01434 C 0.41911 -0.00555 0.42258 0.00393 0.42414 0.01295 C 0.42431 0.01434 0.42605 0.02868 0.42657 0.03053 C 0.42987 0.04256 0.43473 0.04765 0.43976 0.05783 C 0.44011 0.06685 0.43664 0.09345 0.44706 0.09808 C 0.45591 0.07448 0.46963 0.08142 0.48924 0.08027 C 0.49601 0.07842 0.49601 0.08096 0.49393 0.07541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 на свете нет профессий </a:t>
            </a:r>
            <a:br>
              <a:rPr lang="ru-RU" dirty="0" smtClean="0"/>
            </a:br>
            <a:r>
              <a:rPr lang="ru-RU" dirty="0" smtClean="0"/>
              <a:t>Вы заметьте-ка, </a:t>
            </a:r>
            <a:br>
              <a:rPr lang="ru-RU" dirty="0" smtClean="0"/>
            </a:br>
            <a:r>
              <a:rPr lang="ru-RU" dirty="0" smtClean="0"/>
              <a:t>Где бы вам не пригодилась </a:t>
            </a:r>
            <a:br>
              <a:rPr lang="ru-RU" dirty="0" smtClean="0"/>
            </a:br>
            <a:r>
              <a:rPr lang="ru-RU" dirty="0" smtClean="0"/>
              <a:t>Математика! </a:t>
            </a:r>
          </a:p>
          <a:p>
            <a:endParaRPr lang="ru-RU" dirty="0"/>
          </a:p>
        </p:txBody>
      </p:sp>
      <p:pic>
        <p:nvPicPr>
          <p:cNvPr id="4101" name="Picture 5" descr="C:\Users\User\AppData\Local\Microsoft\Windows\Temporary Internet Files\Content.IE5\HPKI4NRQ\mathematic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2643206" cy="1721493"/>
          </a:xfrm>
          <a:prstGeom prst="rect">
            <a:avLst/>
          </a:prstGeom>
          <a:noFill/>
        </p:spPr>
      </p:pic>
      <p:pic>
        <p:nvPicPr>
          <p:cNvPr id="4102" name="Picture 6" descr="C:\Users\User\AppData\Local\Microsoft\Windows\Temporary Internet Files\Content.IE5\CTZJOD29\doctor-and-patien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00042"/>
            <a:ext cx="1785950" cy="1783399"/>
          </a:xfrm>
          <a:prstGeom prst="rect">
            <a:avLst/>
          </a:prstGeom>
          <a:noFill/>
        </p:spPr>
      </p:pic>
      <p:pic>
        <p:nvPicPr>
          <p:cNvPr id="4103" name="Picture 7" descr="C:\Users\User\AppData\Local\Microsoft\Windows\Temporary Internet Files\Content.IE5\HPKI4NRQ\professia_wb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06656"/>
            <a:ext cx="2643174" cy="1750843"/>
          </a:xfrm>
          <a:prstGeom prst="rect">
            <a:avLst/>
          </a:prstGeom>
          <a:noFill/>
        </p:spPr>
      </p:pic>
      <p:pic>
        <p:nvPicPr>
          <p:cNvPr id="4104" name="Picture 8" descr="C:\Users\User\AppData\Local\Microsoft\Windows\Temporary Internet Files\Content.IE5\5E0YS9VN\interpr%C3%A9tation+rev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714884"/>
            <a:ext cx="1833561" cy="1582219"/>
          </a:xfrm>
          <a:prstGeom prst="rect">
            <a:avLst/>
          </a:prstGeom>
          <a:noFill/>
        </p:spPr>
      </p:pic>
      <p:pic>
        <p:nvPicPr>
          <p:cNvPr id="4107" name="Picture 11" descr="C:\Users\User\AppData\Local\Microsoft\Windows\Temporary Internet Files\Content.IE5\5E0YS9VN\dosk12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285992"/>
            <a:ext cx="2746248" cy="2340864"/>
          </a:xfrm>
          <a:prstGeom prst="rect">
            <a:avLst/>
          </a:prstGeom>
          <a:noFill/>
        </p:spPr>
      </p:pic>
      <p:pic>
        <p:nvPicPr>
          <p:cNvPr id="4110" name="Picture 14" descr="C:\Users\User\AppData\Local\Microsoft\Windows\Temporary Internet Files\Content.IE5\5E0YS9VN\19_zemlya_b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914900"/>
            <a:ext cx="2381250" cy="1943100"/>
          </a:xfrm>
          <a:prstGeom prst="rect">
            <a:avLst/>
          </a:prstGeom>
          <a:noFill/>
        </p:spPr>
      </p:pic>
      <p:pic>
        <p:nvPicPr>
          <p:cNvPr id="4111" name="Picture 15" descr="C:\Users\User\AppData\Local\Microsoft\Windows\Temporary Internet Files\Content.IE5\9UQUJEVB\scientist-test-tube[1]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14290"/>
            <a:ext cx="1921145" cy="161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77 0.05714 C 0.19288 0.04719 0.1967 0.03239 0.2059 0.02036 C 0.21962 0.00231 0.2349 -0.01018 0.25295 -0.01827 C 0.25816 -0.02059 0.26337 -0.02776 0.26858 -0.02961 C 0.27257 -0.031 0.27674 -0.03053 0.28073 -0.031 C 0.28941 -0.03701 0.3 -0.03632 0.30955 -0.03747 C 0.34861 -0.03632 0.35069 -0.03932 0.37587 -0.02961 C 0.38889 -0.01781 0.4026 -0.00416 0.41076 0.01388 C 0.41476 0.03563 0.41493 0.05991 0.40955 0.0812 C 0.40729 0.09022 0.40139 0.09901 0.39757 0.10687 C 0.39549 0.11127 0.39392 0.11913 0.39149 0.12306 C 0.38368 0.13579 0.37396 0.14573 0.36615 0.15823 C 0.36042 0.16748 0.35712 0.17627 0.35174 0.18552 C 0.34896 0.20079 0.35174 0.19524 0.34566 0.20333 C 0.34167 0.22184 0.33299 0.24058 0.32639 0.25792 C 0.32378 0.28522 0.32222 0.30396 0.32517 0.33495 C 0.32569 0.34004 0.33403 0.35323 0.33611 0.35716 C 0.33906 0.36341 0.34132 0.37173 0.34566 0.37659 C 0.36076 0.39348 0.38108 0.40343 0.39878 0.41522 C 0.4059 0.42008 0.41476 0.4173 0.42274 0.41846 C 0.45399 0.42262 0.40816 0.41707 0.43976 0.42309 C 0.44809 0.42471 0.4566 0.42494 0.46493 0.42633 C 0.48056 0.42586 0.49635 0.42563 0.51198 0.42471 C 0.52083 0.42424 0.52986 0.41754 0.53854 0.41522 C 0.55608 0.4106 0.57361 0.40851 0.59149 0.40713 C 0.59931 0.40458 0.60608 0.40227 0.61198 0.39417 C 0.62205 0.38099 0.62569 0.3685 0.63976 0.36225 C 0.6434 0.35716 0.6474 0.35369 0.65174 0.3493 C 0.65399 0.34004 0.65781 0.33195 0.66146 0.32362 C 0.66753 0.29494 0.66858 0.26579 0.67344 0.23687 C 0.67639 0.19431 0.67326 0.21305 0.68073 0.18089 C 0.68333 0.15684 0.68941 0.13324 0.69514 0.11011 C 0.70174 0.04974 0.70399 -0.01434 0.68663 -0.07125 C 0.67535 -0.15336 0.63802 -0.22808 0.59757 -0.28961 C 0.58281 -0.31205 0.56458 -0.32894 0.54566 -0.3442 C 0.54323 -0.34629 0.54132 -0.34929 0.53854 -0.35045 C 0.53316 -0.35253 0.5217 -0.35369 0.5217 -0.35346 C 0.49514 -0.35068 0.47118 -0.3442 0.44566 -0.33449 C 0.42153 -0.33564 0.3974 -0.33495 0.37344 -0.33773 C 0.3691 -0.33819 0.36562 -0.34235 0.36146 -0.3442 C 0.35052 -0.34883 0.33871 -0.35207 0.3276 -0.35531 C 0.31684 -0.36248 0.3059 -0.36687 0.29514 -0.37312 C 0.275 -0.38468 0.25642 -0.3981 0.2349 -0.40504 C 0.22483 -0.41337 0.21753 -0.41568 0.2059 -0.418 C 0.17604 -0.43164 0.12795 -0.42401 0.1059 -0.42447 C 0.09931 -0.42771 0.09288 -0.42979 0.08663 -0.43396 C 0.06632 -0.4328 0.05226 -0.42933 0.03246 -0.43072 C 0.03038 -0.43234 0.02847 -0.43419 0.02639 -0.43558 C 0.02517 -0.43627 0.02378 -0.43627 0.02274 -0.43719 C 0.01632 -0.44205 0.01319 -0.44598 0.0059 -0.44853 C 0.00191 -0.452 -0.00174 -0.45316 -0.00608 -0.45501 C -0.01215 -0.45454 -0.01823 -0.45454 -0.02413 -0.45339 C -0.02674 -0.45292 -0.02899 -0.45084 -0.03142 -0.45015 C -0.03351 -0.44969 -0.0375 -0.44853 -0.0375 -0.4483 " pathEditMode="relative" rAng="0" ptsTypes="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Я невелика. В этом суть моя...</a:t>
            </a:r>
          </a:p>
          <a:p>
            <a:r>
              <a:rPr lang="ru-RU" dirty="0" smtClean="0"/>
              <a:t>Хоть меня нельзя измерить,</a:t>
            </a:r>
          </a:p>
          <a:p>
            <a:r>
              <a:rPr lang="ru-RU" dirty="0" smtClean="0"/>
              <a:t>Настолько я ничтожна и мала,</a:t>
            </a:r>
          </a:p>
          <a:p>
            <a:r>
              <a:rPr lang="ru-RU" dirty="0" smtClean="0"/>
              <a:t>Но все собрания я могу уверить,</a:t>
            </a:r>
          </a:p>
          <a:p>
            <a:r>
              <a:rPr lang="ru-RU" dirty="0" smtClean="0"/>
              <a:t>Что геометрии я пользу принесла:</a:t>
            </a:r>
          </a:p>
          <a:p>
            <a:r>
              <a:rPr lang="ru-RU" dirty="0" smtClean="0"/>
              <a:t>Двух линий я пересеченье,</a:t>
            </a:r>
          </a:p>
          <a:p>
            <a:r>
              <a:rPr lang="ru-RU" dirty="0" smtClean="0"/>
              <a:t>Служу всегда вершиною угла.</a:t>
            </a:r>
          </a:p>
          <a:p>
            <a:r>
              <a:rPr lang="ru-RU" dirty="0" smtClean="0"/>
              <a:t>Хоть ты действительно мала,</a:t>
            </a:r>
          </a:p>
          <a:p>
            <a:r>
              <a:rPr lang="ru-RU" dirty="0" smtClean="0"/>
              <a:t>Но полезна, в этом нет сомненья!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000372"/>
            <a:ext cx="1819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1047</Words>
  <Application>Microsoft Office PowerPoint</Application>
  <PresentationFormat>Экран (4:3)</PresentationFormat>
  <Paragraphs>167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«Математические старты» </vt:lpstr>
      <vt:lpstr>Слайд 2</vt:lpstr>
      <vt:lpstr>Слайд 3</vt:lpstr>
      <vt:lpstr>Слайд 4</vt:lpstr>
      <vt:lpstr>«Разминка перед стартом» </vt:lpstr>
      <vt:lpstr>Слайд 6</vt:lpstr>
      <vt:lpstr>Слайд 7</vt:lpstr>
      <vt:lpstr>Слайд 8</vt:lpstr>
      <vt:lpstr>Слайд 9</vt:lpstr>
      <vt:lpstr>Ответ:</vt:lpstr>
      <vt:lpstr>Слайд 11</vt:lpstr>
      <vt:lpstr>Слайд 12</vt:lpstr>
      <vt:lpstr>Слайд 13</vt:lpstr>
      <vt:lpstr>Слайд 14</vt:lpstr>
      <vt:lpstr>Слайд 15</vt:lpstr>
      <vt:lpstr>«Прыжки в длину»</vt:lpstr>
      <vt:lpstr>«Прыжки в длину»</vt:lpstr>
      <vt:lpstr>«Художественная гимнастика»</vt:lpstr>
      <vt:lpstr>«Художественная гимнастика»</vt:lpstr>
      <vt:lpstr>Конкурс капитанов команд</vt:lpstr>
      <vt:lpstr>Слайд 21</vt:lpstr>
      <vt:lpstr>Авторалли </vt:lpstr>
      <vt:lpstr>Авторалли </vt:lpstr>
      <vt:lpstr>Слайд 24</vt:lpstr>
      <vt:lpstr>Слайд 25</vt:lpstr>
      <vt:lpstr>Слайд 26</vt:lpstr>
      <vt:lpstr>Любитель порядка </vt:lpstr>
      <vt:lpstr>Любитель порядка </vt:lpstr>
      <vt:lpstr>Слайд 29</vt:lpstr>
      <vt:lpstr>«Арбитрам»</vt:lpstr>
      <vt:lpstr>«Арбитрам»</vt:lpstr>
      <vt:lpstr>«Зарядка ума»: соревнование «Треугольники»</vt:lpstr>
      <vt:lpstr>Слайд 33</vt:lpstr>
      <vt:lpstr>«ЛОГОГРИФЫ»</vt:lpstr>
      <vt:lpstr>«ЛОГОГРИФЫ»</vt:lpstr>
      <vt:lpstr>«ЛОГОГРИФЫ»</vt:lpstr>
      <vt:lpstr>«ЛОГОГРИФЫ»</vt:lpstr>
      <vt:lpstr>«ЛОГОГРИФЫ»</vt:lpstr>
      <vt:lpstr>«ЛОГОГРИФЫ»</vt:lpstr>
      <vt:lpstr>«ЛОГОГРИФЫ»</vt:lpstr>
      <vt:lpstr>«ЛОГОГРИФЫ»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«Математические старты» </dc:title>
  <dc:creator>User</dc:creator>
  <cp:lastModifiedBy>User</cp:lastModifiedBy>
  <cp:revision>23</cp:revision>
  <dcterms:created xsi:type="dcterms:W3CDTF">2015-01-18T21:19:13Z</dcterms:created>
  <dcterms:modified xsi:type="dcterms:W3CDTF">2015-01-18T23:47:42Z</dcterms:modified>
</cp:coreProperties>
</file>