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46D6-7A60-431B-AD2E-0948EC632952}" type="datetimeFigureOut">
              <a:rPr lang="ru-RU" smtClean="0"/>
              <a:t>02.09.2012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B735-F7E6-4352-AEED-1C307EC462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pic>
        <p:nvPicPr>
          <p:cNvPr id="7" name="Рисунок 6" descr="2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8082" y="5072082"/>
            <a:ext cx="1785918" cy="1785918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46D6-7A60-431B-AD2E-0948EC632952}" type="datetimeFigureOut">
              <a:rPr lang="ru-RU" smtClean="0"/>
              <a:t>02.09.2012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B735-F7E6-4352-AEED-1C307EC462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2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0" y="5033954"/>
            <a:ext cx="2000232" cy="182404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46D6-7A60-431B-AD2E-0948EC632952}" type="datetimeFigureOut">
              <a:rPr lang="ru-RU" smtClean="0"/>
              <a:t>02.09.2012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B735-F7E6-4352-AEED-1C307EC462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2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612" y="5000612"/>
            <a:ext cx="1857388" cy="18573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46D6-7A60-431B-AD2E-0948EC632952}" type="datetimeFigureOut">
              <a:rPr lang="ru-RU" smtClean="0"/>
              <a:t>02.09.2012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B735-F7E6-4352-AEED-1C307EC462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51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H="1">
            <a:off x="0" y="3786190"/>
            <a:ext cx="1769171" cy="1874383"/>
          </a:xfrm>
          <a:prstGeom prst="rect">
            <a:avLst/>
          </a:prstGeom>
          <a:effectLst>
            <a:reflection blurRad="6350" stA="50000" endA="295" endPos="92000" dist="1016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A46D6-7A60-431B-AD2E-0948EC632952}" type="datetimeFigureOut">
              <a:rPr lang="ru-RU" smtClean="0"/>
              <a:t>02.09.2012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EB735-F7E6-4352-AEED-1C307EC4626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660066"/>
                </a:solidFill>
                <a:latin typeface="Times New Roman"/>
                <a:ea typeface="Times New Roman"/>
              </a:rPr>
              <a:t>Сила  упругости</a:t>
            </a:r>
            <a:r>
              <a:rPr lang="en-US" b="1" i="1" dirty="0" smtClean="0">
                <a:solidFill>
                  <a:srgbClr val="660066"/>
                </a:solidFill>
                <a:latin typeface="Times New Roman"/>
                <a:ea typeface="Times New Roman"/>
              </a:rPr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Особенности  сил  упругости:</a:t>
            </a:r>
            <a:r>
              <a:rPr lang="ru-RU" sz="4000" b="1" dirty="0">
                <a:solidFill>
                  <a:srgbClr val="FF0000"/>
                </a:solidFill>
                <a:ea typeface="Calibri"/>
                <a:cs typeface="Times New Roman"/>
              </a:rPr>
              <a:t/>
            </a:r>
            <a:br>
              <a:rPr lang="ru-RU" sz="4000" b="1" dirty="0">
                <a:solidFill>
                  <a:srgbClr val="FF0000"/>
                </a:solidFill>
                <a:ea typeface="Calibri"/>
                <a:cs typeface="Times New Roman"/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а)  они  имеют  электромагнитное  происхождение;</a:t>
            </a:r>
            <a:endParaRPr lang="ru-RU" sz="2800" b="1" i="1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б)  всегда  стремятся  восстановить  первоначальную  форму  тела;</a:t>
            </a:r>
            <a:endParaRPr lang="ru-RU" sz="2800" b="1" i="1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в)  линейная  зависимость  </a:t>
            </a:r>
            <a:r>
              <a:rPr lang="ru-RU" b="1" i="1" dirty="0" err="1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F</a:t>
            </a:r>
            <a:r>
              <a:rPr lang="ru-RU" b="1" i="1" baseline="-25000" dirty="0" err="1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упр</a:t>
            </a:r>
            <a:r>
              <a:rPr lang="ru-RU" b="1" i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(</a:t>
            </a:r>
            <a:r>
              <a:rPr lang="ru-RU" b="1" i="1" dirty="0" err="1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x</a:t>
            </a:r>
            <a:r>
              <a:rPr lang="ru-RU" b="1" i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)  проявляется  при  малых  деформациях</a:t>
            </a:r>
            <a:endParaRPr lang="ru-RU" sz="2800" b="1" i="1" dirty="0">
              <a:solidFill>
                <a:srgbClr val="FF0000"/>
              </a:solidFill>
              <a:ea typeface="Calibri"/>
              <a:cs typeface="Times New Roman"/>
            </a:endParaRPr>
          </a:p>
          <a:p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b="1" i="1" u="sng" dirty="0">
                <a:solidFill>
                  <a:schemeClr val="accent6">
                    <a:lumMod val="50000"/>
                  </a:schemeClr>
                </a:solidFill>
              </a:rPr>
              <a:t>З</a:t>
            </a:r>
            <a:r>
              <a:rPr lang="ru-RU" sz="6000" b="1" i="1" u="sng" dirty="0" smtClean="0">
                <a:solidFill>
                  <a:schemeClr val="accent6">
                    <a:lumMod val="50000"/>
                  </a:schemeClr>
                </a:solidFill>
              </a:rPr>
              <a:t>акон  Гука</a:t>
            </a:r>
            <a:endParaRPr lang="ru-RU" sz="6000" b="1" i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16600" b="1" dirty="0" smtClean="0"/>
              <a:t> </a:t>
            </a:r>
            <a:r>
              <a:rPr lang="ru-RU" sz="11500" b="1" dirty="0" err="1" smtClean="0">
                <a:solidFill>
                  <a:srgbClr val="FF0000"/>
                </a:solidFill>
              </a:rPr>
              <a:t>F=k</a:t>
            </a:r>
            <a:r>
              <a:rPr lang="ru-RU" sz="11500" b="1" dirty="0" smtClean="0">
                <a:solidFill>
                  <a:srgbClr val="FF0000"/>
                </a:solidFill>
              </a:rPr>
              <a:t>·</a:t>
            </a:r>
            <a:r>
              <a:rPr lang="ru-RU" sz="11500" b="1" dirty="0" err="1" smtClean="0">
                <a:solidFill>
                  <a:srgbClr val="FF0000"/>
                </a:solidFill>
              </a:rPr>
              <a:t>x</a:t>
            </a:r>
            <a:endParaRPr lang="ru-RU" sz="16600" dirty="0">
              <a:solidFill>
                <a:srgbClr val="FF0000"/>
              </a:solidFill>
            </a:endParaRP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k-жесткость  тела  (Н/м),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x-удлинение  тела  (м).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Решение  задач</a:t>
            </a: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/>
              </a:rPr>
              <a:t/>
            </a:r>
            <a:br>
              <a:rPr lang="ru-RU" sz="4000" b="1" dirty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/>
              </a:rPr>
            </a:b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500" b="1" u="sng" dirty="0">
                <a:solidFill>
                  <a:schemeClr val="accent6">
                    <a:lumMod val="50000"/>
                  </a:schemeClr>
                </a:solidFill>
              </a:rPr>
              <a:t>Задача  № 162  (Р).  </a:t>
            </a:r>
            <a:r>
              <a:rPr lang="ru-RU" sz="3500" b="1" dirty="0">
                <a:solidFill>
                  <a:schemeClr val="accent6">
                    <a:lumMod val="50000"/>
                  </a:schemeClr>
                </a:solidFill>
              </a:rPr>
              <a:t>Спиральная  цилиндрическая    пружина  передней  подвески  колес  автомобиля  «Жигули»  имеет  длину  в  свободном  состоянии  360 мм  и  под  действием  силы  4,35 кН  должна  сжиматься  до  230 мм.  Найти  жесткость  пружины.</a:t>
            </a:r>
          </a:p>
          <a:p>
            <a:r>
              <a:rPr lang="ru-RU" sz="3500" b="1" u="sng" dirty="0">
                <a:solidFill>
                  <a:schemeClr val="accent6">
                    <a:lumMod val="50000"/>
                  </a:schemeClr>
                </a:solidFill>
              </a:rPr>
              <a:t>Задача  №  161  (Р).</a:t>
            </a:r>
            <a:r>
              <a:rPr lang="ru-RU" sz="3500" b="1" dirty="0">
                <a:solidFill>
                  <a:schemeClr val="accent6">
                    <a:lumMod val="50000"/>
                  </a:schemeClr>
                </a:solidFill>
              </a:rPr>
              <a:t>  На  сколько  удлинится  рыболовная  леска  жесткостью  0,5 Н/м  при  поднятии  вертикально  вверх  рыбы  массой  200 г?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</a:rPr>
              <a:t>На  дом: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</a:rPr>
              <a:t>  §36, 37,  №163,  164.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solidFill>
                  <a:srgbClr val="660066"/>
                </a:solidFill>
                <a:latin typeface="Times New Roman"/>
                <a:ea typeface="Times New Roman"/>
                <a:cs typeface="Times New Roman"/>
              </a:rPr>
              <a:t>Цели  урока:</a:t>
            </a:r>
            <a:r>
              <a:rPr lang="ru-RU" sz="3600" dirty="0" smtClean="0">
                <a:latin typeface="Times New Roman"/>
                <a:ea typeface="Times New Roman"/>
                <a:cs typeface="Times New Roman"/>
              </a:rPr>
              <a:t> 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углубить  и  систематизировать  знания  о  деформации  твердых  тел,  сформулировать  закон  Гука,  показать  на  опыте,  что  сила  упругости  прямо  пропорциональна  изменению  длины  деформированного  тела.</a:t>
            </a:r>
            <a:endParaRPr lang="ru-RU" sz="28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C</a:t>
            </a:r>
            <a:r>
              <a:rPr lang="ru-RU" i="1" dirty="0" err="1" smtClean="0">
                <a:solidFill>
                  <a:srgbClr val="FF0000"/>
                </a:solidFill>
              </a:rPr>
              <a:t>амостоятельно</a:t>
            </a:r>
            <a:r>
              <a:rPr lang="ru-RU" i="1" dirty="0" smtClean="0">
                <a:solidFill>
                  <a:srgbClr val="FF0000"/>
                </a:solidFill>
              </a:rPr>
              <a:t>  заполняем  </a:t>
            </a:r>
            <a:r>
              <a:rPr lang="ru-RU" i="1" dirty="0">
                <a:solidFill>
                  <a:srgbClr val="FF0000"/>
                </a:solidFill>
              </a:rPr>
              <a:t>пропуски  в  тексте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 </a:t>
            </a:r>
            <a:endParaRPr lang="ru-RU" sz="2800" dirty="0">
              <a:ea typeface="Calibri"/>
              <a:cs typeface="Times New Roman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  <a:ea typeface="Times New Roman"/>
              </a:rPr>
              <a:t>1.Силы  всемирного  тяготения – это  силы,  с  которыми  все  тела  ………. друг  к  другу.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2. Закон 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всемирного  тяготения  гласит,  что  сила  всемирного  тяготения  двух  тел  прямо  пропорциональна  ………..  этих  тел  и  обратно  пропорциональна  ……………………..  между  ними,  и  записывается  формулой  ……………..  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  <a:ea typeface="Times New Roman"/>
              </a:rPr>
              <a:t>3. Коэффициентом  пропорциональности  G  называется  ………..  ,  он  равен  ……..  ,  был  измерен  английским  физиком  ………..  ,  с  помощью  прибора,  называемого  ………………………. </a:t>
            </a:r>
            <a:endParaRPr lang="en-US" b="1" dirty="0" smtClean="0">
              <a:solidFill>
                <a:schemeClr val="accent3">
                  <a:lumMod val="50000"/>
                </a:schemeClr>
              </a:solidFill>
              <a:latin typeface="Cambria" pitchFamily="18" charset="0"/>
              <a:ea typeface="Times New Roman"/>
            </a:endParaRPr>
          </a:p>
          <a:p>
            <a:endParaRPr lang="ru-RU" b="1" dirty="0" smtClean="0">
              <a:solidFill>
                <a:schemeClr val="accent3">
                  <a:lumMod val="50000"/>
                </a:schemeClr>
              </a:solidFill>
              <a:latin typeface="Cambria" pitchFamily="18" charset="0"/>
              <a:ea typeface="Times New Roman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  <a:ea typeface="Times New Roman"/>
              </a:rPr>
              <a:t>4. Удивительное  свойство  гравитационных  сил  состоит  в  том,  что  они  сообщают  всем  телам  независимо  от  их  масс  одинаковое  ………….  . 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  <a:ea typeface="Times New Roman"/>
              </a:rPr>
              <a:t>5. Ускорение  свободного  падения,  которое  сообщает  телам  сила  притяжения  к  Земле,  равно  ……..  При  перемещении  тела  от  полюса  к  экватору  ускорение  свободного  падения  …………,  что  объясняется  изменением  расстояния  от  центра  Земли  до  поверхности  Земли. 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  <a:ea typeface="Times New Roman"/>
                <a:cs typeface="Times New Roman"/>
              </a:rPr>
              <a:t>6. Первая  космическая  скорость  искусственного  спутника  Земли  равна  ………………………….  (формула  и  числовое  значение)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Cambria" pitchFamily="18" charset="0"/>
              <a:ea typeface="Calibri"/>
              <a:cs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FF0000"/>
                </a:solidFill>
              </a:rPr>
              <a:t>Решите  задачи:</a:t>
            </a: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300" b="1" dirty="0" smtClean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Задача 1.  На  каком  расстоянии  от  поверхности  Земли  сила  притяжения  космического  корабля  к  ней  станет  в  100  раз  меньше,  чем  на  поверхности  Земли?</a:t>
            </a:r>
            <a:endParaRPr lang="ru-RU" sz="3300" b="1" dirty="0">
              <a:solidFill>
                <a:schemeClr val="accent6">
                  <a:lumMod val="50000"/>
                </a:schemeClr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300" b="1" dirty="0" smtClean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Задача 2.  Среднее  расстояние  между  центрами  Земли  и  Луны  равно  60  земным  радиусам,  а  масса  Луны  в  81  раз  меньше  массы  Земли.  В  какой  точке  отрезка,  соединяющего  центры  Земли  и  Луны,  тело  будет  притягиваться  ими  с  одинаковой  силой.</a:t>
            </a:r>
            <a:endParaRPr lang="ru-RU" sz="3300" b="1" dirty="0">
              <a:solidFill>
                <a:schemeClr val="accent6">
                  <a:lumMod val="50000"/>
                </a:schemeClr>
              </a:solidFill>
              <a:ea typeface="Calibri"/>
              <a:cs typeface="Times New Roman"/>
            </a:endParaRPr>
          </a:p>
          <a:p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Экспериментальное  исследование  темы.</a:t>
            </a:r>
            <a:b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Фронтальный  эксперимент.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1.  Возьмите  резинку  для  карандаша,  нажмите  на  нее  пальцем.  Какие  слои  резинки  перемещаются? Перемещается  ли  нижний  слой  лежащий  на  столе?  Что  произойдет,  если  палец  убрать?  Какой  вид  деформации  вы  наблюдаете?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2.  Измените  форму  кусочка  пластилина.  Действуют  ли  силы,  возвращающие  тело    в  положение  равновесия,   когда  форма  тела  перестает  изменяться?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3.  Вывод:  </a:t>
            </a:r>
            <a:r>
              <a:rPr lang="ru-RU" b="1" i="1" dirty="0" smtClean="0">
                <a:solidFill>
                  <a:srgbClr val="FF0000"/>
                </a:solidFill>
              </a:rPr>
              <a:t>деформации  возникают  потому  ,  что  различные  части    тела  движутся  по-  разному.  Существуют  упругие  и  пластичные  тела,  в  которых  возникают  соответствующие  упругие  и пластичные  деформации.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0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03</Template>
  <TotalTime>31</TotalTime>
  <Words>430</Words>
  <Application>Microsoft Office PowerPoint</Application>
  <PresentationFormat>Экран (4:3)</PresentationFormat>
  <Paragraphs>30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03</vt:lpstr>
      <vt:lpstr>Сила  упругости.</vt:lpstr>
      <vt:lpstr>Слайд 2</vt:lpstr>
      <vt:lpstr>Cамостоятельно  заполняем  пропуски  в  тексте</vt:lpstr>
      <vt:lpstr>Слайд 4</vt:lpstr>
      <vt:lpstr>Слайд 5</vt:lpstr>
      <vt:lpstr>Слайд 6</vt:lpstr>
      <vt:lpstr>Решите  задачи: </vt:lpstr>
      <vt:lpstr>Экспериментальное  исследование  темы. Фронтальный  эксперимент.</vt:lpstr>
      <vt:lpstr>Слайд 9</vt:lpstr>
      <vt:lpstr>Особенности  сил  упругости: </vt:lpstr>
      <vt:lpstr>Закон  Гука</vt:lpstr>
      <vt:lpstr>Решение  задач 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Сила  упругости.</dc:title>
  <dc:creator>GA</dc:creator>
  <cp:lastModifiedBy>GA</cp:lastModifiedBy>
  <cp:revision>4</cp:revision>
  <dcterms:created xsi:type="dcterms:W3CDTF">2012-09-02T12:57:44Z</dcterms:created>
  <dcterms:modified xsi:type="dcterms:W3CDTF">2012-09-02T13:29:08Z</dcterms:modified>
</cp:coreProperties>
</file>