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8" r:id="rId4"/>
    <p:sldId id="261" r:id="rId5"/>
    <p:sldId id="262" r:id="rId6"/>
    <p:sldId id="292" r:id="rId7"/>
    <p:sldId id="27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3" r:id="rId17"/>
    <p:sldId id="273" r:id="rId18"/>
    <p:sldId id="276" r:id="rId19"/>
    <p:sldId id="275" r:id="rId20"/>
    <p:sldId id="277" r:id="rId21"/>
    <p:sldId id="279" r:id="rId22"/>
    <p:sldId id="280" r:id="rId23"/>
    <p:sldId id="281" r:id="rId24"/>
    <p:sldId id="282" r:id="rId25"/>
    <p:sldId id="293" r:id="rId26"/>
    <p:sldId id="283" r:id="rId27"/>
    <p:sldId id="290" r:id="rId28"/>
    <p:sldId id="291" r:id="rId29"/>
    <p:sldId id="284" r:id="rId30"/>
    <p:sldId id="285" r:id="rId31"/>
    <p:sldId id="289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42;&#1056;\&#1056;&#1072;&#1073;&#1086;&#1095;&#1080;&#1081;%20&#1089;&#1090;&#1086;&#1083;\&#1072;&#1085;&#1082;&#1077;&#1090;&#1072;%20&#1050;&#1083;&#1072;&#1089;&#1089;&#1085;&#1099;&#1081;%20&#1088;&#1091;&#1082;&#1086;&#1074;&#1086;&#1076;&#1080;&#1090;&#1077;&#1083;&#110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958573928258995"/>
          <c:y val="5.1400554097404488E-2"/>
          <c:w val="0.68783223972003449"/>
          <c:h val="0.5887500000000002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Лист1!$A$4:$A$7</c:f>
              <c:strCache>
                <c:ptCount val="4"/>
                <c:pt idx="0">
                  <c:v>с радостью</c:v>
                </c:pt>
                <c:pt idx="1">
                  <c:v>с равнодушием</c:v>
                </c:pt>
                <c:pt idx="2">
                  <c:v>с предчувствием неприятностей</c:v>
                </c:pt>
                <c:pt idx="3">
                  <c:v>скорей бы все это кончилось</c:v>
                </c:pt>
              </c:strCache>
            </c:strRef>
          </c:cat>
          <c:val>
            <c:numRef>
              <c:f>Лист1!$B$4:$B$7</c:f>
              <c:numCache>
                <c:formatCode>0.00</c:formatCode>
                <c:ptCount val="4"/>
                <c:pt idx="0">
                  <c:v>78.260869565217519</c:v>
                </c:pt>
                <c:pt idx="1">
                  <c:v>8.6956521739130448</c:v>
                </c:pt>
                <c:pt idx="2">
                  <c:v>8.6956521739130448</c:v>
                </c:pt>
                <c:pt idx="3">
                  <c:v>2.8985507246376807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Лист1!$A$4:$A$7</c:f>
              <c:strCache>
                <c:ptCount val="4"/>
                <c:pt idx="0">
                  <c:v>с радостью</c:v>
                </c:pt>
                <c:pt idx="1">
                  <c:v>с равнодушием</c:v>
                </c:pt>
                <c:pt idx="2">
                  <c:v>с предчувствием неприятностей</c:v>
                </c:pt>
                <c:pt idx="3">
                  <c:v>скорей бы все это кончилось</c:v>
                </c:pt>
              </c:strCache>
            </c:strRef>
          </c:cat>
          <c:val>
            <c:numRef>
              <c:f>Лист1!$C$4:$C$7</c:f>
              <c:numCache>
                <c:formatCode>0.0</c:formatCode>
                <c:ptCount val="4"/>
                <c:pt idx="0">
                  <c:v>46.969696969696933</c:v>
                </c:pt>
                <c:pt idx="1">
                  <c:v>36.363636363636317</c:v>
                </c:pt>
                <c:pt idx="2">
                  <c:v>6.0606060606060606</c:v>
                </c:pt>
                <c:pt idx="3">
                  <c:v>10.606060606060606</c:v>
                </c:pt>
              </c:numCache>
            </c:numRef>
          </c:val>
        </c:ser>
        <c:ser>
          <c:idx val="2"/>
          <c:order val="2"/>
          <c:tx>
            <c:strRef>
              <c:f>Лист1!$D$3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Лист1!$A$4:$A$7</c:f>
              <c:strCache>
                <c:ptCount val="4"/>
                <c:pt idx="0">
                  <c:v>с радостью</c:v>
                </c:pt>
                <c:pt idx="1">
                  <c:v>с равнодушием</c:v>
                </c:pt>
                <c:pt idx="2">
                  <c:v>с предчувствием неприятностей</c:v>
                </c:pt>
                <c:pt idx="3">
                  <c:v>скорей бы все это кончилось</c:v>
                </c:pt>
              </c:strCache>
            </c:strRef>
          </c:cat>
          <c:val>
            <c:numRef>
              <c:f>Лист1!$D$4:$D$7</c:f>
              <c:numCache>
                <c:formatCode>0.0</c:formatCode>
                <c:ptCount val="4"/>
                <c:pt idx="0">
                  <c:v>56.818181818181849</c:v>
                </c:pt>
                <c:pt idx="1">
                  <c:v>29.545454545454547</c:v>
                </c:pt>
                <c:pt idx="2">
                  <c:v>11.363636363636374</c:v>
                </c:pt>
                <c:pt idx="3">
                  <c:v>2.272727272727276</c:v>
                </c:pt>
              </c:numCache>
            </c:numRef>
          </c:val>
        </c:ser>
        <c:axId val="93365760"/>
        <c:axId val="99026432"/>
      </c:barChart>
      <c:catAx>
        <c:axId val="9336576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026432"/>
        <c:crosses val="autoZero"/>
        <c:auto val="1"/>
        <c:lblAlgn val="ctr"/>
        <c:lblOffset val="100"/>
      </c:catAx>
      <c:valAx>
        <c:axId val="99026432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365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287976133491861"/>
          <c:y val="0.26783433892269887"/>
          <c:w val="0.13844821264080956"/>
          <c:h val="0.29382905971278345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1866297534725981"/>
          <c:y val="3.7153848919570048E-2"/>
          <c:w val="0.71835520559930077"/>
          <c:h val="0.7346521410851041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Лист1!$B$10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Лист1!$A$11:$A$13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Лист1!$B$11:$B$14</c:f>
              <c:numCache>
                <c:formatCode>0.0</c:formatCode>
                <c:ptCount val="4"/>
                <c:pt idx="0">
                  <c:v>16.666666666666668</c:v>
                </c:pt>
                <c:pt idx="1">
                  <c:v>57.246376811594203</c:v>
                </c:pt>
                <c:pt idx="2">
                  <c:v>26.086956521739129</c:v>
                </c:pt>
              </c:numCache>
            </c:numRef>
          </c:val>
        </c:ser>
        <c:ser>
          <c:idx val="1"/>
          <c:order val="1"/>
          <c:tx>
            <c:strRef>
              <c:f>Лист1!$C$10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Лист1!$A$11:$A$13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Лист1!$C$11:$C$14</c:f>
              <c:numCache>
                <c:formatCode>0.0</c:formatCode>
                <c:ptCount val="4"/>
                <c:pt idx="0" formatCode="0.00">
                  <c:v>6.0606060606060606</c:v>
                </c:pt>
                <c:pt idx="1">
                  <c:v>80.303030303030226</c:v>
                </c:pt>
                <c:pt idx="2">
                  <c:v>27.272727272727227</c:v>
                </c:pt>
              </c:numCache>
            </c:numRef>
          </c:val>
        </c:ser>
        <c:ser>
          <c:idx val="2"/>
          <c:order val="2"/>
          <c:tx>
            <c:strRef>
              <c:f>Лист1!$D$10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Лист1!$A$11:$A$13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Лист1!$D$11:$D$14</c:f>
              <c:numCache>
                <c:formatCode>0.0</c:formatCode>
                <c:ptCount val="4"/>
                <c:pt idx="0" formatCode="0.00">
                  <c:v>9.0909090909090988</c:v>
                </c:pt>
                <c:pt idx="1">
                  <c:v>61.363636363636317</c:v>
                </c:pt>
                <c:pt idx="2">
                  <c:v>27.272727272727227</c:v>
                </c:pt>
              </c:numCache>
            </c:numRef>
          </c:val>
        </c:ser>
        <c:axId val="112277376"/>
        <c:axId val="112392832"/>
      </c:barChart>
      <c:catAx>
        <c:axId val="112277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392832"/>
        <c:crosses val="autoZero"/>
        <c:auto val="1"/>
        <c:lblAlgn val="ctr"/>
        <c:lblOffset val="100"/>
      </c:catAx>
      <c:valAx>
        <c:axId val="112392832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277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37319441046912"/>
          <c:y val="0.25430679769988723"/>
          <c:w val="0.12288369738473211"/>
          <c:h val="0.31360967394557476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Лист1!$B$17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Лист1!$A$18:$A$21</c:f>
              <c:strCache>
                <c:ptCount val="4"/>
                <c:pt idx="0">
                  <c:v>от учителей-предметников</c:v>
                </c:pt>
                <c:pt idx="1">
                  <c:v>от классного руководителя</c:v>
                </c:pt>
                <c:pt idx="2">
                  <c:v>от учеников вашего класса</c:v>
                </c:pt>
                <c:pt idx="3">
                  <c:v>от учеников другого класса</c:v>
                </c:pt>
              </c:strCache>
            </c:strRef>
          </c:cat>
          <c:val>
            <c:numRef>
              <c:f>Лист1!$B$18:$B$21</c:f>
              <c:numCache>
                <c:formatCode>0.00</c:formatCode>
                <c:ptCount val="4"/>
                <c:pt idx="0">
                  <c:v>2.1739130434782608</c:v>
                </c:pt>
                <c:pt idx="1">
                  <c:v>7.9710144927536302</c:v>
                </c:pt>
                <c:pt idx="2" formatCode="0.0">
                  <c:v>47.826086956521763</c:v>
                </c:pt>
                <c:pt idx="3" formatCode="0.0">
                  <c:v>47.826086956521763</c:v>
                </c:pt>
              </c:numCache>
            </c:numRef>
          </c:val>
        </c:ser>
        <c:ser>
          <c:idx val="1"/>
          <c:order val="1"/>
          <c:tx>
            <c:strRef>
              <c:f>Лист1!$C$17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Лист1!$A$18:$A$21</c:f>
              <c:strCache>
                <c:ptCount val="4"/>
                <c:pt idx="0">
                  <c:v>от учителей-предметников</c:v>
                </c:pt>
                <c:pt idx="1">
                  <c:v>от классного руководителя</c:v>
                </c:pt>
                <c:pt idx="2">
                  <c:v>от учеников вашего класса</c:v>
                </c:pt>
                <c:pt idx="3">
                  <c:v>от учеников другого класса</c:v>
                </c:pt>
              </c:strCache>
            </c:strRef>
          </c:cat>
          <c:val>
            <c:numRef>
              <c:f>Лист1!$C$18:$C$21</c:f>
              <c:numCache>
                <c:formatCode>0.0</c:formatCode>
                <c:ptCount val="4"/>
                <c:pt idx="0">
                  <c:v>36.363636363636324</c:v>
                </c:pt>
                <c:pt idx="1">
                  <c:v>22.72727272727273</c:v>
                </c:pt>
                <c:pt idx="2">
                  <c:v>19.696969696969692</c:v>
                </c:pt>
              </c:numCache>
            </c:numRef>
          </c:val>
        </c:ser>
        <c:ser>
          <c:idx val="2"/>
          <c:order val="2"/>
          <c:tx>
            <c:strRef>
              <c:f>Лист1!$D$17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Лист1!$A$18:$A$21</c:f>
              <c:strCache>
                <c:ptCount val="4"/>
                <c:pt idx="0">
                  <c:v>от учителей-предметников</c:v>
                </c:pt>
                <c:pt idx="1">
                  <c:v>от классного руководителя</c:v>
                </c:pt>
                <c:pt idx="2">
                  <c:v>от учеников вашего класса</c:v>
                </c:pt>
                <c:pt idx="3">
                  <c:v>от учеников другого класса</c:v>
                </c:pt>
              </c:strCache>
            </c:strRef>
          </c:cat>
          <c:val>
            <c:numRef>
              <c:f>Лист1!$D$18:$D$21</c:f>
              <c:numCache>
                <c:formatCode>0.0</c:formatCode>
                <c:ptCount val="4"/>
                <c:pt idx="0">
                  <c:v>47.727272727272748</c:v>
                </c:pt>
                <c:pt idx="1">
                  <c:v>2.2727272727272756</c:v>
                </c:pt>
                <c:pt idx="2">
                  <c:v>22.72727272727273</c:v>
                </c:pt>
                <c:pt idx="3">
                  <c:v>13.636363636363637</c:v>
                </c:pt>
              </c:numCache>
            </c:numRef>
          </c:val>
        </c:ser>
        <c:axId val="114165632"/>
        <c:axId val="114167168"/>
      </c:barChart>
      <c:catAx>
        <c:axId val="11416563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167168"/>
        <c:crosses val="autoZero"/>
        <c:auto val="1"/>
        <c:lblAlgn val="ctr"/>
        <c:lblOffset val="100"/>
      </c:catAx>
      <c:valAx>
        <c:axId val="114167168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165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751616117429719"/>
          <c:y val="0.32567698852155902"/>
          <c:w val="0.13322457956644318"/>
          <c:h val="0.35425808827867145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Лист1!$B$25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Лист1!$A$26:$A$28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Лист1!$B$26:$D$26</c:f>
              <c:numCache>
                <c:formatCode>0.0</c:formatCode>
                <c:ptCount val="3"/>
                <c:pt idx="0">
                  <c:v>7.2463768115942031</c:v>
                </c:pt>
                <c:pt idx="1">
                  <c:v>4.5454545454545459</c:v>
                </c:pt>
                <c:pt idx="2">
                  <c:v>2.2727272727272756</c:v>
                </c:pt>
              </c:numCache>
            </c:numRef>
          </c:val>
        </c:ser>
        <c:ser>
          <c:idx val="1"/>
          <c:order val="1"/>
          <c:tx>
            <c:strRef>
              <c:f>Лист1!$C$25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Лист1!$A$26:$A$28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Лист1!$B$27:$D$27</c:f>
              <c:numCache>
                <c:formatCode>0.0</c:formatCode>
                <c:ptCount val="3"/>
                <c:pt idx="0">
                  <c:v>31.159420289855074</c:v>
                </c:pt>
                <c:pt idx="1">
                  <c:v>40.909090909090907</c:v>
                </c:pt>
                <c:pt idx="2">
                  <c:v>20.454545454545453</c:v>
                </c:pt>
              </c:numCache>
            </c:numRef>
          </c:val>
        </c:ser>
        <c:ser>
          <c:idx val="2"/>
          <c:order val="2"/>
          <c:tx>
            <c:strRef>
              <c:f>Лист1!$D$25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Лист1!$A$26:$A$28</c:f>
              <c:strCache>
                <c:ptCount val="3"/>
                <c:pt idx="0">
                  <c:v>часто</c:v>
                </c:pt>
                <c:pt idx="1">
                  <c:v>редко</c:v>
                </c:pt>
                <c:pt idx="2">
                  <c:v>никогда</c:v>
                </c:pt>
              </c:strCache>
            </c:strRef>
          </c:cat>
          <c:val>
            <c:numRef>
              <c:f>Лист1!$B$28:$D$28</c:f>
              <c:numCache>
                <c:formatCode>0.0</c:formatCode>
                <c:ptCount val="3"/>
                <c:pt idx="0">
                  <c:v>60.869565217391305</c:v>
                </c:pt>
                <c:pt idx="1">
                  <c:v>54.545454545454547</c:v>
                </c:pt>
                <c:pt idx="2">
                  <c:v>52.272727272727273</c:v>
                </c:pt>
              </c:numCache>
            </c:numRef>
          </c:val>
        </c:ser>
        <c:axId val="110680704"/>
        <c:axId val="110683264"/>
      </c:barChart>
      <c:catAx>
        <c:axId val="11068070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683264"/>
        <c:crosses val="autoZero"/>
        <c:auto val="1"/>
        <c:lblAlgn val="ctr"/>
        <c:lblOffset val="100"/>
      </c:catAx>
      <c:valAx>
        <c:axId val="11068326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680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220756780402421"/>
          <c:y val="0.27797443328635274"/>
          <c:w val="0.10853324584426954"/>
          <c:h val="0.29813743506078155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Лист1!$B$33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Лист1!$A$34:$A$37</c:f>
              <c:strCache>
                <c:ptCount val="4"/>
                <c:pt idx="0">
                  <c:v>контролер за успеваемостью и дисциплиной</c:v>
                </c:pt>
                <c:pt idx="1">
                  <c:v>"вторая мама"</c:v>
                </c:pt>
                <c:pt idx="2">
                  <c:v>организатор досуга</c:v>
                </c:pt>
                <c:pt idx="3">
                  <c:v>старший товарищ, помощник в трудных обстоятельствах</c:v>
                </c:pt>
              </c:strCache>
            </c:strRef>
          </c:cat>
          <c:val>
            <c:numRef>
              <c:f>Лист1!$B$34:$B$37</c:f>
              <c:numCache>
                <c:formatCode>0.0</c:formatCode>
                <c:ptCount val="4"/>
                <c:pt idx="0">
                  <c:v>21.739130434782609</c:v>
                </c:pt>
                <c:pt idx="1">
                  <c:v>51.449275362318843</c:v>
                </c:pt>
                <c:pt idx="2">
                  <c:v>5.7971014492753605</c:v>
                </c:pt>
                <c:pt idx="3">
                  <c:v>16.666666666666668</c:v>
                </c:pt>
              </c:numCache>
            </c:numRef>
          </c:val>
        </c:ser>
        <c:ser>
          <c:idx val="1"/>
          <c:order val="1"/>
          <c:tx>
            <c:strRef>
              <c:f>Лист1!$C$33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Лист1!$A$34:$A$37</c:f>
              <c:strCache>
                <c:ptCount val="4"/>
                <c:pt idx="0">
                  <c:v>контролер за успеваемостью и дисциплиной</c:v>
                </c:pt>
                <c:pt idx="1">
                  <c:v>"вторая мама"</c:v>
                </c:pt>
                <c:pt idx="2">
                  <c:v>организатор досуга</c:v>
                </c:pt>
                <c:pt idx="3">
                  <c:v>старший товарищ, помощник в трудных обстоятельствах</c:v>
                </c:pt>
              </c:strCache>
            </c:strRef>
          </c:cat>
          <c:val>
            <c:numRef>
              <c:f>Лист1!$C$34:$C$37</c:f>
              <c:numCache>
                <c:formatCode>0.0</c:formatCode>
                <c:ptCount val="4"/>
                <c:pt idx="0">
                  <c:v>39.393939393939412</c:v>
                </c:pt>
                <c:pt idx="1">
                  <c:v>33.333333333333336</c:v>
                </c:pt>
                <c:pt idx="2">
                  <c:v>3.0303030303030303</c:v>
                </c:pt>
                <c:pt idx="3">
                  <c:v>19.696969696969692</c:v>
                </c:pt>
              </c:numCache>
            </c:numRef>
          </c:val>
        </c:ser>
        <c:ser>
          <c:idx val="2"/>
          <c:order val="2"/>
          <c:tx>
            <c:strRef>
              <c:f>Лист1!$D$33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Лист1!$A$34:$A$37</c:f>
              <c:strCache>
                <c:ptCount val="4"/>
                <c:pt idx="0">
                  <c:v>контролер за успеваемостью и дисциплиной</c:v>
                </c:pt>
                <c:pt idx="1">
                  <c:v>"вторая мама"</c:v>
                </c:pt>
                <c:pt idx="2">
                  <c:v>организатор досуга</c:v>
                </c:pt>
                <c:pt idx="3">
                  <c:v>старший товарищ, помощник в трудных обстоятельствах</c:v>
                </c:pt>
              </c:strCache>
            </c:strRef>
          </c:cat>
          <c:val>
            <c:numRef>
              <c:f>Лист1!$D$34:$D$37</c:f>
              <c:numCache>
                <c:formatCode>0.0</c:formatCode>
                <c:ptCount val="4"/>
                <c:pt idx="0">
                  <c:v>59.090909090909115</c:v>
                </c:pt>
                <c:pt idx="1">
                  <c:v>29.545454545454547</c:v>
                </c:pt>
                <c:pt idx="2">
                  <c:v>6.8181818181818148</c:v>
                </c:pt>
                <c:pt idx="3">
                  <c:v>20.454545454545453</c:v>
                </c:pt>
              </c:numCache>
            </c:numRef>
          </c:val>
        </c:ser>
        <c:axId val="110828928"/>
        <c:axId val="110982656"/>
      </c:barChart>
      <c:catAx>
        <c:axId val="110828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982656"/>
        <c:crosses val="autoZero"/>
        <c:auto val="1"/>
        <c:lblAlgn val="ctr"/>
        <c:lblOffset val="100"/>
      </c:catAx>
      <c:valAx>
        <c:axId val="11098265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082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20898950131231"/>
          <c:y val="0.25031068266196332"/>
          <c:w val="0.12545767716535433"/>
          <c:h val="0.31666281715683786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4054508110714493E-2"/>
          <c:y val="1.7276874382159021E-2"/>
          <c:w val="0.86072023616849525"/>
          <c:h val="0.8730274927653212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Лист1!$B$42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Лист1!$A$43:$A$49</c:f>
              <c:strCache>
                <c:ptCount val="7"/>
                <c:pt idx="0">
                  <c:v>хвалить</c:v>
                </c:pt>
                <c:pt idx="1">
                  <c:v>подбадривать</c:v>
                </c:pt>
                <c:pt idx="2">
                  <c:v>делать замечания</c:v>
                </c:pt>
                <c:pt idx="3">
                  <c:v>ругать</c:v>
                </c:pt>
                <c:pt idx="4">
                  <c:v>жаловаться родителям</c:v>
                </c:pt>
                <c:pt idx="5">
                  <c:v>быть вечно недовольным</c:v>
                </c:pt>
                <c:pt idx="6">
                  <c:v>другое</c:v>
                </c:pt>
              </c:strCache>
            </c:strRef>
          </c:cat>
          <c:val>
            <c:numRef>
              <c:f>Лист1!$B$43:$B$49</c:f>
              <c:numCache>
                <c:formatCode>0.0</c:formatCode>
                <c:ptCount val="7"/>
                <c:pt idx="0">
                  <c:v>30.434782608695652</c:v>
                </c:pt>
                <c:pt idx="1">
                  <c:v>36.231884057970994</c:v>
                </c:pt>
                <c:pt idx="2">
                  <c:v>15.942028985507246</c:v>
                </c:pt>
                <c:pt idx="3">
                  <c:v>2.1739130434782608</c:v>
                </c:pt>
                <c:pt idx="4">
                  <c:v>2.8985507246376807</c:v>
                </c:pt>
                <c:pt idx="5">
                  <c:v>2.8985507246376807</c:v>
                </c:pt>
                <c:pt idx="6">
                  <c:v>7.2463768115942031</c:v>
                </c:pt>
              </c:numCache>
            </c:numRef>
          </c:val>
        </c:ser>
        <c:ser>
          <c:idx val="1"/>
          <c:order val="1"/>
          <c:tx>
            <c:strRef>
              <c:f>Лист1!$C$42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Лист1!$A$43:$A$49</c:f>
              <c:strCache>
                <c:ptCount val="7"/>
                <c:pt idx="0">
                  <c:v>хвалить</c:v>
                </c:pt>
                <c:pt idx="1">
                  <c:v>подбадривать</c:v>
                </c:pt>
                <c:pt idx="2">
                  <c:v>делать замечания</c:v>
                </c:pt>
                <c:pt idx="3">
                  <c:v>ругать</c:v>
                </c:pt>
                <c:pt idx="4">
                  <c:v>жаловаться родителям</c:v>
                </c:pt>
                <c:pt idx="5">
                  <c:v>быть вечно недовольным</c:v>
                </c:pt>
                <c:pt idx="6">
                  <c:v>другое</c:v>
                </c:pt>
              </c:strCache>
            </c:strRef>
          </c:cat>
          <c:val>
            <c:numRef>
              <c:f>Лист1!$C$43:$C$49</c:f>
              <c:numCache>
                <c:formatCode>0.0</c:formatCode>
                <c:ptCount val="7"/>
                <c:pt idx="0">
                  <c:v>13.636363636363637</c:v>
                </c:pt>
                <c:pt idx="1">
                  <c:v>46.96969696969694</c:v>
                </c:pt>
                <c:pt idx="2">
                  <c:v>30.303030303030294</c:v>
                </c:pt>
                <c:pt idx="3">
                  <c:v>9.090909090909097</c:v>
                </c:pt>
                <c:pt idx="4">
                  <c:v>21.21212121212119</c:v>
                </c:pt>
                <c:pt idx="5">
                  <c:v>7.5757575757575761</c:v>
                </c:pt>
                <c:pt idx="6">
                  <c:v>9.090909090909097</c:v>
                </c:pt>
              </c:numCache>
            </c:numRef>
          </c:val>
        </c:ser>
        <c:ser>
          <c:idx val="2"/>
          <c:order val="2"/>
          <c:tx>
            <c:strRef>
              <c:f>Лист1!$D$42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Лист1!$A$43:$A$49</c:f>
              <c:strCache>
                <c:ptCount val="7"/>
                <c:pt idx="0">
                  <c:v>хвалить</c:v>
                </c:pt>
                <c:pt idx="1">
                  <c:v>подбадривать</c:v>
                </c:pt>
                <c:pt idx="2">
                  <c:v>делать замечания</c:v>
                </c:pt>
                <c:pt idx="3">
                  <c:v>ругать</c:v>
                </c:pt>
                <c:pt idx="4">
                  <c:v>жаловаться родителям</c:v>
                </c:pt>
                <c:pt idx="5">
                  <c:v>быть вечно недовольным</c:v>
                </c:pt>
                <c:pt idx="6">
                  <c:v>другое</c:v>
                </c:pt>
              </c:strCache>
            </c:strRef>
          </c:cat>
          <c:val>
            <c:numRef>
              <c:f>Лист1!$D$43:$D$49</c:f>
              <c:numCache>
                <c:formatCode>0.0</c:formatCode>
                <c:ptCount val="7"/>
                <c:pt idx="0">
                  <c:v>34.090909090909115</c:v>
                </c:pt>
                <c:pt idx="1">
                  <c:v>61.363636363636324</c:v>
                </c:pt>
                <c:pt idx="2">
                  <c:v>34.090909090909115</c:v>
                </c:pt>
                <c:pt idx="3">
                  <c:v>4.5454545454545459</c:v>
                </c:pt>
              </c:numCache>
            </c:numRef>
          </c:val>
        </c:ser>
        <c:axId val="111286912"/>
        <c:axId val="111356544"/>
      </c:barChart>
      <c:catAx>
        <c:axId val="1112869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1356544"/>
        <c:crosses val="autoZero"/>
        <c:auto val="1"/>
        <c:lblAlgn val="ctr"/>
        <c:lblOffset val="100"/>
      </c:catAx>
      <c:valAx>
        <c:axId val="111356544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1286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44687261612065"/>
          <c:y val="0.29687300994578597"/>
          <c:w val="0.10773776208647909"/>
          <c:h val="0.27104346169967553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Лист1!$B$62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Лист1!$A$63:$A$67</c:f>
              <c:strCache>
                <c:ptCount val="5"/>
                <c:pt idx="0">
                  <c:v>великодушный характер</c:v>
                </c:pt>
                <c:pt idx="1">
                  <c:v>манеру поведения</c:v>
                </c:pt>
                <c:pt idx="2">
                  <c:v>умение хорошо выглядеть</c:v>
                </c:pt>
                <c:pt idx="3">
                  <c:v>разносторонние знания</c:v>
                </c:pt>
                <c:pt idx="4">
                  <c:v>другое</c:v>
                </c:pt>
              </c:strCache>
            </c:strRef>
          </c:cat>
          <c:val>
            <c:numRef>
              <c:f>Лист1!$B$63:$B$67</c:f>
              <c:numCache>
                <c:formatCode>0.0</c:formatCode>
                <c:ptCount val="5"/>
                <c:pt idx="0" formatCode="0.00">
                  <c:v>26.086956521739129</c:v>
                </c:pt>
                <c:pt idx="1">
                  <c:v>12.318840579710146</c:v>
                </c:pt>
                <c:pt idx="2">
                  <c:v>10.144927536231879</c:v>
                </c:pt>
                <c:pt idx="3">
                  <c:v>41.304347826086946</c:v>
                </c:pt>
                <c:pt idx="4">
                  <c:v>0.72463768115942062</c:v>
                </c:pt>
              </c:numCache>
            </c:numRef>
          </c:val>
        </c:ser>
        <c:ser>
          <c:idx val="1"/>
          <c:order val="1"/>
          <c:tx>
            <c:strRef>
              <c:f>Лист1!$C$62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Лист1!$A$63:$A$67</c:f>
              <c:strCache>
                <c:ptCount val="5"/>
                <c:pt idx="0">
                  <c:v>великодушный характер</c:v>
                </c:pt>
                <c:pt idx="1">
                  <c:v>манеру поведения</c:v>
                </c:pt>
                <c:pt idx="2">
                  <c:v>умение хорошо выглядеть</c:v>
                </c:pt>
                <c:pt idx="3">
                  <c:v>разносторонние знания</c:v>
                </c:pt>
                <c:pt idx="4">
                  <c:v>другое</c:v>
                </c:pt>
              </c:strCache>
            </c:strRef>
          </c:cat>
          <c:val>
            <c:numRef>
              <c:f>Лист1!$C$63:$C$67</c:f>
              <c:numCache>
                <c:formatCode>0.0</c:formatCode>
                <c:ptCount val="5"/>
                <c:pt idx="0">
                  <c:v>31.818181818181817</c:v>
                </c:pt>
                <c:pt idx="1">
                  <c:v>9.090909090909097</c:v>
                </c:pt>
                <c:pt idx="2">
                  <c:v>19.696969696969692</c:v>
                </c:pt>
                <c:pt idx="3">
                  <c:v>42.424242424242387</c:v>
                </c:pt>
              </c:numCache>
            </c:numRef>
          </c:val>
        </c:ser>
        <c:ser>
          <c:idx val="2"/>
          <c:order val="2"/>
          <c:tx>
            <c:strRef>
              <c:f>Лист1!$D$62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Лист1!$A$63:$A$67</c:f>
              <c:strCache>
                <c:ptCount val="5"/>
                <c:pt idx="0">
                  <c:v>великодушный характер</c:v>
                </c:pt>
                <c:pt idx="1">
                  <c:v>манеру поведения</c:v>
                </c:pt>
                <c:pt idx="2">
                  <c:v>умение хорошо выглядеть</c:v>
                </c:pt>
                <c:pt idx="3">
                  <c:v>разносторонние знания</c:v>
                </c:pt>
                <c:pt idx="4">
                  <c:v>другое</c:v>
                </c:pt>
              </c:strCache>
            </c:strRef>
          </c:cat>
          <c:val>
            <c:numRef>
              <c:f>Лист1!$D$63:$D$67</c:f>
              <c:numCache>
                <c:formatCode>0.0</c:formatCode>
                <c:ptCount val="5"/>
                <c:pt idx="0">
                  <c:v>29.545454545454547</c:v>
                </c:pt>
                <c:pt idx="1">
                  <c:v>9.090909090909097</c:v>
                </c:pt>
                <c:pt idx="2">
                  <c:v>6.8181818181818148</c:v>
                </c:pt>
                <c:pt idx="3">
                  <c:v>68.181818181818187</c:v>
                </c:pt>
              </c:numCache>
            </c:numRef>
          </c:val>
        </c:ser>
        <c:axId val="111354624"/>
        <c:axId val="111357952"/>
      </c:barChart>
      <c:catAx>
        <c:axId val="111354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1357952"/>
        <c:crosses val="autoZero"/>
        <c:auto val="1"/>
        <c:lblAlgn val="ctr"/>
        <c:lblOffset val="100"/>
      </c:catAx>
      <c:valAx>
        <c:axId val="111357952"/>
        <c:scaling>
          <c:orientation val="minMax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135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565911791446871"/>
          <c:y val="0.27064154678314423"/>
          <c:w val="0.11559777388073304"/>
          <c:h val="0.3015935657646005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Лист1!$B$78</c:f>
              <c:strCache>
                <c:ptCount val="1"/>
                <c:pt idx="0">
                  <c:v>4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Лист1!$A$79:$A$81</c:f>
              <c:strCache>
                <c:ptCount val="3"/>
                <c:pt idx="0">
                  <c:v>сплочен и дружен</c:v>
                </c:pt>
                <c:pt idx="1">
                  <c:v>разбит на группы</c:v>
                </c:pt>
                <c:pt idx="2">
                  <c:v>каждый живет сам по себе</c:v>
                </c:pt>
              </c:strCache>
            </c:strRef>
          </c:cat>
          <c:val>
            <c:numRef>
              <c:f>Лист1!$B$79:$D$79</c:f>
              <c:numCache>
                <c:formatCode>0.0</c:formatCode>
                <c:ptCount val="3"/>
                <c:pt idx="0">
                  <c:v>55.072463768115952</c:v>
                </c:pt>
                <c:pt idx="1">
                  <c:v>25.757575757575758</c:v>
                </c:pt>
                <c:pt idx="2">
                  <c:v>47.727272727272748</c:v>
                </c:pt>
              </c:numCache>
            </c:numRef>
          </c:val>
        </c:ser>
        <c:ser>
          <c:idx val="1"/>
          <c:order val="1"/>
          <c:tx>
            <c:strRef>
              <c:f>Лист1!$C$78</c:f>
              <c:strCache>
                <c:ptCount val="1"/>
                <c:pt idx="0">
                  <c:v>9 кл.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Лист1!$A$79:$A$81</c:f>
              <c:strCache>
                <c:ptCount val="3"/>
                <c:pt idx="0">
                  <c:v>сплочен и дружен</c:v>
                </c:pt>
                <c:pt idx="1">
                  <c:v>разбит на группы</c:v>
                </c:pt>
                <c:pt idx="2">
                  <c:v>каждый живет сам по себе</c:v>
                </c:pt>
              </c:strCache>
            </c:strRef>
          </c:cat>
          <c:val>
            <c:numRef>
              <c:f>Лист1!$B$80:$D$80</c:f>
              <c:numCache>
                <c:formatCode>0.0</c:formatCode>
                <c:ptCount val="3"/>
                <c:pt idx="0">
                  <c:v>23.188405797101449</c:v>
                </c:pt>
                <c:pt idx="1">
                  <c:v>72.727272727272734</c:v>
                </c:pt>
                <c:pt idx="2">
                  <c:v>43.181818181818159</c:v>
                </c:pt>
              </c:numCache>
            </c:numRef>
          </c:val>
        </c:ser>
        <c:ser>
          <c:idx val="2"/>
          <c:order val="2"/>
          <c:tx>
            <c:strRef>
              <c:f>Лист1!$D$78</c:f>
              <c:strCache>
                <c:ptCount val="1"/>
                <c:pt idx="0">
                  <c:v>10-11 кл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Лист1!$A$79:$A$81</c:f>
              <c:strCache>
                <c:ptCount val="3"/>
                <c:pt idx="0">
                  <c:v>сплочен и дружен</c:v>
                </c:pt>
                <c:pt idx="1">
                  <c:v>разбит на группы</c:v>
                </c:pt>
                <c:pt idx="2">
                  <c:v>каждый живет сам по себе</c:v>
                </c:pt>
              </c:strCache>
            </c:strRef>
          </c:cat>
          <c:val>
            <c:numRef>
              <c:f>Лист1!$B$81:$D$81</c:f>
              <c:numCache>
                <c:formatCode>0.0</c:formatCode>
                <c:ptCount val="3"/>
                <c:pt idx="0">
                  <c:v>18.840579710144926</c:v>
                </c:pt>
                <c:pt idx="1">
                  <c:v>15.151515151515149</c:v>
                </c:pt>
                <c:pt idx="2">
                  <c:v>11.363636363636372</c:v>
                </c:pt>
              </c:numCache>
            </c:numRef>
          </c:val>
        </c:ser>
        <c:axId val="112956928"/>
        <c:axId val="112958848"/>
      </c:barChart>
      <c:catAx>
        <c:axId val="112956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958848"/>
        <c:crosses val="autoZero"/>
        <c:auto val="1"/>
        <c:lblAlgn val="ctr"/>
        <c:lblOffset val="100"/>
      </c:catAx>
      <c:valAx>
        <c:axId val="11295884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956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37319441046912"/>
          <c:y val="0.24317790051713181"/>
          <c:w val="0.12288369738473211"/>
          <c:h val="0.32570880643755046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93A03F-5C4B-448C-B434-7EBCC51E27A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2DEF37-660A-460D-801F-C077B5D547D8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игровая</a:t>
          </a:r>
          <a:r>
            <a:rPr lang="ru-RU" sz="2800" b="1" dirty="0" smtClean="0"/>
            <a:t> </a:t>
          </a:r>
          <a:r>
            <a:rPr lang="ru-RU" sz="2800" b="1" dirty="0" smtClean="0">
              <a:solidFill>
                <a:schemeClr val="tx1"/>
              </a:solidFill>
            </a:rPr>
            <a:t>деятельность,</a:t>
          </a:r>
          <a:endParaRPr lang="ru-RU" sz="2800" b="1" dirty="0">
            <a:solidFill>
              <a:schemeClr val="tx1"/>
            </a:solidFill>
          </a:endParaRPr>
        </a:p>
      </dgm:t>
    </dgm:pt>
    <dgm:pt modelId="{B6F87B5E-633C-4985-AC79-55D6BF31A9F0}" type="parTrans" cxnId="{C6E549D4-7401-45E8-A5FA-4D203B60D572}">
      <dgm:prSet/>
      <dgm:spPr/>
      <dgm:t>
        <a:bodyPr/>
        <a:lstStyle/>
        <a:p>
          <a:endParaRPr lang="ru-RU"/>
        </a:p>
      </dgm:t>
    </dgm:pt>
    <dgm:pt modelId="{F47E9EDB-919C-4766-B8B7-3D870E842875}" type="sibTrans" cxnId="{C6E549D4-7401-45E8-A5FA-4D203B60D572}">
      <dgm:prSet/>
      <dgm:spPr/>
      <dgm:t>
        <a:bodyPr/>
        <a:lstStyle/>
        <a:p>
          <a:endParaRPr lang="ru-RU"/>
        </a:p>
      </dgm:t>
    </dgm:pt>
    <dgm:pt modelId="{A2A198C8-4EDF-4E17-B61A-FF79808AAFD8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познавательная деятельность,</a:t>
          </a:r>
          <a:endParaRPr lang="ru-RU" sz="2800" b="1" dirty="0">
            <a:solidFill>
              <a:schemeClr val="tx1"/>
            </a:solidFill>
          </a:endParaRPr>
        </a:p>
      </dgm:t>
    </dgm:pt>
    <dgm:pt modelId="{25829226-1861-4218-B406-52A4CE135956}" type="parTrans" cxnId="{9943FBDD-F959-4363-AF07-13CADE2EF631}">
      <dgm:prSet/>
      <dgm:spPr/>
      <dgm:t>
        <a:bodyPr/>
        <a:lstStyle/>
        <a:p>
          <a:endParaRPr lang="ru-RU"/>
        </a:p>
      </dgm:t>
    </dgm:pt>
    <dgm:pt modelId="{10FDAD96-6A27-481D-9EFA-7399C2CCF65D}" type="sibTrans" cxnId="{9943FBDD-F959-4363-AF07-13CADE2EF631}">
      <dgm:prSet/>
      <dgm:spPr/>
      <dgm:t>
        <a:bodyPr/>
        <a:lstStyle/>
        <a:p>
          <a:endParaRPr lang="ru-RU"/>
        </a:p>
      </dgm:t>
    </dgm:pt>
    <dgm:pt modelId="{C0E7EE80-85C6-4092-81FC-E34D3153079C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проблемно-ценностное общение,</a:t>
          </a:r>
          <a:endParaRPr lang="ru-RU" sz="2800" b="1" dirty="0">
            <a:solidFill>
              <a:schemeClr val="tx1"/>
            </a:solidFill>
          </a:endParaRPr>
        </a:p>
      </dgm:t>
    </dgm:pt>
    <dgm:pt modelId="{8247DCFD-2BB9-4BFF-8E42-507F54A28216}" type="parTrans" cxnId="{19068484-73F1-449D-85B7-037A01D7B8AD}">
      <dgm:prSet/>
      <dgm:spPr/>
      <dgm:t>
        <a:bodyPr/>
        <a:lstStyle/>
        <a:p>
          <a:endParaRPr lang="ru-RU"/>
        </a:p>
      </dgm:t>
    </dgm:pt>
    <dgm:pt modelId="{E7F66234-EE8F-4BC7-9ABF-350DAEC165B8}" type="sibTrans" cxnId="{19068484-73F1-449D-85B7-037A01D7B8AD}">
      <dgm:prSet/>
      <dgm:spPr/>
      <dgm:t>
        <a:bodyPr/>
        <a:lstStyle/>
        <a:p>
          <a:endParaRPr lang="ru-RU"/>
        </a:p>
      </dgm:t>
    </dgm:pt>
    <dgm:pt modelId="{310F5FA7-68B3-41A9-8688-E7EE4CCFF2DB}">
      <dgm:prSet custT="1"/>
      <dgm:spPr/>
      <dgm:t>
        <a:bodyPr/>
        <a:lstStyle/>
        <a:p>
          <a:pPr algn="ctr" rtl="0"/>
          <a:r>
            <a:rPr lang="ru-RU" sz="2400" b="1" dirty="0" err="1" smtClean="0">
              <a:solidFill>
                <a:schemeClr val="tx1"/>
              </a:solidFill>
            </a:rPr>
            <a:t>досугово-развлекательная</a:t>
          </a:r>
          <a:r>
            <a:rPr lang="ru-RU" sz="2400" b="1" dirty="0" smtClean="0">
              <a:solidFill>
                <a:schemeClr val="tx1"/>
              </a:solidFill>
            </a:rPr>
            <a:t> деятельность (</a:t>
          </a:r>
          <a:r>
            <a:rPr lang="ru-RU" sz="2400" b="1" dirty="0" err="1" smtClean="0">
              <a:solidFill>
                <a:schemeClr val="tx1"/>
              </a:solidFill>
            </a:rPr>
            <a:t>досуговое</a:t>
          </a:r>
          <a:r>
            <a:rPr lang="ru-RU" sz="2400" b="1" dirty="0" smtClean="0">
              <a:solidFill>
                <a:schemeClr val="tx1"/>
              </a:solidFill>
            </a:rPr>
            <a:t> общение),</a:t>
          </a:r>
          <a:endParaRPr lang="ru-RU" sz="2400" b="1" dirty="0">
            <a:solidFill>
              <a:schemeClr val="tx1"/>
            </a:solidFill>
          </a:endParaRPr>
        </a:p>
      </dgm:t>
    </dgm:pt>
    <dgm:pt modelId="{80D2D186-1418-40F3-95BF-5C52CAAAAD46}" type="parTrans" cxnId="{F736D4A8-13A3-4DBA-81B3-3F1F7E396826}">
      <dgm:prSet/>
      <dgm:spPr/>
      <dgm:t>
        <a:bodyPr/>
        <a:lstStyle/>
        <a:p>
          <a:endParaRPr lang="ru-RU"/>
        </a:p>
      </dgm:t>
    </dgm:pt>
    <dgm:pt modelId="{7E992FDC-0575-4B2C-9E73-90931C6FA834}" type="sibTrans" cxnId="{F736D4A8-13A3-4DBA-81B3-3F1F7E396826}">
      <dgm:prSet/>
      <dgm:spPr/>
      <dgm:t>
        <a:bodyPr/>
        <a:lstStyle/>
        <a:p>
          <a:endParaRPr lang="ru-RU"/>
        </a:p>
      </dgm:t>
    </dgm:pt>
    <dgm:pt modelId="{5A0D77BA-4D9F-4EBD-B5F1-41418F9FC3A8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художественное творчество,</a:t>
          </a:r>
          <a:endParaRPr lang="ru-RU" sz="2800" b="1" dirty="0">
            <a:solidFill>
              <a:schemeClr val="tx1"/>
            </a:solidFill>
          </a:endParaRPr>
        </a:p>
      </dgm:t>
    </dgm:pt>
    <dgm:pt modelId="{CC259BCA-DAC1-40EE-8A1F-DAEC04950A3F}" type="parTrans" cxnId="{F86A9F6B-C776-41E8-9B5D-CBEAB984352D}">
      <dgm:prSet/>
      <dgm:spPr/>
      <dgm:t>
        <a:bodyPr/>
        <a:lstStyle/>
        <a:p>
          <a:endParaRPr lang="ru-RU"/>
        </a:p>
      </dgm:t>
    </dgm:pt>
    <dgm:pt modelId="{411414E1-8FFA-4420-BCD0-535EAA663A86}" type="sibTrans" cxnId="{F86A9F6B-C776-41E8-9B5D-CBEAB984352D}">
      <dgm:prSet/>
      <dgm:spPr/>
      <dgm:t>
        <a:bodyPr/>
        <a:lstStyle/>
        <a:p>
          <a:endParaRPr lang="ru-RU"/>
        </a:p>
      </dgm:t>
    </dgm:pt>
    <dgm:pt modelId="{D24B5306-D3C9-421D-8528-C6A32D8DE6D1}">
      <dgm:prSet custT="1"/>
      <dgm:spPr/>
      <dgm:t>
        <a:bodyPr/>
        <a:lstStyle/>
        <a:p>
          <a:pPr algn="ctr" rtl="0"/>
          <a:r>
            <a:rPr lang="ru-RU" sz="2400" b="1" dirty="0" smtClean="0">
              <a:solidFill>
                <a:schemeClr val="tx1"/>
              </a:solidFill>
            </a:rPr>
            <a:t>социальное творчество (социально значимая волонтерская деятельность),</a:t>
          </a:r>
          <a:endParaRPr lang="ru-RU" sz="2400" b="1" dirty="0">
            <a:solidFill>
              <a:schemeClr val="tx1"/>
            </a:solidFill>
          </a:endParaRPr>
        </a:p>
      </dgm:t>
    </dgm:pt>
    <dgm:pt modelId="{74BB7D6B-272A-4078-A2E9-B4BBF42F2E93}" type="parTrans" cxnId="{AB7EC95E-9DCE-41EC-9EF3-396D7BF5E1F3}">
      <dgm:prSet/>
      <dgm:spPr/>
      <dgm:t>
        <a:bodyPr/>
        <a:lstStyle/>
        <a:p>
          <a:endParaRPr lang="ru-RU"/>
        </a:p>
      </dgm:t>
    </dgm:pt>
    <dgm:pt modelId="{62B2DDC1-4F83-4E76-A3C7-1B4327C560F1}" type="sibTrans" cxnId="{AB7EC95E-9DCE-41EC-9EF3-396D7BF5E1F3}">
      <dgm:prSet/>
      <dgm:spPr/>
      <dgm:t>
        <a:bodyPr/>
        <a:lstStyle/>
        <a:p>
          <a:endParaRPr lang="ru-RU"/>
        </a:p>
      </dgm:t>
    </dgm:pt>
    <dgm:pt modelId="{6F0DDB27-D9C1-44D1-9293-71EF8EA00B52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трудовая (производственная) деятельность,</a:t>
          </a:r>
          <a:endParaRPr lang="ru-RU" sz="2800" b="1" dirty="0">
            <a:solidFill>
              <a:schemeClr val="tx1"/>
            </a:solidFill>
          </a:endParaRPr>
        </a:p>
      </dgm:t>
    </dgm:pt>
    <dgm:pt modelId="{AEDA15D8-1006-4CA3-AE12-9E9E8F5B0FC4}" type="parTrans" cxnId="{D2461AE0-8FD9-4DE2-BAC9-211975D0BC8F}">
      <dgm:prSet/>
      <dgm:spPr/>
      <dgm:t>
        <a:bodyPr/>
        <a:lstStyle/>
        <a:p>
          <a:endParaRPr lang="ru-RU"/>
        </a:p>
      </dgm:t>
    </dgm:pt>
    <dgm:pt modelId="{5F72674B-3657-426C-A118-1A21FE3CB651}" type="sibTrans" cxnId="{D2461AE0-8FD9-4DE2-BAC9-211975D0BC8F}">
      <dgm:prSet/>
      <dgm:spPr/>
      <dgm:t>
        <a:bodyPr/>
        <a:lstStyle/>
        <a:p>
          <a:endParaRPr lang="ru-RU"/>
        </a:p>
      </dgm:t>
    </dgm:pt>
    <dgm:pt modelId="{74EFB80D-DC74-40E1-B8D0-5AC6BCCE57C7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спортивно-оздоровительная деятельность,</a:t>
          </a:r>
          <a:endParaRPr lang="ru-RU" sz="2800" b="1" dirty="0">
            <a:solidFill>
              <a:schemeClr val="tx1"/>
            </a:solidFill>
          </a:endParaRPr>
        </a:p>
      </dgm:t>
    </dgm:pt>
    <dgm:pt modelId="{38226087-97A8-4A08-BD15-F75CE59C61C0}" type="parTrans" cxnId="{D8C1DC56-7C88-4E80-8595-D171A43E86BF}">
      <dgm:prSet/>
      <dgm:spPr/>
      <dgm:t>
        <a:bodyPr/>
        <a:lstStyle/>
        <a:p>
          <a:endParaRPr lang="ru-RU"/>
        </a:p>
      </dgm:t>
    </dgm:pt>
    <dgm:pt modelId="{B6CD2CDA-71ED-48C4-8C88-698F7AE9BA3A}" type="sibTrans" cxnId="{D8C1DC56-7C88-4E80-8595-D171A43E86BF}">
      <dgm:prSet/>
      <dgm:spPr/>
      <dgm:t>
        <a:bodyPr/>
        <a:lstStyle/>
        <a:p>
          <a:endParaRPr lang="ru-RU"/>
        </a:p>
      </dgm:t>
    </dgm:pt>
    <dgm:pt modelId="{77604AE6-D14C-4873-9597-E4D22901355C}">
      <dgm:prSet custT="1"/>
      <dgm:spPr/>
      <dgm:t>
        <a:bodyPr/>
        <a:lstStyle/>
        <a:p>
          <a:pPr algn="ctr" rtl="0"/>
          <a:r>
            <a:rPr lang="ru-RU" sz="2800" b="1" dirty="0" smtClean="0">
              <a:solidFill>
                <a:schemeClr val="tx1"/>
              </a:solidFill>
            </a:rPr>
            <a:t>туристско-краеведческая деятельность.</a:t>
          </a:r>
          <a:endParaRPr lang="ru-RU" sz="2800" b="1" dirty="0">
            <a:solidFill>
              <a:schemeClr val="tx1"/>
            </a:solidFill>
          </a:endParaRPr>
        </a:p>
      </dgm:t>
    </dgm:pt>
    <dgm:pt modelId="{4D193308-22C7-487C-BFAD-A9A1AC5BFDE8}" type="parTrans" cxnId="{E4B0FE79-AABE-4E79-91BE-22B94994CD32}">
      <dgm:prSet/>
      <dgm:spPr/>
      <dgm:t>
        <a:bodyPr/>
        <a:lstStyle/>
        <a:p>
          <a:endParaRPr lang="ru-RU"/>
        </a:p>
      </dgm:t>
    </dgm:pt>
    <dgm:pt modelId="{D278C5CF-CD09-4056-8A58-C5576716790F}" type="sibTrans" cxnId="{E4B0FE79-AABE-4E79-91BE-22B94994CD32}">
      <dgm:prSet/>
      <dgm:spPr/>
      <dgm:t>
        <a:bodyPr/>
        <a:lstStyle/>
        <a:p>
          <a:endParaRPr lang="ru-RU"/>
        </a:p>
      </dgm:t>
    </dgm:pt>
    <dgm:pt modelId="{D9ED9EDD-EC5F-430E-9D17-9D71DC2F6DA6}" type="pres">
      <dgm:prSet presAssocID="{3193A03F-5C4B-448C-B434-7EBCC51E27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EB51288-1F44-4E10-B01F-B0539306D99F}" type="pres">
      <dgm:prSet presAssocID="{E22DEF37-660A-460D-801F-C077B5D547D8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C25227-124D-4362-9557-DB611D593D1B}" type="pres">
      <dgm:prSet presAssocID="{F47E9EDB-919C-4766-B8B7-3D870E842875}" presName="spacer" presStyleCnt="0"/>
      <dgm:spPr/>
      <dgm:t>
        <a:bodyPr/>
        <a:lstStyle/>
        <a:p>
          <a:endParaRPr lang="ru-RU"/>
        </a:p>
      </dgm:t>
    </dgm:pt>
    <dgm:pt modelId="{ABC6E053-9761-4A02-B846-680EDCEC7337}" type="pres">
      <dgm:prSet presAssocID="{A2A198C8-4EDF-4E17-B61A-FF79808AAFD8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F5B8C-E439-4B88-A6D8-D5A693D541F0}" type="pres">
      <dgm:prSet presAssocID="{10FDAD96-6A27-481D-9EFA-7399C2CCF65D}" presName="spacer" presStyleCnt="0"/>
      <dgm:spPr/>
      <dgm:t>
        <a:bodyPr/>
        <a:lstStyle/>
        <a:p>
          <a:endParaRPr lang="ru-RU"/>
        </a:p>
      </dgm:t>
    </dgm:pt>
    <dgm:pt modelId="{88A8030D-56EF-464B-B152-54F8E0770093}" type="pres">
      <dgm:prSet presAssocID="{C0E7EE80-85C6-4092-81FC-E34D3153079C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7FD86-CF83-4E82-9A6D-83ED9C3AC0C9}" type="pres">
      <dgm:prSet presAssocID="{E7F66234-EE8F-4BC7-9ABF-350DAEC165B8}" presName="spacer" presStyleCnt="0"/>
      <dgm:spPr/>
      <dgm:t>
        <a:bodyPr/>
        <a:lstStyle/>
        <a:p>
          <a:endParaRPr lang="ru-RU"/>
        </a:p>
      </dgm:t>
    </dgm:pt>
    <dgm:pt modelId="{B6AA810B-D1D2-4310-A106-96525B93CD2A}" type="pres">
      <dgm:prSet presAssocID="{310F5FA7-68B3-41A9-8688-E7EE4CCFF2DB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4E20B-990F-421C-ACDA-9DBA7D816756}" type="pres">
      <dgm:prSet presAssocID="{7E992FDC-0575-4B2C-9E73-90931C6FA834}" presName="spacer" presStyleCnt="0"/>
      <dgm:spPr/>
      <dgm:t>
        <a:bodyPr/>
        <a:lstStyle/>
        <a:p>
          <a:endParaRPr lang="ru-RU"/>
        </a:p>
      </dgm:t>
    </dgm:pt>
    <dgm:pt modelId="{7096A504-0ECC-48D1-B192-ED11181A9BE4}" type="pres">
      <dgm:prSet presAssocID="{5A0D77BA-4D9F-4EBD-B5F1-41418F9FC3A8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661ED-F427-45B3-BB6F-6C13E13726D9}" type="pres">
      <dgm:prSet presAssocID="{411414E1-8FFA-4420-BCD0-535EAA663A86}" presName="spacer" presStyleCnt="0"/>
      <dgm:spPr/>
      <dgm:t>
        <a:bodyPr/>
        <a:lstStyle/>
        <a:p>
          <a:endParaRPr lang="ru-RU"/>
        </a:p>
      </dgm:t>
    </dgm:pt>
    <dgm:pt modelId="{A4B9E327-565E-45E2-B9B8-4586588ABB68}" type="pres">
      <dgm:prSet presAssocID="{D24B5306-D3C9-421D-8528-C6A32D8DE6D1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106AD3-1FFB-4CE8-B109-14FB3135D21B}" type="pres">
      <dgm:prSet presAssocID="{62B2DDC1-4F83-4E76-A3C7-1B4327C560F1}" presName="spacer" presStyleCnt="0"/>
      <dgm:spPr/>
      <dgm:t>
        <a:bodyPr/>
        <a:lstStyle/>
        <a:p>
          <a:endParaRPr lang="ru-RU"/>
        </a:p>
      </dgm:t>
    </dgm:pt>
    <dgm:pt modelId="{74265A62-2E03-428F-9163-C8C806581AC5}" type="pres">
      <dgm:prSet presAssocID="{6F0DDB27-D9C1-44D1-9293-71EF8EA00B52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4D5DC7-234B-41A6-9322-90C717973974}" type="pres">
      <dgm:prSet presAssocID="{5F72674B-3657-426C-A118-1A21FE3CB651}" presName="spacer" presStyleCnt="0"/>
      <dgm:spPr/>
      <dgm:t>
        <a:bodyPr/>
        <a:lstStyle/>
        <a:p>
          <a:endParaRPr lang="ru-RU"/>
        </a:p>
      </dgm:t>
    </dgm:pt>
    <dgm:pt modelId="{BFB21343-5481-40C1-B1F1-27921A4968DB}" type="pres">
      <dgm:prSet presAssocID="{74EFB80D-DC74-40E1-B8D0-5AC6BCCE57C7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618420-C9D8-4782-84CF-7C8DE94655CE}" type="pres">
      <dgm:prSet presAssocID="{B6CD2CDA-71ED-48C4-8C88-698F7AE9BA3A}" presName="spacer" presStyleCnt="0"/>
      <dgm:spPr/>
      <dgm:t>
        <a:bodyPr/>
        <a:lstStyle/>
        <a:p>
          <a:endParaRPr lang="ru-RU"/>
        </a:p>
      </dgm:t>
    </dgm:pt>
    <dgm:pt modelId="{D33E7517-3E48-4952-AF2B-6913357F8107}" type="pres">
      <dgm:prSet presAssocID="{77604AE6-D14C-4873-9597-E4D22901355C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BA8117-454F-4A83-A00F-590717C0065C}" type="presOf" srcId="{C0E7EE80-85C6-4092-81FC-E34D3153079C}" destId="{88A8030D-56EF-464B-B152-54F8E0770093}" srcOrd="0" destOrd="0" presId="urn:microsoft.com/office/officeart/2005/8/layout/vList2"/>
    <dgm:cxn modelId="{BE6EC77C-A47F-4FAD-B356-C3D6CE339167}" type="presOf" srcId="{77604AE6-D14C-4873-9597-E4D22901355C}" destId="{D33E7517-3E48-4952-AF2B-6913357F8107}" srcOrd="0" destOrd="0" presId="urn:microsoft.com/office/officeart/2005/8/layout/vList2"/>
    <dgm:cxn modelId="{E4B0FE79-AABE-4E79-91BE-22B94994CD32}" srcId="{3193A03F-5C4B-448C-B434-7EBCC51E27AD}" destId="{77604AE6-D14C-4873-9597-E4D22901355C}" srcOrd="8" destOrd="0" parTransId="{4D193308-22C7-487C-BFAD-A9A1AC5BFDE8}" sibTransId="{D278C5CF-CD09-4056-8A58-C5576716790F}"/>
    <dgm:cxn modelId="{AB7EC95E-9DCE-41EC-9EF3-396D7BF5E1F3}" srcId="{3193A03F-5C4B-448C-B434-7EBCC51E27AD}" destId="{D24B5306-D3C9-421D-8528-C6A32D8DE6D1}" srcOrd="5" destOrd="0" parTransId="{74BB7D6B-272A-4078-A2E9-B4BBF42F2E93}" sibTransId="{62B2DDC1-4F83-4E76-A3C7-1B4327C560F1}"/>
    <dgm:cxn modelId="{D00EC1F6-58C7-4CDD-A431-00CAB814431C}" type="presOf" srcId="{6F0DDB27-D9C1-44D1-9293-71EF8EA00B52}" destId="{74265A62-2E03-428F-9163-C8C806581AC5}" srcOrd="0" destOrd="0" presId="urn:microsoft.com/office/officeart/2005/8/layout/vList2"/>
    <dgm:cxn modelId="{BC794C10-3972-426D-AC3A-A6D588B506D0}" type="presOf" srcId="{D24B5306-D3C9-421D-8528-C6A32D8DE6D1}" destId="{A4B9E327-565E-45E2-B9B8-4586588ABB68}" srcOrd="0" destOrd="0" presId="urn:microsoft.com/office/officeart/2005/8/layout/vList2"/>
    <dgm:cxn modelId="{D2461AE0-8FD9-4DE2-BAC9-211975D0BC8F}" srcId="{3193A03F-5C4B-448C-B434-7EBCC51E27AD}" destId="{6F0DDB27-D9C1-44D1-9293-71EF8EA00B52}" srcOrd="6" destOrd="0" parTransId="{AEDA15D8-1006-4CA3-AE12-9E9E8F5B0FC4}" sibTransId="{5F72674B-3657-426C-A118-1A21FE3CB651}"/>
    <dgm:cxn modelId="{A21D13A0-B508-4295-8095-FE8B08D4285B}" type="presOf" srcId="{74EFB80D-DC74-40E1-B8D0-5AC6BCCE57C7}" destId="{BFB21343-5481-40C1-B1F1-27921A4968DB}" srcOrd="0" destOrd="0" presId="urn:microsoft.com/office/officeart/2005/8/layout/vList2"/>
    <dgm:cxn modelId="{E943747D-4A38-46A4-8881-3E71C492DCB2}" type="presOf" srcId="{E22DEF37-660A-460D-801F-C077B5D547D8}" destId="{EEB51288-1F44-4E10-B01F-B0539306D99F}" srcOrd="0" destOrd="0" presId="urn:microsoft.com/office/officeart/2005/8/layout/vList2"/>
    <dgm:cxn modelId="{F86A9F6B-C776-41E8-9B5D-CBEAB984352D}" srcId="{3193A03F-5C4B-448C-B434-7EBCC51E27AD}" destId="{5A0D77BA-4D9F-4EBD-B5F1-41418F9FC3A8}" srcOrd="4" destOrd="0" parTransId="{CC259BCA-DAC1-40EE-8A1F-DAEC04950A3F}" sibTransId="{411414E1-8FFA-4420-BCD0-535EAA663A86}"/>
    <dgm:cxn modelId="{39B19726-B14E-4056-911A-86AFF2FB7EA5}" type="presOf" srcId="{A2A198C8-4EDF-4E17-B61A-FF79808AAFD8}" destId="{ABC6E053-9761-4A02-B846-680EDCEC7337}" srcOrd="0" destOrd="0" presId="urn:microsoft.com/office/officeart/2005/8/layout/vList2"/>
    <dgm:cxn modelId="{9943FBDD-F959-4363-AF07-13CADE2EF631}" srcId="{3193A03F-5C4B-448C-B434-7EBCC51E27AD}" destId="{A2A198C8-4EDF-4E17-B61A-FF79808AAFD8}" srcOrd="1" destOrd="0" parTransId="{25829226-1861-4218-B406-52A4CE135956}" sibTransId="{10FDAD96-6A27-481D-9EFA-7399C2CCF65D}"/>
    <dgm:cxn modelId="{C6E549D4-7401-45E8-A5FA-4D203B60D572}" srcId="{3193A03F-5C4B-448C-B434-7EBCC51E27AD}" destId="{E22DEF37-660A-460D-801F-C077B5D547D8}" srcOrd="0" destOrd="0" parTransId="{B6F87B5E-633C-4985-AC79-55D6BF31A9F0}" sibTransId="{F47E9EDB-919C-4766-B8B7-3D870E842875}"/>
    <dgm:cxn modelId="{D8C1DC56-7C88-4E80-8595-D171A43E86BF}" srcId="{3193A03F-5C4B-448C-B434-7EBCC51E27AD}" destId="{74EFB80D-DC74-40E1-B8D0-5AC6BCCE57C7}" srcOrd="7" destOrd="0" parTransId="{38226087-97A8-4A08-BD15-F75CE59C61C0}" sibTransId="{B6CD2CDA-71ED-48C4-8C88-698F7AE9BA3A}"/>
    <dgm:cxn modelId="{19068484-73F1-449D-85B7-037A01D7B8AD}" srcId="{3193A03F-5C4B-448C-B434-7EBCC51E27AD}" destId="{C0E7EE80-85C6-4092-81FC-E34D3153079C}" srcOrd="2" destOrd="0" parTransId="{8247DCFD-2BB9-4BFF-8E42-507F54A28216}" sibTransId="{E7F66234-EE8F-4BC7-9ABF-350DAEC165B8}"/>
    <dgm:cxn modelId="{10EFA563-CD86-4395-80A9-95F0E6F20911}" type="presOf" srcId="{310F5FA7-68B3-41A9-8688-E7EE4CCFF2DB}" destId="{B6AA810B-D1D2-4310-A106-96525B93CD2A}" srcOrd="0" destOrd="0" presId="urn:microsoft.com/office/officeart/2005/8/layout/vList2"/>
    <dgm:cxn modelId="{F736D4A8-13A3-4DBA-81B3-3F1F7E396826}" srcId="{3193A03F-5C4B-448C-B434-7EBCC51E27AD}" destId="{310F5FA7-68B3-41A9-8688-E7EE4CCFF2DB}" srcOrd="3" destOrd="0" parTransId="{80D2D186-1418-40F3-95BF-5C52CAAAAD46}" sibTransId="{7E992FDC-0575-4B2C-9E73-90931C6FA834}"/>
    <dgm:cxn modelId="{DC053A20-BACC-4644-91F3-2250CD36F514}" type="presOf" srcId="{5A0D77BA-4D9F-4EBD-B5F1-41418F9FC3A8}" destId="{7096A504-0ECC-48D1-B192-ED11181A9BE4}" srcOrd="0" destOrd="0" presId="urn:microsoft.com/office/officeart/2005/8/layout/vList2"/>
    <dgm:cxn modelId="{4AFB7843-C936-47EB-9ADB-EC696791DDD9}" type="presOf" srcId="{3193A03F-5C4B-448C-B434-7EBCC51E27AD}" destId="{D9ED9EDD-EC5F-430E-9D17-9D71DC2F6DA6}" srcOrd="0" destOrd="0" presId="urn:microsoft.com/office/officeart/2005/8/layout/vList2"/>
    <dgm:cxn modelId="{0275E710-8F29-41E4-8322-C1056CE7CE85}" type="presParOf" srcId="{D9ED9EDD-EC5F-430E-9D17-9D71DC2F6DA6}" destId="{EEB51288-1F44-4E10-B01F-B0539306D99F}" srcOrd="0" destOrd="0" presId="urn:microsoft.com/office/officeart/2005/8/layout/vList2"/>
    <dgm:cxn modelId="{70E8D9FB-2F31-4F18-8AEF-0B5A8CD73F9E}" type="presParOf" srcId="{D9ED9EDD-EC5F-430E-9D17-9D71DC2F6DA6}" destId="{7BC25227-124D-4362-9557-DB611D593D1B}" srcOrd="1" destOrd="0" presId="urn:microsoft.com/office/officeart/2005/8/layout/vList2"/>
    <dgm:cxn modelId="{6619375F-B688-46A1-8D85-47DD78924334}" type="presParOf" srcId="{D9ED9EDD-EC5F-430E-9D17-9D71DC2F6DA6}" destId="{ABC6E053-9761-4A02-B846-680EDCEC7337}" srcOrd="2" destOrd="0" presId="urn:microsoft.com/office/officeart/2005/8/layout/vList2"/>
    <dgm:cxn modelId="{7CA5ACCD-FFF9-415D-96DE-204B9BAE7297}" type="presParOf" srcId="{D9ED9EDD-EC5F-430E-9D17-9D71DC2F6DA6}" destId="{84BF5B8C-E439-4B88-A6D8-D5A693D541F0}" srcOrd="3" destOrd="0" presId="urn:microsoft.com/office/officeart/2005/8/layout/vList2"/>
    <dgm:cxn modelId="{815B47EC-9E24-45C3-8C05-E731DBB136CD}" type="presParOf" srcId="{D9ED9EDD-EC5F-430E-9D17-9D71DC2F6DA6}" destId="{88A8030D-56EF-464B-B152-54F8E0770093}" srcOrd="4" destOrd="0" presId="urn:microsoft.com/office/officeart/2005/8/layout/vList2"/>
    <dgm:cxn modelId="{7230E327-AF50-4327-9C56-AD1D8FEA7DFD}" type="presParOf" srcId="{D9ED9EDD-EC5F-430E-9D17-9D71DC2F6DA6}" destId="{6B07FD86-CF83-4E82-9A6D-83ED9C3AC0C9}" srcOrd="5" destOrd="0" presId="urn:microsoft.com/office/officeart/2005/8/layout/vList2"/>
    <dgm:cxn modelId="{BED9576F-5DF4-46DC-83B7-4B50EF0F4A73}" type="presParOf" srcId="{D9ED9EDD-EC5F-430E-9D17-9D71DC2F6DA6}" destId="{B6AA810B-D1D2-4310-A106-96525B93CD2A}" srcOrd="6" destOrd="0" presId="urn:microsoft.com/office/officeart/2005/8/layout/vList2"/>
    <dgm:cxn modelId="{77066874-9C88-4537-916D-56856A64112C}" type="presParOf" srcId="{D9ED9EDD-EC5F-430E-9D17-9D71DC2F6DA6}" destId="{1DD4E20B-990F-421C-ACDA-9DBA7D816756}" srcOrd="7" destOrd="0" presId="urn:microsoft.com/office/officeart/2005/8/layout/vList2"/>
    <dgm:cxn modelId="{9DDC0513-7724-4308-BBCA-8FB423EFEBBB}" type="presParOf" srcId="{D9ED9EDD-EC5F-430E-9D17-9D71DC2F6DA6}" destId="{7096A504-0ECC-48D1-B192-ED11181A9BE4}" srcOrd="8" destOrd="0" presId="urn:microsoft.com/office/officeart/2005/8/layout/vList2"/>
    <dgm:cxn modelId="{D0B6AD45-F209-4AC1-AD5A-1EE563C75C25}" type="presParOf" srcId="{D9ED9EDD-EC5F-430E-9D17-9D71DC2F6DA6}" destId="{EEB661ED-F427-45B3-BB6F-6C13E13726D9}" srcOrd="9" destOrd="0" presId="urn:microsoft.com/office/officeart/2005/8/layout/vList2"/>
    <dgm:cxn modelId="{77180329-DA8F-4DB1-B157-1560254E4B60}" type="presParOf" srcId="{D9ED9EDD-EC5F-430E-9D17-9D71DC2F6DA6}" destId="{A4B9E327-565E-45E2-B9B8-4586588ABB68}" srcOrd="10" destOrd="0" presId="urn:microsoft.com/office/officeart/2005/8/layout/vList2"/>
    <dgm:cxn modelId="{8F8FF0D0-09F8-480C-8F91-DF94FB06CF07}" type="presParOf" srcId="{D9ED9EDD-EC5F-430E-9D17-9D71DC2F6DA6}" destId="{E6106AD3-1FFB-4CE8-B109-14FB3135D21B}" srcOrd="11" destOrd="0" presId="urn:microsoft.com/office/officeart/2005/8/layout/vList2"/>
    <dgm:cxn modelId="{A415A6A2-5990-4696-9491-29CA56357DBB}" type="presParOf" srcId="{D9ED9EDD-EC5F-430E-9D17-9D71DC2F6DA6}" destId="{74265A62-2E03-428F-9163-C8C806581AC5}" srcOrd="12" destOrd="0" presId="urn:microsoft.com/office/officeart/2005/8/layout/vList2"/>
    <dgm:cxn modelId="{5A2CF4D7-6D25-4825-8B7D-76630F0E629D}" type="presParOf" srcId="{D9ED9EDD-EC5F-430E-9D17-9D71DC2F6DA6}" destId="{0D4D5DC7-234B-41A6-9322-90C717973974}" srcOrd="13" destOrd="0" presId="urn:microsoft.com/office/officeart/2005/8/layout/vList2"/>
    <dgm:cxn modelId="{4CD89C37-E093-4175-A57E-97BB29AD5059}" type="presParOf" srcId="{D9ED9EDD-EC5F-430E-9D17-9D71DC2F6DA6}" destId="{BFB21343-5481-40C1-B1F1-27921A4968DB}" srcOrd="14" destOrd="0" presId="urn:microsoft.com/office/officeart/2005/8/layout/vList2"/>
    <dgm:cxn modelId="{1C512E4A-AECD-42EA-8A06-18BC409E747B}" type="presParOf" srcId="{D9ED9EDD-EC5F-430E-9D17-9D71DC2F6DA6}" destId="{DF618420-C9D8-4782-84CF-7C8DE94655CE}" srcOrd="15" destOrd="0" presId="urn:microsoft.com/office/officeart/2005/8/layout/vList2"/>
    <dgm:cxn modelId="{848A60A5-B6A3-49E5-9819-23E4DA4A997E}" type="presParOf" srcId="{D9ED9EDD-EC5F-430E-9D17-9D71DC2F6DA6}" destId="{D33E7517-3E48-4952-AF2B-6913357F8107}" srcOrd="16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3B022-E1A5-4B2E-886C-27229873AA1F}" type="datetimeFigureOut">
              <a:rPr lang="ru-RU" smtClean="0"/>
              <a:t>13.11.2014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EC99D-B2F0-458A-A518-8A01FA7EF7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5BE075-0C27-4D8C-A2A1-4AE0C066AC0F}" type="slidenum">
              <a:rPr lang="ru-RU" smtClean="0">
                <a:cs typeface="Arial" pitchFamily="34" charset="0"/>
              </a:rPr>
              <a:pPr/>
              <a:t>22</a:t>
            </a:fld>
            <a:endParaRPr lang="ru-RU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p=10&amp;text=%D1%84%D0%B5%D0%B4%D0%B5%D1%80%D0%B0%D0%BB%D1%8C%D0%BD%D1%8B%D0%B9%20%D1%81%D1%82%D0%B0%D0%BD%D0%B4%D0%B0%D1%80%D1%82%20%D0%B3%D0%BE%D1%81%D1%83%D0%B4%D0%B0%D1%80%D1%81%D1%82%D0%B2%D0%B5%D0%BD%D0%BD%D0%BE%D0%B3%D0%BE%20%D0%BE%D0%B1%D1%83%D1%87%D0%B5%D0%BD%D0%B8%D1%8F%20%D1%83%D1%87%D0%B5%D0%B1%D0%BD%D0%B8%D0%BA%D0%B8&amp;fp=10&amp;pos=300&amp;uinfo=ww-1956-wh-1058-fw-1731-fh-598-pd-1&amp;rpt=simage&amp;img_url=http://www.fgos-kurgan.narod.ru/Images/FGOS_OO_top_panel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p=7&amp;text=%D1%83%D1%87%D0%B5%D0%BD%D0%B8%D0%BA%D0%B8&amp;fp=7&amp;pos=225&amp;uinfo=ww-2376-wh-1364-fw-2151-fh-598-pd-1&amp;rpt=simage&amp;img_url=http%3A%2F%2F04.img.avito.st%2Fimages%2Fthumb%2F16833650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images.yandex.ru/yandsearch?p=44&amp;text=%D0%B4%D0%B5%D1%82%D0%B8%20%D0%B8%D0%B3%D1%80%D0%B0%D1%8E%D1%82&amp;fp=44&amp;pos=1327&amp;uinfo=ww-2376-wh-1364-fw-2151-fh-598-pd-1&amp;rpt=simage&amp;img_url=http%3A%2F%2Fds-123.nios.ru%2Fimages%2Fdeti.jpg1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9&amp;text=%D1%83%D1%87%D0%B5%D0%BD%D0%B8%D0%BA%D0%B8&amp;fp=9&amp;pos=270&amp;uinfo=ww-2376-wh-1364-fw-2151-fh-598-pd-1&amp;rpt=simage&amp;img_url=http%3A%2F%2Fecolesainteagnes1.free.fr%2Fuploads%2Fimages%2Ftemps%2520du%2520midi%2Fchorale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214554"/>
            <a:ext cx="7406640" cy="250033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Monotype Corsiva" pitchFamily="66" charset="0"/>
              </a:rPr>
              <a:t>Педагогический совет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«Роль </a:t>
            </a:r>
            <a:r>
              <a:rPr lang="ru-RU" sz="4800" b="1" dirty="0" smtClean="0">
                <a:latin typeface="Monotype Corsiva" pitchFamily="66" charset="0"/>
              </a:rPr>
              <a:t> педагога  в </a:t>
            </a:r>
            <a:r>
              <a:rPr lang="ru-RU" sz="4800" b="1" dirty="0" smtClean="0">
                <a:latin typeface="Monotype Corsiva" pitchFamily="66" charset="0"/>
              </a:rPr>
              <a:t>современном воспитательном процессе» 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7415242" cy="781040"/>
          </a:xfrm>
        </p:spPr>
        <p:txBody>
          <a:bodyPr>
            <a:noAutofit/>
          </a:bodyPr>
          <a:lstStyle/>
          <a:p>
            <a:pPr algn="r"/>
            <a:r>
              <a:rPr lang="ru-RU" sz="1400" b="1" dirty="0" smtClean="0"/>
              <a:t>Заместитель директора </a:t>
            </a:r>
          </a:p>
          <a:p>
            <a:pPr algn="r"/>
            <a:r>
              <a:rPr lang="ru-RU" sz="1400" b="1" dirty="0" smtClean="0"/>
              <a:t>по воспитательной </a:t>
            </a:r>
            <a:r>
              <a:rPr lang="ru-RU" sz="1400" b="1" dirty="0" smtClean="0"/>
              <a:t>работе </a:t>
            </a:r>
          </a:p>
          <a:p>
            <a:pPr algn="r"/>
            <a:r>
              <a:rPr lang="ru-RU" sz="1400" b="1" dirty="0" smtClean="0"/>
              <a:t>МБОУ СОШ № 1 </a:t>
            </a:r>
            <a:r>
              <a:rPr lang="ru-RU" sz="1400" b="1" dirty="0" err="1" smtClean="0"/>
              <a:t>пгт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Каа-Хем</a:t>
            </a:r>
            <a:r>
              <a:rPr lang="ru-RU" sz="1400" b="1" dirty="0" smtClean="0"/>
              <a:t> </a:t>
            </a:r>
            <a:endParaRPr lang="ru-RU" sz="1400" b="1" dirty="0" smtClean="0"/>
          </a:p>
          <a:p>
            <a:pPr algn="r"/>
            <a:r>
              <a:rPr lang="ru-RU" sz="1400" b="1" dirty="0" err="1" smtClean="0"/>
              <a:t>Саая</a:t>
            </a:r>
            <a:r>
              <a:rPr lang="ru-RU" sz="1400" b="1" dirty="0" smtClean="0"/>
              <a:t>  </a:t>
            </a:r>
            <a:r>
              <a:rPr lang="ru-RU" sz="1400" b="1" dirty="0" err="1" smtClean="0"/>
              <a:t>Элиза</a:t>
            </a:r>
            <a:r>
              <a:rPr lang="ru-RU" sz="1400" b="1" dirty="0" smtClean="0"/>
              <a:t>  Васильевна</a:t>
            </a:r>
            <a:endParaRPr lang="ru-RU" sz="1400" b="1" dirty="0"/>
          </a:p>
        </p:txBody>
      </p:sp>
      <p:pic>
        <p:nvPicPr>
          <p:cNvPr id="4" name="Содержимое 3" descr="http://kirovskschool2.ucoz.ru/school/fgos_noo/11_2.jpg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04813"/>
            <a:ext cx="8143900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 кого чаще всего исходят неприятности?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часто у тебя бывают конфликты с классным руководителем?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85750"/>
            <a:ext cx="7772400" cy="15001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Какую роль исполняет в классе твой  классный руководитель?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714488"/>
          <a:ext cx="914400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357188"/>
            <a:ext cx="77724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присуще классному руководителю по отношению к тебе?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00002" y="1500174"/>
          <a:ext cx="864399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тебе хотелось бы перенять от своего классного руководителя?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715436" cy="4768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42875"/>
            <a:ext cx="7772400" cy="10715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Ты считаешь, что твой класс: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428736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Воспитание сегодня -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это</a:t>
            </a:r>
            <a:r>
              <a:rPr lang="ru-RU" dirty="0" smtClean="0"/>
              <a:t>, прежде всего, работа со смыслами, ценностями, системой отношений человека, его эмоционально-волевой и рефлексивными сферами, со всем тем, что позволяет человеку осознавать, оценивать и усовершенствовать себя, делая при этом главным критерием собственных действий и поступков совесть.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000125"/>
            <a:ext cx="7858125" cy="512603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ru-RU" sz="3600" dirty="0" err="1" smtClean="0">
                <a:solidFill>
                  <a:srgbClr val="FF0000"/>
                </a:solidFill>
              </a:rPr>
              <a:t>Деятельностный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подход </a:t>
            </a:r>
            <a:r>
              <a:rPr lang="ru-RU" sz="3600" dirty="0" smtClean="0"/>
              <a:t>предполагает направленность всех педагогических мер на </a:t>
            </a:r>
            <a:r>
              <a:rPr lang="ru-RU" sz="3600" dirty="0" smtClean="0"/>
              <a:t>организацию интенсивной</a:t>
            </a:r>
            <a:r>
              <a:rPr lang="ru-RU" sz="3600" dirty="0" smtClean="0"/>
              <a:t>, постоянно усложняющейся деятельности, ибо только через деятельность человек усваивает науку и культуру, способы познания и преобразования мира.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err="1" smtClean="0">
                <a:solidFill>
                  <a:srgbClr val="FF0000"/>
                </a:solidFill>
              </a:rPr>
              <a:t>Деятельностный</a:t>
            </a:r>
            <a:r>
              <a:rPr lang="ru-RU" u="sng" dirty="0" smtClean="0">
                <a:solidFill>
                  <a:srgbClr val="FF0000"/>
                </a:solidFill>
              </a:rPr>
              <a:t> подход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это </a:t>
            </a:r>
            <a:r>
              <a:rPr lang="ru-RU" dirty="0" smtClean="0"/>
              <a:t>организация воспитательного процесса, в котором главное место отводится активной и разносторонней, в максимальной степени самостоятельной познавательной деятельности воспитанника.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14290"/>
            <a:ext cx="76438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центре внимания стоит не просто деятельность, </a:t>
            </a:r>
            <a:r>
              <a:rPr lang="ru-RU" sz="3200" u="sng" dirty="0" smtClean="0"/>
              <a:t>а совместная деятельность детей и взрослых по реализации вместе выработанных целей и задач. </a:t>
            </a:r>
            <a:r>
              <a:rPr lang="ru-RU" sz="3200" u="sng" dirty="0" smtClean="0"/>
              <a:t> </a:t>
            </a:r>
            <a:r>
              <a:rPr lang="ru-RU" sz="3200" dirty="0" smtClean="0"/>
              <a:t>Педагог </a:t>
            </a:r>
            <a:r>
              <a:rPr lang="ru-RU" sz="3200" dirty="0" smtClean="0"/>
              <a:t>не передает готовые образцы нравственной и духовной культуры, а создает, вырабатывает их вместе с детьми. Воспитательный процесс в аспекте </a:t>
            </a:r>
            <a:r>
              <a:rPr lang="ru-RU" sz="3200" dirty="0" err="1" smtClean="0"/>
              <a:t>деятельностного</a:t>
            </a:r>
            <a:r>
              <a:rPr lang="ru-RU" sz="3200" dirty="0" smtClean="0"/>
              <a:t> подхода исходит из необходимости  конструирования и создания ситуаций воспитывающей  деятельности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115328" cy="857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Цели и задачи: </a:t>
            </a:r>
            <a:br>
              <a:rPr lang="ru-RU" sz="4900" dirty="0" smtClean="0"/>
            </a:b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28736"/>
            <a:ext cx="7498080" cy="4800600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ru-RU" sz="2800" dirty="0" smtClean="0"/>
              <a:t> Ознакомить </a:t>
            </a:r>
            <a:r>
              <a:rPr lang="ru-RU" sz="2800" dirty="0" smtClean="0"/>
              <a:t> </a:t>
            </a:r>
            <a:r>
              <a:rPr lang="ru-RU" sz="2800" dirty="0" smtClean="0"/>
              <a:t>членов  педагогического коллектива с  особенностями современного воспитательного процесса;</a:t>
            </a:r>
          </a:p>
          <a:p>
            <a:pPr marL="514350" indent="-514350" algn="just">
              <a:buAutoNum type="arabicPeriod"/>
            </a:pPr>
            <a:endParaRPr lang="ru-RU" sz="2800" dirty="0" smtClean="0"/>
          </a:p>
          <a:p>
            <a:pPr marL="514350" indent="-514350" algn="just">
              <a:buAutoNum type="arabicPeriod"/>
            </a:pPr>
            <a:r>
              <a:rPr lang="ru-RU" sz="2800" dirty="0" smtClean="0"/>
              <a:t> Выявить </a:t>
            </a:r>
            <a:r>
              <a:rPr lang="ru-RU" sz="2800" dirty="0" smtClean="0"/>
              <a:t>возможности развития воспитательного процесса и поиск новых путей, средств для дальнейшего совершенствования воспитания </a:t>
            </a:r>
            <a:r>
              <a:rPr lang="ru-RU" sz="2800" dirty="0" smtClean="0"/>
              <a:t>обучающихся;</a:t>
            </a:r>
          </a:p>
          <a:p>
            <a:pPr marL="514350" indent="-514350" algn="just">
              <a:buAutoNum type="arabicPeriod"/>
            </a:pPr>
            <a:r>
              <a:rPr lang="ru-RU" sz="2800" dirty="0" smtClean="0"/>
              <a:t>Разработать  проекты по  проблемам воспитательной системы школы</a:t>
            </a:r>
          </a:p>
          <a:p>
            <a:pPr marL="514350" indent="-514350" algn="just">
              <a:buNone/>
            </a:pPr>
            <a:endParaRPr lang="ru-RU" sz="2800" dirty="0" smtClean="0"/>
          </a:p>
          <a:p>
            <a:pPr marL="514350" indent="-514350" algn="just">
              <a:buAutoNum type="arabicPeriod"/>
            </a:pP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u="sng" dirty="0" smtClean="0">
                <a:solidFill>
                  <a:srgbClr val="FF0000"/>
                </a:solidFill>
              </a:rPr>
              <a:t>Основная идея </a:t>
            </a:r>
            <a:r>
              <a:rPr lang="ru-RU" sz="3600" u="sng" dirty="0" err="1" smtClean="0">
                <a:solidFill>
                  <a:srgbClr val="FF0000"/>
                </a:solidFill>
              </a:rPr>
              <a:t>деятельностного</a:t>
            </a:r>
            <a:r>
              <a:rPr lang="ru-RU" sz="3600" u="sng" dirty="0" smtClean="0">
                <a:solidFill>
                  <a:srgbClr val="FF0000"/>
                </a:solidFill>
              </a:rPr>
              <a:t> подхода </a:t>
            </a:r>
            <a:r>
              <a:rPr lang="ru-RU" sz="3200" b="1" u="sng" dirty="0" smtClean="0">
                <a:solidFill>
                  <a:srgbClr val="FF0000"/>
                </a:solidFill>
              </a:rPr>
              <a:t>в воспитании </a:t>
            </a:r>
            <a:r>
              <a:rPr lang="ru-RU" sz="3600" b="1" u="sng" dirty="0" smtClean="0">
                <a:solidFill>
                  <a:srgbClr val="FF0000"/>
                </a:solidFill>
              </a:rPr>
              <a:t> 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связана </a:t>
            </a:r>
            <a:r>
              <a:rPr lang="ru-RU" dirty="0" smtClean="0"/>
              <a:t>не с самой деятельностью как таковой, а с деятельностью как средством становления и развития </a:t>
            </a:r>
            <a:r>
              <a:rPr lang="ru-RU" dirty="0" err="1" smtClean="0"/>
              <a:t>субъектности</a:t>
            </a:r>
            <a:r>
              <a:rPr lang="ru-RU" dirty="0" smtClean="0"/>
              <a:t> ребенка. То есть в процессе и результате использования форм, приемов и методов воспитательной работы рождается </a:t>
            </a:r>
            <a:r>
              <a:rPr lang="ru-RU" dirty="0" smtClean="0"/>
              <a:t>Человек</a:t>
            </a:r>
            <a:r>
              <a:rPr lang="ru-RU" dirty="0" smtClean="0"/>
              <a:t>, </a:t>
            </a:r>
            <a:r>
              <a:rPr lang="ru-RU" dirty="0" smtClean="0"/>
              <a:t>способный выбирать, оценивать,  программировать</a:t>
            </a:r>
            <a:r>
              <a:rPr lang="ru-RU" dirty="0" smtClean="0"/>
              <a:t>, конструировать те виды деятельности, которые адекватны его природе, удовлетворяют его потребности в саморазвитии, в самореализации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250825" y="260350"/>
            <a:ext cx="8569325" cy="6192838"/>
          </a:xfrm>
        </p:spPr>
        <p:txBody>
          <a:bodyPr>
            <a:normAutofit fontScale="925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ru-RU" b="1" i="1" u="sng" smtClean="0">
                <a:solidFill>
                  <a:srgbClr val="006600"/>
                </a:solidFill>
              </a:rPr>
              <a:t>      Принципы деятельностного подхода.</a:t>
            </a:r>
          </a:p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Принцип субъектности воспитания.</a:t>
            </a:r>
            <a:endParaRPr lang="ru-RU" smtClean="0">
              <a:solidFill>
                <a:srgbClr val="00206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Принцип учёта ведущих видов деятельности и законов их смены.</a:t>
            </a:r>
            <a:endParaRPr lang="ru-RU" smtClean="0">
              <a:solidFill>
                <a:srgbClr val="00206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Принцип преодоления зоны ближайшего развития и организация в ней совместной деятельности детей и взрослых.</a:t>
            </a:r>
            <a:endParaRPr lang="ru-RU" smtClean="0">
              <a:solidFill>
                <a:srgbClr val="00206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Принцип обогащения, усиления, углубления детского развития.</a:t>
            </a:r>
            <a:endParaRPr lang="ru-RU" smtClean="0">
              <a:solidFill>
                <a:srgbClr val="00206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002060"/>
                </a:solidFill>
              </a:rPr>
              <a:t>Принцип проектирования, конструирования и создания ситуации воспитывающей деятельности.</a:t>
            </a:r>
            <a:endParaRPr lang="ru-RU" smtClean="0">
              <a:solidFill>
                <a:srgbClr val="002060"/>
              </a:solidFill>
            </a:endParaRPr>
          </a:p>
          <a:p>
            <a:pPr eaLnBrk="1" hangingPunct="1">
              <a:buFont typeface="Arial" pitchFamily="34" charset="0"/>
              <a:buNone/>
            </a:pPr>
            <a:endParaRPr lang="ru-RU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395288" y="333375"/>
            <a:ext cx="8291512" cy="61198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b="1" smtClean="0">
                <a:solidFill>
                  <a:srgbClr val="006600"/>
                </a:solidFill>
              </a:rPr>
              <a:t>Принцип обязательной результативности каждого вида деятельности.</a:t>
            </a:r>
            <a:endParaRPr lang="ru-RU" smtClean="0">
              <a:solidFill>
                <a:srgbClr val="00660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006600"/>
                </a:solidFill>
              </a:rPr>
              <a:t>Принцип высокой мотивированности любых видов деятельности.</a:t>
            </a:r>
          </a:p>
          <a:p>
            <a:pPr eaLnBrk="1" hangingPunct="1"/>
            <a:r>
              <a:rPr lang="ru-RU" b="1" smtClean="0">
                <a:solidFill>
                  <a:srgbClr val="006600"/>
                </a:solidFill>
              </a:rPr>
              <a:t>Принцип обязательной рефлективности всякой деятельности.</a:t>
            </a:r>
            <a:endParaRPr lang="ru-RU" smtClean="0">
              <a:solidFill>
                <a:srgbClr val="006600"/>
              </a:solidFill>
            </a:endParaRPr>
          </a:p>
          <a:p>
            <a:pPr eaLnBrk="1" hangingPunct="1"/>
            <a:r>
              <a:rPr lang="ru-RU" b="1" smtClean="0">
                <a:solidFill>
                  <a:srgbClr val="006600"/>
                </a:solidFill>
              </a:rPr>
              <a:t>Принцип активности ребёнка в образовательном процессе, который заключается в целенаправленном активном восприятии ребёнком изучаемых явлений, их осмыслении, переработке и применении.</a:t>
            </a:r>
            <a:endParaRPr lang="ru-RU" smtClean="0">
              <a:solidFill>
                <a:srgbClr val="006600"/>
              </a:solidFill>
            </a:endParaRPr>
          </a:p>
          <a:p>
            <a:pPr eaLnBrk="1" hangingPunct="1">
              <a:buFont typeface="Arial" pitchFamily="34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905500"/>
          </a:xfrm>
        </p:spPr>
        <p:txBody>
          <a:bodyPr>
            <a:normAutofit lnSpcReduction="10000"/>
          </a:bodyPr>
          <a:lstStyle/>
          <a:p>
            <a:pPr algn="ctr">
              <a:buFont typeface="Arial" pitchFamily="34" charset="0"/>
              <a:buNone/>
            </a:pPr>
            <a:r>
              <a:rPr lang="ru-RU" b="1" i="1" u="sng" smtClean="0">
                <a:solidFill>
                  <a:srgbClr val="C00000"/>
                </a:solidFill>
              </a:rPr>
              <a:t>Золотые правила деятельностного подхода:</a:t>
            </a:r>
            <a:endParaRPr lang="ru-RU" i="1" u="sng" smtClean="0">
              <a:solidFill>
                <a:srgbClr val="C00000"/>
              </a:solidFill>
            </a:endParaRPr>
          </a:p>
          <a:p>
            <a:r>
              <a:rPr lang="ru-RU" b="1" smtClean="0">
                <a:solidFill>
                  <a:srgbClr val="006600"/>
                </a:solidFill>
              </a:rPr>
              <a:t>подари ребёнку радость творчества, осознание авторского голоса;</a:t>
            </a:r>
          </a:p>
          <a:p>
            <a:r>
              <a:rPr lang="ru-RU" b="1" smtClean="0">
                <a:solidFill>
                  <a:srgbClr val="006600"/>
                </a:solidFill>
              </a:rPr>
              <a:t>веди ребёнка от собственного опыта к общественному;</a:t>
            </a:r>
          </a:p>
          <a:p>
            <a:r>
              <a:rPr lang="ru-RU" b="1" smtClean="0">
                <a:solidFill>
                  <a:srgbClr val="006600"/>
                </a:solidFill>
              </a:rPr>
              <a:t>будь не «над», а «рядом»; </a:t>
            </a:r>
          </a:p>
          <a:p>
            <a:r>
              <a:rPr lang="ru-RU" b="1" smtClean="0">
                <a:solidFill>
                  <a:srgbClr val="006600"/>
                </a:solidFill>
              </a:rPr>
              <a:t> радуйся вопросу, но отвечать не спеши; </a:t>
            </a:r>
          </a:p>
          <a:p>
            <a:r>
              <a:rPr lang="ru-RU" b="1" smtClean="0">
                <a:solidFill>
                  <a:srgbClr val="006600"/>
                </a:solidFill>
              </a:rPr>
              <a:t>учи анализировать каждый этап работы;</a:t>
            </a:r>
          </a:p>
          <a:p>
            <a:r>
              <a:rPr lang="ru-RU" b="1" smtClean="0">
                <a:solidFill>
                  <a:srgbClr val="006600"/>
                </a:solidFill>
              </a:rPr>
              <a:t>критикуя, стимулируй активность ребенка.</a:t>
            </a:r>
          </a:p>
          <a:p>
            <a:pPr>
              <a:buFont typeface="Arial" pitchFamily="34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395288" y="765175"/>
            <a:ext cx="8291512" cy="568801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ru-RU" smtClean="0"/>
              <a:t>     </a:t>
            </a:r>
            <a:r>
              <a:rPr lang="ru-RU" b="1" i="1" u="sng" smtClean="0">
                <a:solidFill>
                  <a:srgbClr val="006600"/>
                </a:solidFill>
              </a:rPr>
              <a:t>Предлагаемая структура занятия на основании деятельностного подхода  :</a:t>
            </a:r>
          </a:p>
          <a:p>
            <a:pPr algn="ctr">
              <a:buFont typeface="Arial" pitchFamily="34" charset="0"/>
              <a:buNone/>
            </a:pPr>
            <a:r>
              <a:rPr lang="ru-RU" sz="3600" b="1" smtClean="0">
                <a:solidFill>
                  <a:srgbClr val="002060"/>
                </a:solidFill>
              </a:rPr>
              <a:t>Создание проблемной ситуации -&gt; Целевая установка -&gt; Мотивирование к деятельности (надо, хочу, могу) &gt; Проектирование решений проблемной ситуации -&gt; Выполнение действий (заданий) - Анализ результатов деятельности&gt;  Подведение итогов.</a:t>
            </a:r>
          </a:p>
          <a:p>
            <a:pPr>
              <a:buFont typeface="Arial" pitchFamily="34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Виды внеурочной деятельности в системно-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деятельностном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подходе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одержимое 5"/>
          <p:cNvGraphicFramePr>
            <a:graphicFrameLocks/>
          </p:cNvGraphicFramePr>
          <p:nvPr/>
        </p:nvGraphicFramePr>
        <p:xfrm>
          <a:off x="1259632" y="1626420"/>
          <a:ext cx="7671796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545138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b="1" dirty="0" smtClean="0"/>
              <a:t>   </a:t>
            </a:r>
            <a:r>
              <a:rPr lang="ru-RU" sz="4000" b="1" i="1" u="sng" dirty="0" smtClean="0">
                <a:solidFill>
                  <a:srgbClr val="006600"/>
                </a:solidFill>
              </a:rPr>
              <a:t>Системно – </a:t>
            </a:r>
            <a:r>
              <a:rPr lang="ru-RU" sz="4000" b="1" i="1" u="sng" dirty="0" err="1" smtClean="0">
                <a:solidFill>
                  <a:srgbClr val="006600"/>
                </a:solidFill>
              </a:rPr>
              <a:t>деятельностный</a:t>
            </a:r>
            <a:r>
              <a:rPr lang="ru-RU" sz="4000" b="1" i="1" u="sng" dirty="0" smtClean="0">
                <a:solidFill>
                  <a:srgbClr val="006600"/>
                </a:solidFill>
              </a:rPr>
              <a:t> подход в воспитании:</a:t>
            </a:r>
            <a:endParaRPr lang="ru-RU" sz="4000" i="1" u="sng" dirty="0" smtClean="0">
              <a:solidFill>
                <a:srgbClr val="0066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Проектная деятельность.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Деловые игры.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Коллективные творческие дела.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Самоуправление.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endParaRPr lang="ru-RU" dirty="0"/>
          </a:p>
        </p:txBody>
      </p:sp>
      <p:pic>
        <p:nvPicPr>
          <p:cNvPr id="17411" name="Picture 5" descr="http://s002.radikal.ru/i198/1008/f3/99bedacc377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2708275"/>
            <a:ext cx="1281113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1" descr="http://s1.maminklub.lv/cache/79/2a/792a40716667a9595d9a3fa383b916d1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8263" y="4724400"/>
            <a:ext cx="1630362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endParaRPr lang="ru-RU" sz="5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Если вы хотите воспитать – организуйте деятельность.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                       А.С.Макаренко </a:t>
            </a:r>
            <a:endParaRPr lang="ru-RU" sz="5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099" name="Picture 8" descr="http://images-partners.google.com/images?q=tbn:ANd9GcTpoxeuLt9Ye29ZHOmcd2J3eHJ08mTop6GyEQUbQGL9oRQ9KgW9rwkZy-M:http://skychild.ru/uploads/posts/2012-01/1326265090_2012-01-11_1055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3716338"/>
            <a:ext cx="194468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5" descr="http://www.catawbaschools.net/schools/StStephensElementary/staff/june_robison/Clip%20Art/children%20singing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786058"/>
            <a:ext cx="2087562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71538" y="571480"/>
            <a:ext cx="8072462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-52"/>
                <a:ea typeface="Times New Roman" pitchFamily="18" charset="0"/>
                <a:cs typeface="Times New Roman" pitchFamily="18" charset="0"/>
              </a:rPr>
              <a:t>Учительство — это искусство, труд не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-52"/>
                <a:ea typeface="Times New Roman" pitchFamily="18" charset="0"/>
                <a:cs typeface="Times New Roman" pitchFamily="18" charset="0"/>
              </a:rPr>
              <a:t>менее творческий, чем труд писателя или композитора, но более тяжелый и ответственный. Учитель обращается к душе человеческой не через музыку, как композитор, не с помощью красок, как художник, а впрямую. Воспитывает личностью своей, своими знаниями и любовью, своим отношением 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-52"/>
                <a:ea typeface="Times New Roman" pitchFamily="18" charset="0"/>
                <a:cs typeface="Times New Roman" pitchFamily="18" charset="0"/>
              </a:rPr>
              <a:t>к миру.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charset="-52"/>
                <a:ea typeface="Times New Roman" pitchFamily="18" charset="0"/>
                <a:cs typeface="Times New Roman" pitchFamily="18" charset="0"/>
              </a:rPr>
              <a:t>                                              Д.С. Лихачев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Групповая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группа. Проектная деятельность «70-летие Победы в Великой Отечественной войне» </a:t>
            </a:r>
          </a:p>
          <a:p>
            <a:r>
              <a:rPr lang="ru-RU" dirty="0" smtClean="0"/>
              <a:t>2 группа. Деловые игры «Кем быть мечтаю, кем стать могу»</a:t>
            </a:r>
          </a:p>
          <a:p>
            <a:r>
              <a:rPr lang="ru-RU" dirty="0" smtClean="0"/>
              <a:t>3 группа. КТД «Благоустройство школы к 60-летию»</a:t>
            </a:r>
          </a:p>
          <a:p>
            <a:r>
              <a:rPr lang="ru-RU" dirty="0" smtClean="0"/>
              <a:t>4 группа. Самоуправление</a:t>
            </a:r>
          </a:p>
          <a:p>
            <a:r>
              <a:rPr lang="ru-RU" dirty="0" smtClean="0"/>
              <a:t>5  группа. Модель выпускника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План Педсовета: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85860"/>
            <a:ext cx="7712394" cy="5357850"/>
          </a:xfrm>
        </p:spPr>
        <p:txBody>
          <a:bodyPr>
            <a:noAutofit/>
          </a:bodyPr>
          <a:lstStyle/>
          <a:p>
            <a:pPr marL="514350" indent="-514350" algn="just">
              <a:spcBef>
                <a:spcPts val="0"/>
              </a:spcBef>
              <a:buNone/>
            </a:pPr>
            <a:r>
              <a:rPr lang="ru-RU" sz="2800" dirty="0" smtClean="0"/>
              <a:t>1.    Вступительное слово (5 мин) </a:t>
            </a:r>
          </a:p>
          <a:p>
            <a:pPr marL="514350" indent="-514350" algn="ctr">
              <a:spcBef>
                <a:spcPts val="0"/>
              </a:spcBef>
              <a:buNone/>
            </a:pPr>
            <a:r>
              <a:rPr lang="ru-RU" sz="2800" dirty="0" smtClean="0"/>
              <a:t>                                          Директор </a:t>
            </a:r>
            <a:r>
              <a:rPr lang="ru-RU" sz="2800" dirty="0" err="1" smtClean="0"/>
              <a:t>Куулар</a:t>
            </a:r>
            <a:r>
              <a:rPr lang="ru-RU" sz="2800" dirty="0" smtClean="0"/>
              <a:t> Е.Т.</a:t>
            </a:r>
            <a:endParaRPr lang="ru-RU" sz="2800" dirty="0" smtClean="0"/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800" dirty="0" smtClean="0"/>
              <a:t>2.  Теоретическая часть. Доклад « Роль педагога в современном воспитательном процессе» (20 мин)</a:t>
            </a:r>
          </a:p>
          <a:p>
            <a:pPr marL="514350" indent="-514350" algn="ctr">
              <a:spcBef>
                <a:spcPts val="0"/>
              </a:spcBef>
              <a:buNone/>
            </a:pPr>
            <a:r>
              <a:rPr lang="ru-RU" sz="2800" dirty="0" smtClean="0"/>
              <a:t>                                   Зам.директора по ВР </a:t>
            </a:r>
            <a:r>
              <a:rPr lang="ru-RU" sz="2800" dirty="0" err="1" smtClean="0"/>
              <a:t>Саая</a:t>
            </a:r>
            <a:r>
              <a:rPr lang="ru-RU" sz="2800" dirty="0" smtClean="0"/>
              <a:t> Э.В.</a:t>
            </a:r>
            <a:endParaRPr lang="ru-RU" sz="2800" dirty="0" smtClean="0"/>
          </a:p>
          <a:p>
            <a:pPr marL="514350" indent="-514350" algn="r">
              <a:spcBef>
                <a:spcPts val="0"/>
              </a:spcBef>
              <a:buNone/>
            </a:pPr>
            <a:endParaRPr lang="ru-RU" sz="2800" dirty="0" smtClean="0"/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800" dirty="0" smtClean="0"/>
              <a:t>3. Практическая часть. Групповая работа (10 мин)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800" dirty="0" smtClean="0"/>
              <a:t>4.       Защита проектов (по 2-3 мин)</a:t>
            </a:r>
            <a:endParaRPr lang="ru-RU" sz="2800" dirty="0" smtClean="0"/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800" dirty="0" smtClean="0"/>
              <a:t>5.       Подведение итогов. Рефлексия (5 мин)</a:t>
            </a:r>
          </a:p>
          <a:p>
            <a:pPr marL="514350" indent="-514350" algn="just">
              <a:spcBef>
                <a:spcPts val="0"/>
              </a:spcBef>
              <a:buNone/>
            </a:pPr>
            <a:r>
              <a:rPr lang="ru-RU" sz="2800" dirty="0" smtClean="0"/>
              <a:t>6.       Решение </a:t>
            </a:r>
            <a:r>
              <a:rPr lang="ru-RU" sz="2800" dirty="0" smtClean="0"/>
              <a:t>Педсовета.</a:t>
            </a:r>
          </a:p>
          <a:p>
            <a:endParaRPr lang="ru-RU" sz="5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защиты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</a:p>
          <a:p>
            <a:r>
              <a:rPr lang="ru-RU" dirty="0" smtClean="0"/>
              <a:t>Задачи</a:t>
            </a:r>
          </a:p>
          <a:p>
            <a:r>
              <a:rPr lang="ru-RU" dirty="0" smtClean="0"/>
              <a:t>Содержание</a:t>
            </a:r>
          </a:p>
          <a:p>
            <a:r>
              <a:rPr lang="ru-RU" dirty="0" smtClean="0"/>
              <a:t>Ожидаемые результаты</a:t>
            </a:r>
          </a:p>
          <a:p>
            <a:r>
              <a:rPr lang="ru-RU" dirty="0" smtClean="0"/>
              <a:t>Финансовое обеспечение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Рефлексия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Синий  - «Я не удовлетворен (а) содержанием Педсовета»</a:t>
            </a:r>
          </a:p>
          <a:p>
            <a:r>
              <a:rPr lang="ru-RU" dirty="0" smtClean="0"/>
              <a:t>Зеленый – «Педсовет понравился. Узнал (а) много интересного и полезного» </a:t>
            </a:r>
          </a:p>
          <a:p>
            <a:r>
              <a:rPr lang="ru-RU" dirty="0" err="1" smtClean="0"/>
              <a:t>Розовый</a:t>
            </a:r>
            <a:r>
              <a:rPr lang="ru-RU" dirty="0" smtClean="0"/>
              <a:t> – «Буду применять полученные знания  в своей работе»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 Педсовета: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290778" cy="553404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1. Провести семинар для классных руководителей по изучению нормативно-правовых документов и новых республиканских программ, регламентирующих воспитательную деятельность в школе;</a:t>
            </a:r>
          </a:p>
          <a:p>
            <a:r>
              <a:rPr lang="ru-RU" dirty="0" smtClean="0"/>
              <a:t>2. Провести семинар «Повышение учебной мотивации как средство профилактической работы с учащимся»</a:t>
            </a:r>
          </a:p>
          <a:p>
            <a:r>
              <a:rPr lang="ru-RU" dirty="0" smtClean="0"/>
              <a:t>3. Классным руководителям в течение четверти провести совещание с учителями-предметниками по проблемам своего класса и разработать пути решения проблем.</a:t>
            </a:r>
          </a:p>
          <a:p>
            <a:r>
              <a:rPr lang="ru-RU" dirty="0" smtClean="0"/>
              <a:t>4. Создать рабочие группы по проблемным вопросам воспитательной работы в школе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Группы результатов работы школы.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1 . Социально </a:t>
            </a:r>
            <a:r>
              <a:rPr lang="ru-RU" dirty="0" smtClean="0"/>
              <a:t>и личностно значимые образовательные результаты</a:t>
            </a:r>
          </a:p>
          <a:p>
            <a:pPr>
              <a:buNone/>
            </a:pPr>
            <a:r>
              <a:rPr lang="ru-RU" dirty="0" smtClean="0"/>
              <a:t>2. Качество </a:t>
            </a:r>
            <a:r>
              <a:rPr lang="ru-RU" dirty="0" smtClean="0"/>
              <a:t>жизни участников образовательного процесса.</a:t>
            </a:r>
          </a:p>
          <a:p>
            <a:pPr>
              <a:buNone/>
            </a:pPr>
            <a:r>
              <a:rPr lang="ru-RU" dirty="0" smtClean="0"/>
              <a:t>3.  </a:t>
            </a:r>
            <a:r>
              <a:rPr lang="ru-RU" dirty="0" smtClean="0"/>
              <a:t>Развитие профессионализма и личности учителя.</a:t>
            </a:r>
          </a:p>
          <a:p>
            <a:pPr>
              <a:buNone/>
            </a:pPr>
            <a:r>
              <a:rPr lang="ru-RU" dirty="0" smtClean="0"/>
              <a:t>4.  Качество </a:t>
            </a:r>
            <a:r>
              <a:rPr lang="ru-RU" dirty="0" smtClean="0"/>
              <a:t>коллектива школы, развитие его </a:t>
            </a:r>
            <a:r>
              <a:rPr lang="ru-RU" dirty="0" err="1" smtClean="0"/>
              <a:t>ценностно</a:t>
            </a:r>
            <a:r>
              <a:rPr lang="ru-RU" dirty="0" smtClean="0"/>
              <a:t>- ориентированного единства, сплоченности, совместимости, организованности и т п.</a:t>
            </a:r>
          </a:p>
          <a:p>
            <a:pPr>
              <a:buNone/>
            </a:pPr>
            <a:r>
              <a:rPr lang="ru-RU" dirty="0" smtClean="0"/>
              <a:t>5. </a:t>
            </a:r>
            <a:r>
              <a:rPr lang="ru-RU" dirty="0" smtClean="0"/>
              <a:t>Устремления в области социальных вкладов образовательного учреждения и последствий его жизнедеятельности  для социума.</a:t>
            </a:r>
          </a:p>
          <a:p>
            <a:pPr>
              <a:buNone/>
            </a:pPr>
            <a:r>
              <a:rPr lang="ru-RU" dirty="0" smtClean="0"/>
              <a:t>6.  </a:t>
            </a:r>
            <a:r>
              <a:rPr lang="ru-RU" dirty="0" smtClean="0"/>
              <a:t>Качество школы как целостности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439850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Главная цель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dirty="0" smtClean="0"/>
              <a:t>воспитательной работы современной </a:t>
            </a:r>
            <a:r>
              <a:rPr lang="ru-RU" sz="3200" dirty="0" smtClean="0"/>
              <a:t>школы -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помочь </a:t>
            </a:r>
            <a:r>
              <a:rPr lang="ru-RU" dirty="0" smtClean="0"/>
              <a:t>взрослеющему человеку стать субъектом собственной жизни, способным на сознательный выбор, разумный отбор жизненных позиций, на самостоятельную выработку идей, т.е. помочь </a:t>
            </a:r>
            <a:r>
              <a:rPr lang="ru-RU" dirty="0" err="1" smtClean="0"/>
              <a:t>самоактуализации</a:t>
            </a:r>
            <a:r>
              <a:rPr lang="ru-RU" dirty="0" smtClean="0"/>
              <a:t> личности растущего человека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19340" cy="11319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сфере личностного развития воспитание должно обеспечить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8005026" cy="496254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принятие </a:t>
            </a:r>
            <a:r>
              <a:rPr lang="ru-RU" dirty="0" smtClean="0"/>
              <a:t>обучающимся базовых общенациональных ценностей, национальных духовных традиций;</a:t>
            </a:r>
          </a:p>
          <a:p>
            <a:pPr lvl="0"/>
            <a:r>
              <a:rPr lang="ru-RU" dirty="0" smtClean="0"/>
              <a:t>готовность и способность открыто выражать и отстаивать свою нравственно оправданную позицию, проявлять критичность к собственным намерениям, мыслям и поступкам;</a:t>
            </a:r>
          </a:p>
          <a:p>
            <a:pPr lvl="0"/>
            <a:r>
              <a:rPr lang="ru-RU" dirty="0" smtClean="0"/>
              <a:t>трудолюбие, жизненный оптимизм, способность к преодолению трудностей;</a:t>
            </a:r>
          </a:p>
          <a:p>
            <a:pPr lvl="0"/>
            <a:r>
              <a:rPr lang="ru-RU" dirty="0" smtClean="0"/>
              <a:t>нетерпимость к действиям и влияниям, представляющим угрозу жизни, физическому и нравственному здоровью, духовной безопасности личности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анкеты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«Классный руководитель</a:t>
            </a:r>
          </a:p>
          <a:p>
            <a:pPr>
              <a:buNone/>
            </a:pP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глазами  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воспитанников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»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71600" y="214313"/>
            <a:ext cx="7772400" cy="64293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 каким настроением ты идешь в школу?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44" y="1071546"/>
          <a:ext cx="8786874" cy="558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357188"/>
            <a:ext cx="85725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 часто бывают у тебя неприятности в школе?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4282" y="1357298"/>
          <a:ext cx="871543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167</TotalTime>
  <Words>1114</Words>
  <PresentationFormat>Экран (4:3)</PresentationFormat>
  <Paragraphs>117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Солнцестояние</vt:lpstr>
      <vt:lpstr>Педагогический совет «Роль  педагога  в современном воспитательном процессе» </vt:lpstr>
      <vt:lpstr> Цели и задачи:  </vt:lpstr>
      <vt:lpstr> План Педсовета:</vt:lpstr>
      <vt:lpstr>Группы результатов работы школы. </vt:lpstr>
      <vt:lpstr>Главная цель  воспитательной работы современной школы -  </vt:lpstr>
      <vt:lpstr>В сфере личностного развития воспитание должно обеспечить </vt:lpstr>
      <vt:lpstr>Результаты анкеты</vt:lpstr>
      <vt:lpstr>С каким настроением ты идешь в школу? </vt:lpstr>
      <vt:lpstr>Как часто бывают у тебя неприятности в школе? </vt:lpstr>
      <vt:lpstr>От кого чаще всего исходят неприятности?</vt:lpstr>
      <vt:lpstr>Как часто у тебя бывают конфликты с классным руководителем? </vt:lpstr>
      <vt:lpstr>Какую роль исполняет в классе твой  классный руководитель? </vt:lpstr>
      <vt:lpstr>Что присуще классному руководителю по отношению к тебе? </vt:lpstr>
      <vt:lpstr>Что тебе хотелось бы перенять от своего классного руководителя? </vt:lpstr>
      <vt:lpstr>Ты считаешь, что твой класс: </vt:lpstr>
      <vt:lpstr>Воспитание сегодня - </vt:lpstr>
      <vt:lpstr>Слайд 17</vt:lpstr>
      <vt:lpstr>Деятельностный подход – </vt:lpstr>
      <vt:lpstr>Слайд 19</vt:lpstr>
      <vt:lpstr>Основная идея деятельностного подхода в воспитании  </vt:lpstr>
      <vt:lpstr>Слайд 21</vt:lpstr>
      <vt:lpstr>Слайд 22</vt:lpstr>
      <vt:lpstr>Слайд 23</vt:lpstr>
      <vt:lpstr>Слайд 24</vt:lpstr>
      <vt:lpstr>Виды внеурочной деятельности в системно-деятельностном подходе</vt:lpstr>
      <vt:lpstr>Слайд 26</vt:lpstr>
      <vt:lpstr>Слайд 27</vt:lpstr>
      <vt:lpstr>Слайд 28</vt:lpstr>
      <vt:lpstr>Групповая работа</vt:lpstr>
      <vt:lpstr>Схема защиты проектов</vt:lpstr>
      <vt:lpstr>Рефлексия </vt:lpstr>
      <vt:lpstr>Решение Педсовета: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«Роль классного руководителя в современном воспитательном процессе» </dc:title>
  <dc:creator>123</dc:creator>
  <cp:lastModifiedBy>ВР</cp:lastModifiedBy>
  <cp:revision>20</cp:revision>
  <dcterms:created xsi:type="dcterms:W3CDTF">2014-11-02T13:12:38Z</dcterms:created>
  <dcterms:modified xsi:type="dcterms:W3CDTF">2014-11-13T08:26:29Z</dcterms:modified>
</cp:coreProperties>
</file>