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6" r:id="rId3"/>
    <p:sldId id="270" r:id="rId4"/>
    <p:sldId id="257" r:id="rId5"/>
    <p:sldId id="274" r:id="rId6"/>
    <p:sldId id="259" r:id="rId7"/>
    <p:sldId id="260" r:id="rId8"/>
    <p:sldId id="275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153F25-3353-40F1-88D7-992F60FD802F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437D1B-3497-43C9-B86B-503AD57A8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46144-96BD-4E19-B459-9FF9C84D580C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763CF-02E0-4EFE-A8D0-A27BFE186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9C78C-9377-45DD-828F-725BC371B352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CE6A5-7DC6-47DC-8C22-7310071A8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8BAE-539C-4FB7-8895-36C80D9A0533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E8A3B-1B2E-49B4-8EF9-AFCABC5AC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6AA6BB-66DF-4E3E-A9AB-78D9B3D97A5B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90CAC0-6E10-43B5-AE07-F0BD2EF4E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DB74A-47CA-4E81-AC3C-41C4E3E293FA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28AB5-400D-418A-A85B-A15DC7C97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1FA0B3-6A6D-485A-B2BF-2C96D18106A7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24E0E0-9688-4B38-816E-6C06C3D53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921C5-A40F-41D7-AAD2-004BB1122D3E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46859-9003-4951-B280-727E88E97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D21E73-0F53-4E7C-9944-8F6F2996F223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674CD8-8FC1-436B-A902-494129985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FFD180-2FE7-4A89-A04B-87A54E85280E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FFEC7A-AF2D-499D-A175-00EB52A7D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3F6C5D-E930-44B2-B155-BC052874FC2C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566C32-3B94-44A8-8E8B-958A1C5E6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9210041-85D7-4627-89D0-B30F536B7435}" type="datetimeFigureOut">
              <a:rPr lang="ru-RU"/>
              <a:pPr>
                <a:defRPr/>
              </a:pPr>
              <a:t>10.09.2013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9375C61-7B4B-40F3-B7FD-B8DEC5A73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0" r:id="rId2"/>
    <p:sldLayoutId id="2147483786" r:id="rId3"/>
    <p:sldLayoutId id="2147483781" r:id="rId4"/>
    <p:sldLayoutId id="2147483787" r:id="rId5"/>
    <p:sldLayoutId id="2147483782" r:id="rId6"/>
    <p:sldLayoutId id="2147483788" r:id="rId7"/>
    <p:sldLayoutId id="2147483789" r:id="rId8"/>
    <p:sldLayoutId id="2147483790" r:id="rId9"/>
    <p:sldLayoutId id="2147483783" r:id="rId10"/>
    <p:sldLayoutId id="21474837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изучают эти науки?</a:t>
            </a:r>
            <a:br>
              <a:rPr lang="ru-RU" dirty="0" smtClean="0"/>
            </a:br>
            <a:r>
              <a:rPr lang="ru-RU" dirty="0" smtClean="0"/>
              <a:t>Ответ напишите в виде кода (цифра-буква)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1" y="1916832"/>
            <a:ext cx="1411357" cy="151216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060848"/>
            <a:ext cx="1832844" cy="1656184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9" y="3861049"/>
            <a:ext cx="2640766" cy="152351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5523881"/>
            <a:ext cx="2942272" cy="128479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005064"/>
            <a:ext cx="1440160" cy="168768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1" y="1412776"/>
            <a:ext cx="3412063" cy="20070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96136" y="3468646"/>
            <a:ext cx="268958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Анатомия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Физиология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Эмбриология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Гигиена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Генетика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Эволюционное</a:t>
            </a:r>
          </a:p>
          <a:p>
            <a:r>
              <a:rPr lang="ru-RU" sz="2400" dirty="0" smtClean="0"/>
              <a:t> учение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04968" y="1429039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А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92127" y="1727384"/>
            <a:ext cx="5886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Б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080" y="1700808"/>
            <a:ext cx="595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В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38697" y="3445550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Г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68367" y="3791811"/>
            <a:ext cx="6014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Д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7742" y="5939380"/>
            <a:ext cx="595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Е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76056" y="6146302"/>
            <a:ext cx="3916118" cy="624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1Б2Г3Е4А5Д6В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599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2971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Доказательства происхождения человека от животных: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б) наличие рудиментов- остаточных органов у человека.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4339" name="Picture 2" descr="C:\Users\Марина\Documents\Новая папка\44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31840" y="2578364"/>
            <a:ext cx="3384376" cy="403521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8684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Доказательства происхождения человека от животных: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в) наличие атавизмов- признаков, характерных далеким предкам.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15363" name="Picture 2" descr="C:\Users\Марина\Documents\Новая папка\55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75856" y="2492896"/>
            <a:ext cx="2952328" cy="408045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Доказательства происхождения человека от животных: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5" y="1500188"/>
            <a:ext cx="7497763" cy="1785937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00B050"/>
                </a:solidFill>
              </a:rPr>
              <a:t>2. Эмбриологические-  </a:t>
            </a:r>
            <a:r>
              <a:rPr lang="ru-RU" sz="2800" dirty="0" smtClean="0"/>
              <a:t>сходство зародышей      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                                                   человека и животных  на   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                                                   ранних стадиях          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                                                   развития( закон К.Бэра)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/>
          </a:p>
        </p:txBody>
      </p:sp>
      <p:pic>
        <p:nvPicPr>
          <p:cNvPr id="16388" name="Picture 2" descr="C:\Users\Марина\Documents\Новая папка\33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2214563"/>
            <a:ext cx="3328988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Доказательства происхождения человека от животных: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7668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0B050"/>
                </a:solidFill>
              </a:rPr>
              <a:t>3. Физиологические- </a:t>
            </a:r>
            <a:r>
              <a:rPr lang="ru-RU" smtClean="0"/>
              <a:t>сходство физиологических процессов: дыхания, питания, выделения и др.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Доказательства происхождения человека от животных: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1953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0B050"/>
                </a:solidFill>
              </a:rPr>
              <a:t>4. Генетические- </a:t>
            </a:r>
            <a:r>
              <a:rPr lang="ru-RU" smtClean="0"/>
              <a:t>сходство в строении хромосомного аппарата.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924944"/>
            <a:ext cx="4344936" cy="3163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Специфические особенности человека: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Прямохождение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Развитая мускулатура нижних конечностей, </a:t>
            </a:r>
            <a:r>
              <a:rPr lang="ru-RU" dirty="0" err="1" smtClean="0"/>
              <a:t>сводчатость</a:t>
            </a:r>
            <a:r>
              <a:rPr lang="ru-RU" dirty="0" smtClean="0"/>
              <a:t> стопы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Подвижная кисть руки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</a:t>
            </a:r>
            <a:r>
              <a:rPr lang="ru-RU" dirty="0" smtClean="0"/>
              <a:t>- образный позвоночник с 4 изгибами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Объемность мозга и сложное поведение, способность к мышлению, речи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Бинокулярное зрение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Ограниченная плодовитость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Закрепление материала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cs typeface="Cordia New" pitchFamily="34" charset="-34"/>
              </a:rPr>
              <a:t>Работа в группах в поисках ответа на вопросы: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dirty="0" smtClean="0">
              <a:cs typeface="Cordia New" pitchFamily="34" charset="-34"/>
            </a:endParaRPr>
          </a:p>
          <a:p>
            <a:pPr eaLnBrk="1" hangingPunct="1"/>
            <a:r>
              <a:rPr lang="ru-RU" sz="2000" dirty="0" smtClean="0">
                <a:solidFill>
                  <a:srgbClr val="C00000"/>
                </a:solidFill>
                <a:cs typeface="Cordia New" pitchFamily="34" charset="-34"/>
              </a:rPr>
              <a:t>1. Почему человека не выделяют в особое царство?</a:t>
            </a:r>
          </a:p>
          <a:p>
            <a:pPr eaLnBrk="1" hangingPunct="1"/>
            <a:r>
              <a:rPr lang="ru-RU" sz="2000" dirty="0" smtClean="0">
                <a:solidFill>
                  <a:srgbClr val="C00000"/>
                </a:solidFill>
                <a:cs typeface="Cordia New" pitchFamily="34" charset="-34"/>
              </a:rPr>
              <a:t>2.Почему шимпанзе называют «лабораторным двойником» человека?</a:t>
            </a:r>
          </a:p>
          <a:p>
            <a:pPr eaLnBrk="1" hangingPunct="1"/>
            <a:r>
              <a:rPr lang="ru-RU" sz="2000" dirty="0" smtClean="0">
                <a:solidFill>
                  <a:srgbClr val="C00000"/>
                </a:solidFill>
                <a:cs typeface="Cordia New" pitchFamily="34" charset="-34"/>
              </a:rPr>
              <a:t>3. Почему современные человекообразные обезьяны не могут стать людьми?</a:t>
            </a:r>
          </a:p>
          <a:p>
            <a:pPr eaLnBrk="1" hangingPunct="1"/>
            <a:r>
              <a:rPr lang="ru-RU" sz="2000" dirty="0" smtClean="0">
                <a:solidFill>
                  <a:srgbClr val="C00000"/>
                </a:solidFill>
                <a:cs typeface="Cordia New" pitchFamily="34" charset="-34"/>
              </a:rPr>
              <a:t>4.Почему </a:t>
            </a:r>
            <a:r>
              <a:rPr lang="ru-RU" sz="2000" dirty="0" err="1" smtClean="0">
                <a:solidFill>
                  <a:srgbClr val="C00000"/>
                </a:solidFill>
                <a:cs typeface="Cordia New" pitchFamily="34" charset="-34"/>
              </a:rPr>
              <a:t>прямохождение</a:t>
            </a:r>
            <a:r>
              <a:rPr lang="ru-RU" sz="2000" dirty="0" smtClean="0">
                <a:solidFill>
                  <a:srgbClr val="C00000"/>
                </a:solidFill>
                <a:cs typeface="Cordia New" pitchFamily="34" charset="-34"/>
              </a:rPr>
              <a:t> нельзя назвать единственной предпосылкой превращения животного в человека?</a:t>
            </a:r>
          </a:p>
          <a:p>
            <a:pPr eaLnBrk="1" hangingPunct="1"/>
            <a:r>
              <a:rPr lang="ru-RU" sz="2000" dirty="0" smtClean="0">
                <a:solidFill>
                  <a:srgbClr val="C00000"/>
                </a:solidFill>
                <a:cs typeface="Cordia New" pitchFamily="34" charset="-34"/>
              </a:rPr>
              <a:t>5.Какие существенные отличия можно выделить у человека по сравнению с высокоорганизованными животными: гоминидами, дельфинами, слонами?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Домашнее задание: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Стр.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5- 11  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dirty="0" smtClean="0"/>
              <a:t>Рефлексия: </a:t>
            </a:r>
            <a:r>
              <a:rPr lang="ru-RU" sz="3200" dirty="0" smtClean="0">
                <a:solidFill>
                  <a:srgbClr val="C00000"/>
                </a:solidFill>
              </a:rPr>
              <a:t>с каким животным ассоциируется ваше деятельность на уроке?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22531" name="Picture 3" descr="C:\Users\Марина\Documents\Picts\2_eu\org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2591268" cy="22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C:\Users\Марина\Documents\Picts\2_eu\obe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3369" y="1772816"/>
            <a:ext cx="2869698" cy="251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C:\Users\Марина\Documents\Image\f_04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391" y="4149080"/>
            <a:ext cx="2671053" cy="201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C:\Users\Марина\Documents\Image\f_056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501008"/>
            <a:ext cx="2793018" cy="221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484784"/>
            <a:ext cx="2997606" cy="1998404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333" y="4606578"/>
            <a:ext cx="3240360" cy="2025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Тема урока: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2143125"/>
            <a:ext cx="7407275" cy="4357688"/>
          </a:xfrm>
        </p:spPr>
        <p:txBody>
          <a:bodyPr/>
          <a:lstStyle/>
          <a:p>
            <a:pPr marL="26988" algn="ctr" eaLnBrk="1" hangingPunct="1"/>
            <a:r>
              <a:rPr lang="ru-RU" sz="32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Место человека в системе органического мира.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254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                </a:t>
            </a:r>
            <a:r>
              <a:rPr lang="ru-RU" sz="3600" dirty="0" smtClean="0"/>
              <a:t>Актуализация знаний</a:t>
            </a:r>
            <a:endParaRPr lang="ru-RU" sz="3600" dirty="0"/>
          </a:p>
        </p:txBody>
      </p:sp>
      <p:sp>
        <p:nvSpPr>
          <p:cNvPr id="4" name="Овал 3"/>
          <p:cNvSpPr/>
          <p:nvPr/>
        </p:nvSpPr>
        <p:spPr>
          <a:xfrm>
            <a:off x="3714750" y="2857500"/>
            <a:ext cx="2500313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FF0000"/>
                </a:solidFill>
              </a:rPr>
              <a:t>ЧЕЛОВЕК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>
            <a:off x="2714625" y="2571750"/>
            <a:ext cx="1106488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4496594" y="2361406"/>
            <a:ext cx="10096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6000750" y="2500313"/>
            <a:ext cx="1071563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3214688" y="4071938"/>
            <a:ext cx="1071562" cy="928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715000" y="4214813"/>
            <a:ext cx="1214438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5" name="Picture 2" descr="C:\Users\Марина\Documents\Picts\2_eu\peo6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57313" y="500063"/>
            <a:ext cx="1143000" cy="857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143125"/>
            <a:ext cx="7499350" cy="23574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Проблемный вопрос: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Человек- это высшая ступень эволюции или всего лишь высокоразвитое животное?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0243" name="Picture 2" descr="C:\Users\Марина\Documents\Picts\4_nm\can4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72250" y="642938"/>
            <a:ext cx="1928813" cy="13573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Расположите систематические единицы в нужном порядке, начиная с наибольшего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447800"/>
            <a:ext cx="7530802" cy="5077544"/>
          </a:xfrm>
        </p:spPr>
        <p:txBody>
          <a:bodyPr/>
          <a:lstStyle/>
          <a:p>
            <a:r>
              <a:rPr lang="ru-RU" dirty="0" smtClean="0"/>
              <a:t>Подтип</a:t>
            </a:r>
          </a:p>
          <a:p>
            <a:r>
              <a:rPr lang="ru-RU" dirty="0" smtClean="0"/>
              <a:t>Подотряд</a:t>
            </a:r>
          </a:p>
          <a:p>
            <a:r>
              <a:rPr lang="ru-RU" dirty="0" smtClean="0"/>
              <a:t>Род</a:t>
            </a:r>
          </a:p>
          <a:p>
            <a:r>
              <a:rPr lang="ru-RU" dirty="0" smtClean="0"/>
              <a:t>Вид</a:t>
            </a:r>
          </a:p>
          <a:p>
            <a:r>
              <a:rPr lang="ru-RU" dirty="0" smtClean="0"/>
              <a:t>Тип</a:t>
            </a:r>
          </a:p>
          <a:p>
            <a:r>
              <a:rPr lang="ru-RU" dirty="0" smtClean="0"/>
              <a:t>Царство</a:t>
            </a:r>
            <a:endParaRPr lang="en-US" dirty="0" smtClean="0"/>
          </a:p>
          <a:p>
            <a:r>
              <a:rPr lang="ru-RU" dirty="0" smtClean="0"/>
              <a:t>Класс</a:t>
            </a:r>
            <a:endParaRPr lang="ru-RU" dirty="0" smtClean="0"/>
          </a:p>
          <a:p>
            <a:r>
              <a:rPr lang="ru-RU" dirty="0" smtClean="0"/>
              <a:t>Отряд</a:t>
            </a:r>
          </a:p>
          <a:p>
            <a:r>
              <a:rPr lang="ru-RU" dirty="0"/>
              <a:t>Семейство</a:t>
            </a:r>
          </a:p>
        </p:txBody>
      </p:sp>
    </p:spTree>
    <p:extLst>
      <p:ext uri="{BB962C8B-B14F-4D97-AF65-F5344CB8AC3E}">
        <p14:creationId xmlns:p14="http://schemas.microsoft.com/office/powerpoint/2010/main" val="86037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«Паспортные» данные человека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Царство - животные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Тип- хордовые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Подтип- </a:t>
            </a:r>
            <a:r>
              <a:rPr lang="ru-RU" dirty="0" smtClean="0"/>
              <a:t>позвоночные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mtClean="0"/>
              <a:t>Класс Млекопитающие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Отряд- приматы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Подотряд –гоминиды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Семейство- люди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Род- человек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Вид- человек разумный (</a:t>
            </a:r>
            <a:r>
              <a:rPr lang="en-US" dirty="0" smtClean="0"/>
              <a:t> Homo sapiens)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Докажите родство человека с животными, пользуясь учебником</a:t>
            </a: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646052"/>
              </p:ext>
            </p:extLst>
          </p:nvPr>
        </p:nvGraphicFramePr>
        <p:xfrm>
          <a:off x="1435100" y="1447800"/>
          <a:ext cx="680930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828"/>
                <a:gridCol w="2160240"/>
                <a:gridCol w="2160240"/>
              </a:tblGrid>
              <a:tr h="465308">
                <a:tc>
                  <a:txBody>
                    <a:bodyPr/>
                    <a:lstStyle/>
                    <a:p>
                      <a:r>
                        <a:rPr lang="ru-RU" dirty="0" smtClean="0"/>
                        <a:t>     Систематическая категория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Общие признаки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Методы</a:t>
                      </a:r>
                      <a:endParaRPr lang="ru-RU" dirty="0"/>
                    </a:p>
                  </a:txBody>
                  <a:tcPr/>
                </a:tc>
              </a:tr>
              <a:tr h="2658900">
                <a:tc>
                  <a:txBody>
                    <a:bodyPr/>
                    <a:lstStyle/>
                    <a:p>
                      <a:r>
                        <a:rPr lang="ru-RU" dirty="0" smtClean="0"/>
                        <a:t>Царство Животные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Тип Хордовые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Подтип Позвоночные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Класс Млекопитающие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Отряд Приматы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Подотряд Человекообразные обезьяны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Определите </a:t>
            </a:r>
            <a:r>
              <a:rPr lang="ru-RU" dirty="0"/>
              <a:t>методы, с помощью которых установлена принадлежность человека к определённым систематическим группам.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28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33686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Доказательства происхождения человека от животных: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1. </a:t>
            </a:r>
            <a:r>
              <a:rPr lang="ru-RU" sz="3100" dirty="0" smtClean="0">
                <a:solidFill>
                  <a:srgbClr val="00B050"/>
                </a:solidFill>
              </a:rPr>
              <a:t>Сравнительно- анатомические-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а)  клеточное строение, анатомическое сходство органов, места их расположения в организмах.</a:t>
            </a:r>
            <a:endParaRPr lang="ru-RU" sz="31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3315" name="Picture 2" descr="C:\Users\Марина\Documents\Новая папка\22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25" y="4143375"/>
            <a:ext cx="1714500" cy="17145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295</TotalTime>
  <Words>333</Words>
  <Application>Microsoft Office PowerPoint</Application>
  <PresentationFormat>Экран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Что изучают эти науки? Ответ напишите в виде кода (цифра-буква)</vt:lpstr>
      <vt:lpstr>Тема урока:</vt:lpstr>
      <vt:lpstr>                Актуализация знаний</vt:lpstr>
      <vt:lpstr>Проблемный вопрос: Человек- это высшая ступень эволюции или всего лишь высокоразвитое животное?  </vt:lpstr>
      <vt:lpstr>Расположите систематические единицы в нужном порядке, начиная с наибольшего</vt:lpstr>
      <vt:lpstr>«Паспортные» данные человека</vt:lpstr>
      <vt:lpstr>Докажите родство человека с животными, пользуясь учебником</vt:lpstr>
      <vt:lpstr>Презентация PowerPoint</vt:lpstr>
      <vt:lpstr>Доказательства происхождения человека от животных: 1. Сравнительно- анатомические- а)  клеточное строение, анатомическое сходство органов, места их расположения в организмах.</vt:lpstr>
      <vt:lpstr>Доказательства происхождения человека от животных: б) наличие рудиментов- остаточных органов у человека.</vt:lpstr>
      <vt:lpstr>Доказательства происхождения человека от животных: в) наличие атавизмов- признаков, характерных далеким предкам.</vt:lpstr>
      <vt:lpstr>Доказательства происхождения человека от животных:</vt:lpstr>
      <vt:lpstr>Доказательства происхождения человека от животных:</vt:lpstr>
      <vt:lpstr>Доказательства происхождения человека от животных:</vt:lpstr>
      <vt:lpstr>Специфические особенности человека:</vt:lpstr>
      <vt:lpstr>Закрепление материала</vt:lpstr>
      <vt:lpstr>Домашнее задание: </vt:lpstr>
      <vt:lpstr>Рефлексия: с каким животным ассоциируется ваше деятельность на уроке?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Марина</dc:creator>
  <cp:lastModifiedBy>Породенко А.С.</cp:lastModifiedBy>
  <cp:revision>34</cp:revision>
  <dcterms:created xsi:type="dcterms:W3CDTF">2007-12-18T16:55:41Z</dcterms:created>
  <dcterms:modified xsi:type="dcterms:W3CDTF">2013-09-10T10:38:23Z</dcterms:modified>
</cp:coreProperties>
</file>