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8" r:id="rId2"/>
    <p:sldId id="257" r:id="rId3"/>
    <p:sldId id="258" r:id="rId4"/>
    <p:sldId id="259" r:id="rId5"/>
    <p:sldId id="256" r:id="rId6"/>
    <p:sldId id="266" r:id="rId7"/>
    <p:sldId id="267" r:id="rId8"/>
    <p:sldId id="260" r:id="rId9"/>
    <p:sldId id="262" r:id="rId10"/>
    <p:sldId id="261" r:id="rId11"/>
    <p:sldId id="263" r:id="rId12"/>
    <p:sldId id="264" r:id="rId13"/>
    <p:sldId id="265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898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87F7E39-7A68-4AD6-9470-D15180E70EF6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80842A-71DD-4DE2-BD82-1D15B1BEA62D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F7E39-7A68-4AD6-9470-D15180E70EF6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0842A-71DD-4DE2-BD82-1D15B1BEA62D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F7E39-7A68-4AD6-9470-D15180E70EF6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0842A-71DD-4DE2-BD82-1D15B1BEA62D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F7E39-7A68-4AD6-9470-D15180E70EF6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0842A-71DD-4DE2-BD82-1D15B1BEA62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F7E39-7A68-4AD6-9470-D15180E70EF6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0842A-71DD-4DE2-BD82-1D15B1BEA62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F7E39-7A68-4AD6-9470-D15180E70EF6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0842A-71DD-4DE2-BD82-1D15B1BEA62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F7E39-7A68-4AD6-9470-D15180E70EF6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0842A-71DD-4DE2-BD82-1D15B1BEA62D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F7E39-7A68-4AD6-9470-D15180E70EF6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0842A-71DD-4DE2-BD82-1D15B1BEA62D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F7E39-7A68-4AD6-9470-D15180E70EF6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0842A-71DD-4DE2-BD82-1D15B1BEA6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F7E39-7A68-4AD6-9470-D15180E70EF6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0842A-71DD-4DE2-BD82-1D15B1BEA6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F7E39-7A68-4AD6-9470-D15180E70EF6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0842A-71DD-4DE2-BD82-1D15B1BEA6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87F7E39-7A68-4AD6-9470-D15180E70EF6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380842A-71DD-4DE2-BD82-1D15B1BEA62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Презентация к уроку по биологии для 8 класса по теме: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3429000"/>
            <a:ext cx="7387912" cy="2947088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sz="5400" b="1" dirty="0" smtClean="0"/>
              <a:t>«Строение, функции, гигиена органов зрения»</a:t>
            </a:r>
          </a:p>
          <a:p>
            <a:pPr algn="r"/>
            <a:endParaRPr lang="ru-RU" sz="2800" b="1" dirty="0" smtClean="0"/>
          </a:p>
          <a:p>
            <a:pPr algn="r"/>
            <a:endParaRPr lang="ru-RU" sz="2800" b="1" dirty="0"/>
          </a:p>
          <a:p>
            <a:pPr algn="r"/>
            <a:r>
              <a:rPr lang="ru-RU" sz="2800" b="1" dirty="0" smtClean="0"/>
              <a:t>Преподавателя Породенко А.С.</a:t>
            </a:r>
            <a:endParaRPr lang="ru-RU" sz="3000" b="1" dirty="0"/>
          </a:p>
        </p:txBody>
      </p:sp>
    </p:spTree>
    <p:extLst>
      <p:ext uri="{BB962C8B-B14F-4D97-AF65-F5344CB8AC3E}">
        <p14:creationId xmlns:p14="http://schemas.microsoft.com/office/powerpoint/2010/main" val="1865353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Исследователь внимательно рассматривает глаза испытуемого, обращает внимание на размеры зрачка.</a:t>
            </a:r>
            <a:endParaRPr lang="ru-RU" dirty="0"/>
          </a:p>
          <a:p>
            <a:r>
              <a:rPr lang="ru-RU" dirty="0" smtClean="0"/>
              <a:t>Испытуемый закрывает глаза ладонями на 60 сек., потом открывает глаза и смотрит в сторону источника света. Исследователь замечает изменение зрачка.</a:t>
            </a:r>
          </a:p>
          <a:p>
            <a:r>
              <a:rPr lang="ru-RU" dirty="0" smtClean="0"/>
              <a:t>В тетрадях заполните таблицу по этому опыту.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 группа. </a:t>
            </a:r>
            <a:r>
              <a:rPr lang="ru-RU" b="1" dirty="0"/>
              <a:t>Задание №1</a:t>
            </a:r>
            <a:r>
              <a:rPr lang="ru-RU" b="1" dirty="0" smtClean="0"/>
              <a:t>. Функции зрачка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822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Функции хрусталика.</a:t>
            </a:r>
          </a:p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1. Возьмите кусок полиэтилена с нанесенной на нем маркером буквой.</a:t>
            </a:r>
          </a:p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2. Расположите его перед глазами на расстоянии 20-25 см. Сфокусируйте четкость изображения предметов сквозь полиэтилен. Четкая ли буква?</a:t>
            </a:r>
          </a:p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3. Сфокусируйтесь на изображении буквы. Четкое ли изображение предметов?</a:t>
            </a:r>
          </a:p>
          <a:p>
            <a:r>
              <a:rPr lang="ru-RU" sz="2800" dirty="0"/>
              <a:t>В тетрадях заполните таблицу по этому опыту. </a:t>
            </a:r>
          </a:p>
          <a:p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Группа 2. Задание 2.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321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1. Возьмите таблицу для определения слепого пятна.</a:t>
            </a:r>
          </a:p>
          <a:p>
            <a:r>
              <a:rPr lang="ru-RU" dirty="0" smtClean="0"/>
              <a:t>2.Закройте </a:t>
            </a:r>
            <a:r>
              <a:rPr lang="ru-RU" dirty="0"/>
              <a:t>правый глаз. Левым глазом смотрите на знак </a:t>
            </a:r>
            <a:r>
              <a:rPr lang="ru-RU" dirty="0" smtClean="0"/>
              <a:t>«+». </a:t>
            </a:r>
            <a:r>
              <a:rPr lang="ru-RU" dirty="0"/>
              <a:t>Не отводя взгляда от "0", постепенно отдаляйте </a:t>
            </a:r>
            <a:r>
              <a:rPr lang="ru-RU" dirty="0" smtClean="0"/>
              <a:t>таблицу от глаз. </a:t>
            </a:r>
            <a:r>
              <a:rPr lang="ru-RU" dirty="0"/>
              <a:t>На определённом расстоянии от монитора, </a:t>
            </a:r>
            <a:r>
              <a:rPr lang="ru-RU" dirty="0" smtClean="0"/>
              <a:t>«+" </a:t>
            </a:r>
            <a:r>
              <a:rPr lang="ru-RU" dirty="0"/>
              <a:t>исчезнет. Это и есть слепое пятно</a:t>
            </a:r>
            <a:r>
              <a:rPr lang="ru-RU" dirty="0" smtClean="0"/>
              <a:t>.</a:t>
            </a:r>
          </a:p>
          <a:p>
            <a:r>
              <a:rPr lang="ru-RU" dirty="0" smtClean="0"/>
              <a:t>3. В </a:t>
            </a:r>
            <a:r>
              <a:rPr lang="ru-RU" dirty="0"/>
              <a:t>тетрадях заполните таблицу по этому опыту.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Группа 3. Задание 3. Определение слепого пятна.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011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Возьмите красный карандаш в правую руку, поднесите его на уровне глаз на вытянутой руке, продолжайте смотреть вперед, а руку медленно двигайте по кругу вправо (красный карандаш превратится в черный). Почему?</a:t>
            </a:r>
          </a:p>
          <a:p>
            <a:r>
              <a:rPr lang="ru-RU" dirty="0" smtClean="0"/>
              <a:t>2.</a:t>
            </a:r>
            <a:r>
              <a:rPr lang="ru-RU" dirty="0"/>
              <a:t> В тетрадях заполните таблицу по этому опыту.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4. Группа 4. Цветоощущение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2788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88640"/>
            <a:ext cx="8280920" cy="4752528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b="1" kern="0" dirty="0"/>
              <a:t>Офтальмология</a:t>
            </a:r>
            <a:r>
              <a:rPr lang="ru-RU" kern="0" dirty="0"/>
              <a:t> – наука, изучающая анатомию, физиологию органа зрения, заболевания, относящиеся к органу зрения, а также структуру слепоты.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kern="0" dirty="0"/>
              <a:t>        Задачи офтальмологии – максимальное уменьшение количества слепых и слабовидящих.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kern="0" dirty="0"/>
              <a:t>        По данным ВОЗ в мире насчитывается 42 миллиона слепых и слабовидящих. Причем ежегодно наблюдается увеличение этого показателя, и прирост составляет 3-6% в год.  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888" y="4509120"/>
            <a:ext cx="2905125" cy="2179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280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904124"/>
            <a:ext cx="7498080" cy="43442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04664"/>
            <a:ext cx="7498080" cy="1499460"/>
          </a:xfrm>
        </p:spPr>
        <p:txBody>
          <a:bodyPr>
            <a:normAutofit fontScale="90000"/>
          </a:bodyPr>
          <a:lstStyle/>
          <a:p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близорукость</a:t>
            </a:r>
            <a:b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100" dirty="0">
                <a:latin typeface="Franklin Gothic Book" pitchFamily="34" charset="0"/>
              </a:rPr>
              <a:t>Это нарушение работы глаза, которое проявляется в снижении четкости зрения вдаль.</a:t>
            </a:r>
            <a:r>
              <a:rPr lang="ru-RU" sz="3100" dirty="0"/>
              <a:t/>
            </a:r>
            <a:br>
              <a:rPr lang="ru-RU" sz="3100" dirty="0"/>
            </a:br>
            <a:endParaRPr lang="ru-RU" sz="31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589240"/>
            <a:ext cx="7632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Franklin Gothic Book" pitchFamily="34" charset="0"/>
              </a:rPr>
              <a:t>В близоруких глазах изображение фокусируется перед сетчаткой.</a:t>
            </a:r>
            <a:endParaRPr lang="ru-RU" sz="3200" dirty="0"/>
          </a:p>
        </p:txBody>
      </p:sp>
      <p:pic>
        <p:nvPicPr>
          <p:cNvPr id="1028" name="Picture 4" descr="http://im0-tub-ru.yandex.net/i?id=8c892a05f8a1ff51e48dbfb193ef3c01-140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04125"/>
            <a:ext cx="4176464" cy="368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4816" y="3604629"/>
            <a:ext cx="24129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Близорукость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880091" y="3542441"/>
            <a:ext cx="1250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Норма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39601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204864"/>
            <a:ext cx="7674056" cy="4043536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just"/>
            <a:r>
              <a:rPr lang="ru-RU" dirty="0">
                <a:latin typeface="Franklin Gothic Book" pitchFamily="34" charset="0"/>
              </a:rPr>
              <a:t>Близоруким людям тяжело дается видеть номера маршрутов общественного транспорта, прочитать дорожные знаки, а также различать другие предметы на расстоянии.</a:t>
            </a:r>
          </a:p>
          <a:p>
            <a:pPr algn="just"/>
            <a:r>
              <a:rPr lang="ru-RU" dirty="0">
                <a:latin typeface="Franklin Gothic Book" pitchFamily="34" charset="0"/>
              </a:rPr>
              <a:t>    При этом, близорукие могут хорошо видеть на близком расстоянии.</a:t>
            </a:r>
          </a:p>
          <a:p>
            <a:pPr marL="82296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714375"/>
            <a:ext cx="1912938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63" y="714375"/>
            <a:ext cx="1898650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75" y="714375"/>
            <a:ext cx="1785938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475656" y="3059668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Franklin Gothic Book" pitchFamily="34" charset="0"/>
              </a:rPr>
              <a:t>В близи                                                           В дали</a:t>
            </a:r>
          </a:p>
          <a:p>
            <a:endParaRPr lang="ru-RU" b="1" dirty="0"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9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Причины   близорукости</a:t>
            </a:r>
            <a:b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980728"/>
            <a:ext cx="5832648" cy="5760640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Franklin Gothic Book" pitchFamily="34" charset="0"/>
              </a:rPr>
              <a:t>чрезмерная зрительная работа на близком расстоянии от предмета (без отдыха для глаз и при плохом освещении); 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Franklin Gothic Book" pitchFamily="34" charset="0"/>
              </a:rPr>
              <a:t>- наследственная предрасположенность, выражающаяся в особенностях строения глазного яблока и обмена веществ в нем; 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Franklin Gothic Book" pitchFamily="34" charset="0"/>
              </a:rPr>
              <a:t>- ослабленная склера, которая не оказывает должного сопротивления чрезмерному росту глаза; 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Franklin Gothic Book" pitchFamily="34" charset="0"/>
              </a:rPr>
              <a:t>- недостаточно развитая аккомодационная мышца глаза, которая отвечает за "настрой" хрусталика на разные расстояния; 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Franklin Gothic Book" pitchFamily="34" charset="0"/>
              </a:rPr>
              <a:t>- перенапряжение ослабленной мышцы.</a:t>
            </a: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372200" y="1124744"/>
            <a:ext cx="1562100" cy="2004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4208" y="4077072"/>
            <a:ext cx="2476500" cy="1857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897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75656" y="1052736"/>
            <a:ext cx="5219700" cy="2943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дальнозоркость</a:t>
            </a:r>
            <a:b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03648" y="4581128"/>
            <a:ext cx="74888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Franklin Gothic Book" pitchFamily="34" charset="0"/>
              </a:rPr>
              <a:t>Это нарушение зрения, при котором ухудшается четкость изображения предметов, находящихся на близком расстоянии (20–30 см от глаз). </a:t>
            </a:r>
            <a:endParaRPr lang="ru-RU" sz="2800" dirty="0"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72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4077072"/>
            <a:ext cx="7498080" cy="21713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-20000" contrast="30000"/>
          </a:blip>
          <a:srcRect/>
          <a:stretch>
            <a:fillRect/>
          </a:stretch>
        </p:blipFill>
        <p:spPr bwMode="auto">
          <a:xfrm>
            <a:off x="323527" y="1143000"/>
            <a:ext cx="3960519" cy="2554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lum bright="-20000" contrast="30000"/>
          </a:blip>
          <a:srcRect/>
          <a:stretch>
            <a:fillRect/>
          </a:stretch>
        </p:blipFill>
        <p:spPr bwMode="auto">
          <a:xfrm>
            <a:off x="4429125" y="1143000"/>
            <a:ext cx="4683498" cy="2554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547664" y="4149080"/>
            <a:ext cx="741682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Franklin Gothic Book" pitchFamily="34" charset="0"/>
              </a:rPr>
              <a:t>В</a:t>
            </a:r>
            <a:r>
              <a:rPr lang="ru-RU" dirty="0" smtClean="0">
                <a:latin typeface="Franklin Gothic Book" pitchFamily="34" charset="0"/>
              </a:rPr>
              <a:t> </a:t>
            </a:r>
            <a:r>
              <a:rPr lang="ru-RU" sz="4000" dirty="0" smtClean="0">
                <a:latin typeface="Franklin Gothic Book" pitchFamily="34" charset="0"/>
              </a:rPr>
              <a:t>дальнозорких глазах изображение фокусируется за сетчаткой</a:t>
            </a:r>
            <a:r>
              <a:rPr lang="ru-RU" dirty="0" smtClean="0">
                <a:latin typeface="Franklin Gothic Book" pitchFamily="34" charset="0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291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570504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АВИЦЕННА (Ибн-Сина) </a:t>
            </a:r>
            <a:r>
              <a:rPr lang="ru-RU" sz="2700" dirty="0">
                <a:effectLst/>
              </a:rPr>
              <a:t>(980-1037) - </a:t>
            </a:r>
            <a:r>
              <a:rPr lang="ru-RU" sz="3100" dirty="0">
                <a:effectLst/>
              </a:rPr>
              <a:t>выдающийся ученый, философ и врач. Настоящее его имя Абу Али Хусейн Ибн </a:t>
            </a:r>
            <a:r>
              <a:rPr lang="ru-RU" sz="3100" dirty="0" err="1">
                <a:effectLst/>
              </a:rPr>
              <a:t>Абдаллах</a:t>
            </a:r>
            <a:r>
              <a:rPr lang="ru-RU" sz="3100" dirty="0">
                <a:effectLst/>
              </a:rPr>
              <a:t> Ибн Сина.</a:t>
            </a: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2132856"/>
            <a:ext cx="4089648" cy="4270609"/>
          </a:xfrm>
        </p:spPr>
        <p:txBody>
          <a:bodyPr>
            <a:normAutofit/>
          </a:bodyPr>
          <a:lstStyle/>
          <a:p>
            <a:r>
              <a:rPr lang="ru-RU" dirty="0"/>
              <a:t>Он подробно объяснил строение глаза. До него все считали, что глаз, словно фонарик, испускает особые лучи, и эти лучи, отражаясь от предметов, идут назад и дают изображение.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215297" y="1844824"/>
            <a:ext cx="3657600" cy="466344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808" y="2348880"/>
            <a:ext cx="3071986" cy="4117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631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15616" y="1450018"/>
            <a:ext cx="3384376" cy="2536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Коррекция   зрения</a:t>
            </a:r>
            <a:b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056" y="2852936"/>
            <a:ext cx="3571875" cy="2679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820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496944" cy="5040560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latin typeface="Franklin Gothic Book" pitchFamily="34" charset="0"/>
                <a:cs typeface="Times New Roman" pitchFamily="18" charset="0"/>
              </a:rPr>
              <a:t>1) хорошее освещение рабочего места, </a:t>
            </a:r>
          </a:p>
          <a:p>
            <a:pPr algn="just"/>
            <a:r>
              <a:rPr lang="ru-RU" dirty="0">
                <a:latin typeface="Franklin Gothic Book" pitchFamily="34" charset="0"/>
                <a:cs typeface="Times New Roman" pitchFamily="18" charset="0"/>
              </a:rPr>
              <a:t> 2) расположение источника света слева, </a:t>
            </a:r>
          </a:p>
          <a:p>
            <a:pPr algn="just"/>
            <a:r>
              <a:rPr lang="ru-RU" dirty="0">
                <a:latin typeface="Franklin Gothic Book" pitchFamily="34" charset="0"/>
                <a:cs typeface="Times New Roman" pitchFamily="18" charset="0"/>
              </a:rPr>
              <a:t> 3) расстояние от глаза до рассматриваемого предмета должно быть около 30—35 см. </a:t>
            </a:r>
          </a:p>
          <a:p>
            <a:pPr algn="just"/>
            <a:endParaRPr lang="ru-RU" sz="1800" dirty="0">
              <a:latin typeface="Franklin Gothic Book" pitchFamily="34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Franklin Gothic Book" pitchFamily="34" charset="0"/>
                <a:cs typeface="Times New Roman" pitchFamily="18" charset="0"/>
              </a:rPr>
              <a:t>     Чтение лежа или в транспорте приводит к ухудшению зрения, так как из-за постоянно меняющегося расстояния между книгой и хрусталиком происходит ослабление эластичности хрусталика и ресничной мышцы. </a:t>
            </a:r>
            <a:r>
              <a:rPr lang="ru-RU" sz="1800" dirty="0" smtClean="0">
                <a:latin typeface="Franklin Gothic Book" pitchFamily="34" charset="0"/>
                <a:cs typeface="Times New Roman" pitchFamily="18" charset="0"/>
              </a:rPr>
              <a:t>   </a:t>
            </a:r>
            <a:endParaRPr lang="ru-RU" sz="1800" dirty="0">
              <a:latin typeface="Franklin Gothic Book" pitchFamily="34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Franklin Gothic Book" pitchFamily="34" charset="0"/>
                <a:cs typeface="Times New Roman" pitchFamily="18" charset="0"/>
              </a:rPr>
              <a:t>    Глаза следует беречь от попадания в них пыли и других частиц, слишком яркого света.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530040" cy="1714202"/>
          </a:xfrm>
        </p:spPr>
        <p:txBody>
          <a:bodyPr>
            <a:normAutofit fontScale="90000"/>
          </a:bodyPr>
          <a:lstStyle/>
          <a:p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Факторы, способствующие сохранению зрения</a:t>
            </a:r>
            <a:b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43148" y="54772"/>
            <a:ext cx="1905347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760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Стр.</a:t>
            </a:r>
            <a:r>
              <a:rPr lang="en-US" dirty="0" smtClean="0"/>
              <a:t>76-82</a:t>
            </a:r>
            <a:endParaRPr lang="ru-RU" dirty="0" smtClean="0"/>
          </a:p>
          <a:p>
            <a:r>
              <a:rPr lang="ru-RU" dirty="0" smtClean="0"/>
              <a:t>Обязательно в тетради стр.  </a:t>
            </a:r>
            <a:r>
              <a:rPr lang="en-US" dirty="0" smtClean="0"/>
              <a:t>45</a:t>
            </a:r>
            <a:r>
              <a:rPr lang="ru-RU" dirty="0" smtClean="0"/>
              <a:t>  №</a:t>
            </a:r>
            <a:r>
              <a:rPr lang="en-US" dirty="0" smtClean="0"/>
              <a:t>64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509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908720"/>
            <a:ext cx="7756263" cy="72008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effectLst/>
              </a:rPr>
              <a:t>Гельмгольц </a:t>
            </a:r>
            <a:r>
              <a:rPr lang="ru-RU" sz="4000" b="1" dirty="0" smtClean="0">
                <a:effectLst/>
              </a:rPr>
              <a:t>Герман </a:t>
            </a:r>
            <a:r>
              <a:rPr lang="ru-RU" sz="4000" b="1" dirty="0">
                <a:effectLst/>
              </a:rPr>
              <a:t>Людвиг Фердинанд </a:t>
            </a:r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r>
              <a:rPr lang="ru-RU" dirty="0">
                <a:effectLst/>
              </a:rPr>
              <a:t> </a:t>
            </a:r>
            <a:r>
              <a:rPr lang="ru-RU" sz="3600" dirty="0" smtClean="0">
                <a:effectLst/>
              </a:rPr>
              <a:t>(1821-1894)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2132856"/>
            <a:ext cx="4409640" cy="4054584"/>
          </a:xfrm>
        </p:spPr>
        <p:txBody>
          <a:bodyPr>
            <a:normAutofit fontScale="77500" lnSpcReduction="20000"/>
          </a:bodyPr>
          <a:lstStyle/>
          <a:p>
            <a:r>
              <a:rPr lang="ru-RU" sz="45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Считал, что человек видит не глазами а мозгом.</a:t>
            </a:r>
          </a:p>
          <a:p>
            <a:r>
              <a:rPr lang="ru-RU" sz="450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Считал</a:t>
            </a:r>
            <a:r>
              <a:rPr lang="ru-RU" sz="45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что его моделью является фотокамера</a:t>
            </a:r>
            <a:r>
              <a:rPr lang="ru-RU" sz="45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82296" indent="0">
              <a:buNone/>
            </a:pPr>
            <a:r>
              <a:rPr lang="ru-RU" dirty="0"/>
              <a:t> </a:t>
            </a:r>
          </a:p>
          <a:p>
            <a:pPr marL="82296" indent="0">
              <a:buNone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716016" y="1524000"/>
            <a:ext cx="4217672" cy="5073352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82296" indent="0">
              <a:buNone/>
            </a:pPr>
            <a:r>
              <a:rPr lang="ru-RU" dirty="0"/>
              <a:t> </a:t>
            </a:r>
            <a:endParaRPr lang="ru-RU" dirty="0" smtClean="0"/>
          </a:p>
          <a:p>
            <a:pPr marL="82296" indent="0">
              <a:buNone/>
            </a:pPr>
            <a:endParaRPr lang="ru-RU" dirty="0"/>
          </a:p>
          <a:p>
            <a:pPr marL="82296" indent="0">
              <a:buNone/>
            </a:pPr>
            <a:endParaRPr lang="ru-RU" dirty="0" smtClean="0"/>
          </a:p>
          <a:p>
            <a:pPr marL="82296" indent="0">
              <a:buNone/>
            </a:pPr>
            <a:endParaRPr lang="ru-RU" dirty="0"/>
          </a:p>
          <a:p>
            <a:pPr marL="82296" indent="0">
              <a:buNone/>
            </a:pPr>
            <a:endParaRPr lang="ru-RU" dirty="0" smtClean="0"/>
          </a:p>
          <a:p>
            <a:r>
              <a:rPr lang="ru-RU" dirty="0" smtClean="0"/>
              <a:t>Немецкий физик, врач, физиологи, психолог. </a:t>
            </a:r>
            <a:r>
              <a:rPr lang="ru-RU" dirty="0"/>
              <a:t>Имя Гельмгольца присвоено Московскому НИИ глазных болезней.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451" y="2227495"/>
            <a:ext cx="2297901" cy="2888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092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ru-RU" sz="5400" dirty="0" smtClean="0"/>
              <a:t>Почему мы видим различные изображения?</a:t>
            </a:r>
            <a:endParaRPr lang="ru-RU" sz="54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24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3141110"/>
          </a:xfrm>
        </p:spPr>
        <p:txBody>
          <a:bodyPr/>
          <a:lstStyle/>
          <a:p>
            <a:r>
              <a:rPr lang="ru-RU" dirty="0" smtClean="0"/>
              <a:t>Строение, функции, гигиена органов зрения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350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0579351"/>
              </p:ext>
            </p:extLst>
          </p:nvPr>
        </p:nvGraphicFramePr>
        <p:xfrm>
          <a:off x="395536" y="116632"/>
          <a:ext cx="8496944" cy="612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5793"/>
                <a:gridCol w="3418863"/>
                <a:gridCol w="2592288"/>
              </a:tblGrid>
              <a:tr h="5509592">
                <a:tc>
                  <a:txBody>
                    <a:bodyPr/>
                    <a:lstStyle/>
                    <a:p>
                      <a:pPr rtl="0" eaLnBrk="1" latinLnBrk="0" hangingPunct="1"/>
                      <a:r>
                        <a:rPr kumimoji="0" lang="ru-RU" sz="1800" b="1" u="sng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Глаз – орган зрения</a:t>
                      </a:r>
                      <a:endParaRPr lang="ru-RU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rtl="0" eaLnBrk="1" latinLnBrk="0" hangingPunct="1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dirty="0" smtClean="0">
                        <a:effectLst/>
                      </a:endParaRPr>
                    </a:p>
                    <a:p>
                      <a:pPr rtl="0" eaLnBrk="1" latinLnBrk="0" hangingPunct="1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dirty="0" smtClean="0">
                        <a:effectLst/>
                      </a:endParaRPr>
                    </a:p>
                    <a:p>
                      <a:pPr rtl="0" eaLnBrk="1" latinLnBrk="0" hangingPunct="1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Вспомогательный аппарат глаза</a:t>
                      </a:r>
                      <a:endParaRPr lang="ru-RU" dirty="0" smtClean="0">
                        <a:effectLst/>
                      </a:endParaRPr>
                    </a:p>
                    <a:p>
                      <a:pPr rtl="0" eaLnBrk="1" latinLnBrk="0" hangingPunct="1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dirty="0" smtClean="0">
                        <a:effectLst/>
                      </a:endParaRPr>
                    </a:p>
                    <a:p>
                      <a:pPr rtl="0" eaLnBrk="1" latinLnBrk="0" hangingPunct="1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dirty="0" smtClean="0">
                        <a:effectLst/>
                      </a:endParaRPr>
                    </a:p>
                    <a:p>
                      <a:pPr rtl="0" eaLnBrk="1" latinLnBrk="0" hangingPunct="1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dirty="0" smtClean="0">
                        <a:effectLst/>
                      </a:endParaRPr>
                    </a:p>
                    <a:p>
                      <a:pPr rtl="0" eaLnBrk="1" latinLnBrk="0" hangingPunct="1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dirty="0" smtClean="0">
                        <a:effectLst/>
                      </a:endParaRPr>
                    </a:p>
                    <a:p>
                      <a:pPr rtl="0" eaLnBrk="1" latinLnBrk="0" hangingPunct="1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dirty="0" smtClean="0">
                        <a:effectLst/>
                      </a:endParaRPr>
                    </a:p>
                    <a:p>
                      <a:pPr rtl="0" eaLnBrk="1" latinLnBrk="0" hangingPunct="1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dirty="0" smtClean="0">
                        <a:effectLst/>
                      </a:endParaRPr>
                    </a:p>
                    <a:p>
                      <a:pPr rtl="0" eaLnBrk="1" latinLnBrk="0" hangingPunct="1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Оболочки глаза</a:t>
                      </a:r>
                      <a:endParaRPr lang="ru-RU" dirty="0" smtClean="0">
                        <a:effectLst/>
                      </a:endParaRPr>
                    </a:p>
                    <a:p>
                      <a:pPr rtl="0" eaLnBrk="1" latinLnBrk="0" hangingPunct="1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dirty="0" smtClean="0">
                        <a:effectLst/>
                      </a:endParaRPr>
                    </a:p>
                    <a:p>
                      <a:pPr rtl="0" eaLnBrk="1" latinLnBrk="0" hangingPunct="1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dirty="0" smtClean="0">
                        <a:effectLst/>
                      </a:endParaRPr>
                    </a:p>
                    <a:p>
                      <a:pPr rtl="0" eaLnBrk="1" latinLnBrk="0" hangingPunct="1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dirty="0" smtClean="0">
                        <a:effectLst/>
                      </a:endParaRPr>
                    </a:p>
                    <a:p>
                      <a:pPr rtl="0" eaLnBrk="1" latinLnBrk="0" hangingPunct="1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dirty="0" smtClean="0">
                        <a:effectLst/>
                      </a:endParaRPr>
                    </a:p>
                    <a:p>
                      <a:pPr rtl="0" eaLnBrk="1" latinLnBrk="0" hangingPunct="1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dirty="0" smtClean="0">
                        <a:effectLst/>
                      </a:endParaRPr>
                    </a:p>
                    <a:p>
                      <a:pPr rtl="0" eaLnBrk="1" latinLnBrk="0" hangingPunct="1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Светопреломляющие части глаза</a:t>
                      </a:r>
                      <a:endParaRPr lang="ru-RU" dirty="0" smtClean="0">
                        <a:effectLst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eaLnBrk="1" latinLnBrk="0" hangingPunct="1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Брови</a:t>
                      </a:r>
                      <a:endParaRPr lang="ru-RU" dirty="0" smtClean="0">
                        <a:effectLst/>
                      </a:endParaRPr>
                    </a:p>
                    <a:p>
                      <a:pPr rtl="0" eaLnBrk="1" latinLnBrk="0" hangingPunct="1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Веки с ресницами</a:t>
                      </a:r>
                      <a:endParaRPr lang="ru-RU" dirty="0" smtClean="0">
                        <a:effectLst/>
                      </a:endParaRPr>
                    </a:p>
                    <a:p>
                      <a:pPr rtl="0" eaLnBrk="1" latinLnBrk="0" hangingPunct="1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Слёзная железа</a:t>
                      </a:r>
                      <a:endParaRPr lang="ru-RU" dirty="0" smtClean="0">
                        <a:effectLst/>
                      </a:endParaRPr>
                    </a:p>
                    <a:p>
                      <a:pPr rtl="0" eaLnBrk="1" latinLnBrk="0" hangingPunct="1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Слёзный канал</a:t>
                      </a:r>
                      <a:endParaRPr lang="ru-RU" dirty="0" smtClean="0">
                        <a:effectLst/>
                      </a:endParaRPr>
                    </a:p>
                    <a:p>
                      <a:pPr rtl="0" eaLnBrk="1" latinLnBrk="0" hangingPunct="1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Глазодвигательные мышцы</a:t>
                      </a:r>
                      <a:endParaRPr lang="ru-RU" dirty="0" smtClean="0">
                        <a:effectLst/>
                      </a:endParaRPr>
                    </a:p>
                    <a:p>
                      <a:pPr rtl="0" eaLnBrk="1" latinLnBrk="0" hangingPunct="1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Глазница</a:t>
                      </a:r>
                      <a:endParaRPr lang="ru-RU" dirty="0" smtClean="0">
                        <a:effectLst/>
                      </a:endParaRPr>
                    </a:p>
                    <a:p>
                      <a:pPr rtl="0" eaLnBrk="1" latinLnBrk="0" hangingPunct="1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Глазное яблоко</a:t>
                      </a:r>
                      <a:endParaRPr lang="ru-RU" dirty="0" smtClean="0">
                        <a:effectLst/>
                      </a:endParaRPr>
                    </a:p>
                    <a:p>
                      <a:pPr rtl="0" eaLnBrk="1" latinLnBrk="0" hangingPunct="1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 Белочная оболочка – склера</a:t>
                      </a:r>
                      <a:endParaRPr lang="ru-RU" dirty="0" smtClean="0">
                        <a:effectLst/>
                      </a:endParaRPr>
                    </a:p>
                    <a:p>
                      <a:pPr rtl="0" eaLnBrk="1" latinLnBrk="0" hangingPunct="1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 Роговица</a:t>
                      </a:r>
                      <a:endParaRPr lang="ru-RU" dirty="0" smtClean="0">
                        <a:effectLst/>
                      </a:endParaRPr>
                    </a:p>
                    <a:p>
                      <a:pPr rtl="0" eaLnBrk="1" latinLnBrk="0" hangingPunct="1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 Сосудистая оболочка</a:t>
                      </a:r>
                      <a:endParaRPr lang="ru-RU" dirty="0" smtClean="0">
                        <a:effectLst/>
                      </a:endParaRPr>
                    </a:p>
                    <a:p>
                      <a:pPr rtl="0" eaLnBrk="1" latinLnBrk="0" hangingPunct="1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 Радужка</a:t>
                      </a:r>
                      <a:endParaRPr lang="ru-RU" dirty="0" smtClean="0">
                        <a:effectLst/>
                      </a:endParaRPr>
                    </a:p>
                    <a:p>
                      <a:pPr rtl="0" eaLnBrk="1" latinLnBrk="0" hangingPunct="1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 Зрачок</a:t>
                      </a:r>
                      <a:endParaRPr lang="ru-RU" dirty="0" smtClean="0">
                        <a:effectLst/>
                      </a:endParaRPr>
                    </a:p>
                    <a:p>
                      <a:pPr rtl="0" eaLnBrk="1" latinLnBrk="0" hangingPunct="1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 Хрусталик</a:t>
                      </a:r>
                      <a:endParaRPr lang="ru-RU" dirty="0" smtClean="0">
                        <a:effectLst/>
                      </a:endParaRPr>
                    </a:p>
                    <a:p>
                      <a:pPr rtl="0" eaLnBrk="1" latinLnBrk="0" hangingPunct="1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 Ресничная мышца</a:t>
                      </a:r>
                      <a:endParaRPr lang="ru-RU" dirty="0" smtClean="0">
                        <a:effectLst/>
                      </a:endParaRPr>
                    </a:p>
                    <a:p>
                      <a:pPr rtl="0" eaLnBrk="1" latinLnBrk="0" hangingPunct="1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 Сетчатка</a:t>
                      </a:r>
                      <a:endParaRPr lang="ru-RU" dirty="0" smtClean="0">
                        <a:effectLst/>
                      </a:endParaRPr>
                    </a:p>
                    <a:p>
                      <a:pPr rtl="0" eaLnBrk="1" latinLnBrk="0" hangingPunct="1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 Колбочки</a:t>
                      </a:r>
                      <a:endParaRPr lang="ru-RU" dirty="0" smtClean="0">
                        <a:effectLst/>
                      </a:endParaRPr>
                    </a:p>
                    <a:p>
                      <a:pPr rtl="0" eaLnBrk="1" latinLnBrk="0" hangingPunct="1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 Палочки</a:t>
                      </a:r>
                      <a:endParaRPr lang="ru-RU" dirty="0" smtClean="0">
                        <a:effectLst/>
                      </a:endParaRPr>
                    </a:p>
                    <a:p>
                      <a:pPr rtl="0" eaLnBrk="1" latinLnBrk="0" hangingPunct="1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 Стекловидное тело</a:t>
                      </a:r>
                      <a:endParaRPr lang="ru-RU" dirty="0" smtClean="0">
                        <a:effectLst/>
                      </a:endParaRPr>
                    </a:p>
                    <a:p>
                      <a:pPr rtl="0" eaLnBrk="1" latinLnBrk="0" hangingPunct="1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 Зрительный нерв</a:t>
                      </a:r>
                      <a:endParaRPr lang="ru-RU" dirty="0" smtClean="0">
                        <a:effectLst/>
                      </a:endParaRPr>
                    </a:p>
                    <a:p>
                      <a:pPr rtl="0" eaLnBrk="1" latinLnBrk="0" hangingPunct="1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 Зрительная зона коры больших</a:t>
                      </a:r>
                      <a:r>
                        <a:rPr kumimoji="0" lang="ru-RU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полушарий</a:t>
                      </a:r>
                      <a:endParaRPr lang="ru-RU" dirty="0" smtClean="0">
                        <a:effectLst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eaLnBrk="1" latinLnBrk="0" hangingPunct="1"/>
                      <a:r>
                        <a:rPr kumimoji="0" lang="ru-RU" sz="1800" b="1" u="sng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Зрительный </a:t>
                      </a:r>
                      <a:endParaRPr lang="ru-RU" dirty="0" smtClean="0">
                        <a:effectLst/>
                      </a:endParaRPr>
                    </a:p>
                    <a:p>
                      <a:pPr rtl="0" eaLnBrk="1" latinLnBrk="0" hangingPunct="1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ru-RU" sz="1800" b="1" u="sng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анализатор</a:t>
                      </a:r>
                      <a:endParaRPr lang="ru-RU" dirty="0" smtClean="0">
                        <a:effectLst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41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7350828"/>
              </p:ext>
            </p:extLst>
          </p:nvPr>
        </p:nvGraphicFramePr>
        <p:xfrm>
          <a:off x="1331641" y="188640"/>
          <a:ext cx="7560839" cy="667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3240359"/>
                <a:gridCol w="1944216"/>
              </a:tblGrid>
              <a:tr h="666936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u="sng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Глаз – орган зрения</a:t>
                      </a:r>
                    </a:p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  <a:p>
                      <a:pPr algn="ctr"/>
                      <a:r>
                        <a:rPr kumimoji="0" lang="ru-RU" sz="18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Вспомогательный аппарат глаза</a:t>
                      </a:r>
                    </a:p>
                    <a:p>
                      <a:pPr algn="ctr"/>
                      <a:r>
                        <a:rPr kumimoji="0" lang="ru-RU" sz="18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  <a:p>
                      <a:pPr algn="ctr"/>
                      <a:r>
                        <a:rPr kumimoji="0" lang="ru-RU" sz="1800" b="1" kern="1200" dirty="0" smtClean="0">
                          <a:solidFill>
                            <a:srgbClr val="7030A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Оболочки глаза</a:t>
                      </a:r>
                    </a:p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Светопреломляющие части глаза</a:t>
                      </a:r>
                      <a:endParaRPr lang="ru-RU" sz="18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 Брови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 Веки с ресницами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3. Слёзная железа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4. Слёзный канал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5. Глазодвигательные мышцы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6. Глазница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7. Глазное яблоко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rgbClr val="7030A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8. Белочная оболочка – склера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9. Роговица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rgbClr val="7030A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10. Сосудистая оболочка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rgbClr val="7030A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11. Радужка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12. Зрачок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13. Хрусталик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14. Ресничная мышца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rgbClr val="7030A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15. Сетчатка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rgbClr val="FFFF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16. Колбочки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rgbClr val="FFFF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17. Палочки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18. Стекловидное тело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rgbClr val="FFFF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19. Зрительный нерв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rgbClr val="FFFF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20. Зрительная зона коры больших полушарий</a:t>
                      </a:r>
                      <a:endParaRPr lang="ru-RU" sz="1800" dirty="0" smtClean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u="sng" kern="1200" dirty="0" smtClean="0">
                          <a:solidFill>
                            <a:srgbClr val="FFFF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Зрительный </a:t>
                      </a:r>
                    </a:p>
                    <a:p>
                      <a:pPr algn="ctr"/>
                      <a:r>
                        <a:rPr kumimoji="0" lang="ru-RU" sz="1800" b="1" u="none" kern="1200" dirty="0" smtClean="0">
                          <a:solidFill>
                            <a:srgbClr val="FFFF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</a:t>
                      </a:r>
                      <a:r>
                        <a:rPr kumimoji="0" lang="ru-RU" sz="1800" b="1" u="sng" kern="1200" dirty="0" smtClean="0">
                          <a:solidFill>
                            <a:srgbClr val="FFFF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анализатор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9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Разделитесь на группы: вытяните разной формы и цвета фигуры. Определитесь со своей группой.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59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Цель: изучить как меняется размер зрачка, выяснить функции глаза</a:t>
            </a:r>
          </a:p>
          <a:p>
            <a:r>
              <a:rPr lang="ru-RU" dirty="0" smtClean="0"/>
              <a:t>Оборудование: фонарик, красный карандаш, полиэтилен, таблицы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Лабораторная работа №4</a:t>
            </a:r>
            <a:br>
              <a:rPr lang="ru-RU" dirty="0" smtClean="0"/>
            </a:br>
            <a:r>
              <a:rPr lang="ru-RU" dirty="0" smtClean="0"/>
              <a:t>«Изучение размера зрачка»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385325"/>
              </p:ext>
            </p:extLst>
          </p:nvPr>
        </p:nvGraphicFramePr>
        <p:xfrm>
          <a:off x="1547664" y="3645024"/>
          <a:ext cx="6696744" cy="2592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2052228"/>
                <a:gridCol w="1674186"/>
                <a:gridCol w="1674186"/>
              </a:tblGrid>
              <a:tr h="648072">
                <a:tc>
                  <a:txBody>
                    <a:bodyPr/>
                    <a:lstStyle/>
                    <a:p>
                      <a:r>
                        <a:rPr lang="ru-RU" dirty="0" smtClean="0"/>
                        <a:t>№ задания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опыта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Наблюдение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Вывод</a:t>
                      </a:r>
                      <a:endParaRPr lang="ru-RU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10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607</TotalTime>
  <Words>880</Words>
  <Application>Microsoft Office PowerPoint</Application>
  <PresentationFormat>Экран (4:3)</PresentationFormat>
  <Paragraphs>167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Твердый переплет</vt:lpstr>
      <vt:lpstr>Презентация к уроку по биологии для 8 класса по теме: </vt:lpstr>
      <vt:lpstr>АВИЦЕННА (Ибн-Сина) (980-1037) - выдающийся ученый, философ и врач. Настоящее его имя Абу Али Хусейн Ибн Абдаллах Ибн Сина.</vt:lpstr>
      <vt:lpstr>Гельмгольц Герман Людвиг Фердинанд   (1821-1894)</vt:lpstr>
      <vt:lpstr>Презентация PowerPoint</vt:lpstr>
      <vt:lpstr>Строение, функции, гигиена органов зрения</vt:lpstr>
      <vt:lpstr>Презентация PowerPoint</vt:lpstr>
      <vt:lpstr>Презентация PowerPoint</vt:lpstr>
      <vt:lpstr>Презентация PowerPoint</vt:lpstr>
      <vt:lpstr>Лабораторная работа №4 «Изучение размера зрачка»</vt:lpstr>
      <vt:lpstr>1 группа. Задание №1. Функции зрачка</vt:lpstr>
      <vt:lpstr>Группа 2. Задание 2. </vt:lpstr>
      <vt:lpstr>Группа 3. Задание 3. Определение слепого пятна.</vt:lpstr>
      <vt:lpstr>Задание 4. Группа 4. Цветоощущение </vt:lpstr>
      <vt:lpstr>Презентация PowerPoint</vt:lpstr>
      <vt:lpstr>близорукость Это нарушение работы глаза, которое проявляется в снижении четкости зрения вдаль. </vt:lpstr>
      <vt:lpstr>Презентация PowerPoint</vt:lpstr>
      <vt:lpstr>Причины   близорукости </vt:lpstr>
      <vt:lpstr>дальнозоркость </vt:lpstr>
      <vt:lpstr>Презентация PowerPoint</vt:lpstr>
      <vt:lpstr>Коррекция   зрения </vt:lpstr>
      <vt:lpstr>Факторы, способствующие сохранению зрения </vt:lpstr>
      <vt:lpstr>Домашнее задание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Строение, функции, гигиена органов зрения</dc:title>
  <dc:creator>Владислав</dc:creator>
  <cp:lastModifiedBy>Владислав</cp:lastModifiedBy>
  <cp:revision>20</cp:revision>
  <dcterms:created xsi:type="dcterms:W3CDTF">2014-11-10T18:53:11Z</dcterms:created>
  <dcterms:modified xsi:type="dcterms:W3CDTF">2015-03-10T21:08:43Z</dcterms:modified>
</cp:coreProperties>
</file>