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69" r:id="rId2"/>
    <p:sldId id="280" r:id="rId3"/>
    <p:sldId id="281" r:id="rId4"/>
    <p:sldId id="270" r:id="rId5"/>
    <p:sldId id="271" r:id="rId6"/>
    <p:sldId id="272" r:id="rId7"/>
    <p:sldId id="273" r:id="rId8"/>
    <p:sldId id="274" r:id="rId9"/>
    <p:sldId id="275" r:id="rId10"/>
    <p:sldId id="256" r:id="rId11"/>
    <p:sldId id="257" r:id="rId12"/>
    <p:sldId id="258" r:id="rId13"/>
    <p:sldId id="278" r:id="rId14"/>
    <p:sldId id="279" r:id="rId15"/>
    <p:sldId id="260" r:id="rId16"/>
    <p:sldId id="264" r:id="rId17"/>
    <p:sldId id="268" r:id="rId18"/>
    <p:sldId id="266" r:id="rId19"/>
    <p:sldId id="282" r:id="rId20"/>
    <p:sldId id="26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C"/>
    <a:srgbClr val="CCCCFF"/>
    <a:srgbClr val="9999FF"/>
    <a:srgbClr val="FFCCCC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1" autoAdjust="0"/>
    <p:restoredTop sz="94660"/>
  </p:normalViewPr>
  <p:slideViewPr>
    <p:cSldViewPr>
      <p:cViewPr>
        <p:scale>
          <a:sx n="80" d="100"/>
          <a:sy n="80" d="100"/>
        </p:scale>
        <p:origin x="-167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010FA-BED1-4A86-9C7C-B2CC48FC2615}" type="datetimeFigureOut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FD05B-B913-4B9B-B4D0-DF273A7C0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2E9C1-2FD3-432E-A1C0-2450EE311EF0}" type="datetimeFigureOut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32D23-D94F-4946-9F9D-738315226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9DB3F-770A-4030-8914-4BBDE4DB7602}" type="datetimeFigureOut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C2CCD-9D7F-48FC-B928-4588621E6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1CFF-0CBD-46E5-B0ED-BEB07B709D06}" type="datetimeFigureOut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F22B3-28DB-4812-B25C-BF094502EF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D1CC3-7DBC-4A27-BC6F-95A1E11F7590}" type="datetimeFigureOut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8C324-9137-4085-BF48-B746A0F59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70B4E-9D8D-4CF5-82A8-24951CDC2632}" type="datetimeFigureOut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CE1A0-C1CD-4CCA-82D6-1B52FA60A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B9B94-64EB-4C86-AB58-AEBEA30766D1}" type="datetimeFigureOut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4AE4D-19E2-42CB-8EEC-50D7F31DA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A9A02-28AF-4A87-901A-39524627D3AB}" type="datetimeFigureOut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05BF0-B805-456E-A6BC-3BC398CE3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D5811-D502-42AF-A784-31534B45A283}" type="datetimeFigureOut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D3F66-8054-4708-A56A-0EDA163E2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32424-DFBB-497E-896C-C630B4549CF7}" type="datetimeFigureOut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DAE5D-F872-41CA-A856-328B27868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24F78-1202-487E-813F-5D1BB087DE53}" type="datetimeFigureOut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64DC0-922A-477D-BECC-EEB92BBEF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F781EF-EADB-4BF0-9442-B3DAC9738074}" type="datetimeFigureOut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A13311-5534-4C40-B4A2-0BC382955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history.astrakhan.ws/" TargetMode="External"/><Relationship Id="rId3" Type="http://schemas.openxmlformats.org/officeDocument/2006/relationships/hyperlink" Target="http://ru.wikipedia.org/" TargetMode="External"/><Relationship Id="rId7" Type="http://schemas.openxmlformats.org/officeDocument/2006/relationships/hyperlink" Target="http://astrakhan-450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k.com/away.php?to=http://www.astrakhan.ru/" TargetMode="External"/><Relationship Id="rId5" Type="http://schemas.openxmlformats.org/officeDocument/2006/relationships/hyperlink" Target="http://vk.com/away.php?to=http://%E3%EE%F0%EE%E4%E0-%F0%EE%F1%F1%E8%FF.%F0%F4/sity_id.php?id=33" TargetMode="External"/><Relationship Id="rId4" Type="http://schemas.openxmlformats.org/officeDocument/2006/relationships/hyperlink" Target="http://www.astrakhan.net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ны для презентаций\90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463" y="19050"/>
            <a:ext cx="9161463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857250" y="1643063"/>
            <a:ext cx="7429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r>
              <a:rPr lang="ru-RU" sz="2800" b="1" dirty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РАЗВИТИЕ ТВОРЧЕСКОЙ ДЕЯТЕЛЬНОСТИ</a:t>
            </a:r>
          </a:p>
          <a:p>
            <a:pPr indent="450850" algn="ctr"/>
            <a:r>
              <a:rPr lang="ru-RU" sz="2800" b="1" dirty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УЧАЩИХСЯ </a:t>
            </a:r>
            <a:r>
              <a:rPr lang="ru-RU" sz="2800" b="1" dirty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 ПРОЦЕССЕ </a:t>
            </a:r>
          </a:p>
          <a:p>
            <a:pPr indent="450850" algn="ctr"/>
            <a:r>
              <a:rPr lang="ru-RU" sz="2800" b="1" dirty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СОСТАВЛЕНИЯ ЗАДАЧ ПО ИСТОРИЧЕСКИМ </a:t>
            </a:r>
          </a:p>
          <a:p>
            <a:pPr indent="450850" algn="ctr"/>
            <a:r>
              <a:rPr lang="ru-RU" sz="2800" b="1" dirty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ДАННЫМ КРАЕВЕДЧЕСКОГО ХАРАКТЕРА</a:t>
            </a:r>
            <a:endParaRPr lang="ru-RU" sz="4000" dirty="0">
              <a:solidFill>
                <a:srgbClr val="7030A0"/>
              </a:solidFill>
              <a:latin typeface="Calibri" pitchFamily="34" charset="0"/>
              <a:ea typeface="Calibri" pitchFamily="34" charset="0"/>
            </a:endParaRP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2143125" y="5214938"/>
            <a:ext cx="50244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7030A0"/>
                </a:solidFill>
                <a:latin typeface="Calibri" pitchFamily="34" charset="0"/>
              </a:rPr>
              <a:t>Переяслова Наталья Владимировна</a:t>
            </a:r>
          </a:p>
          <a:p>
            <a:pPr algn="ctr"/>
            <a:r>
              <a:rPr lang="ru-RU" sz="2400" b="1">
                <a:solidFill>
                  <a:srgbClr val="7030A0"/>
                </a:solidFill>
                <a:latin typeface="Calibri" pitchFamily="34" charset="0"/>
              </a:rPr>
              <a:t>МБОУ г. Астрахани «СОШ № 57»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5" descr="-GUqqZq7h-w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0"/>
            <a:ext cx="9539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3" y="214313"/>
            <a:ext cx="9101137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7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</a:t>
            </a:r>
            <a:r>
              <a:rPr lang="ru-RU" sz="7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7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7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Астрахань в задачах</a:t>
            </a:r>
            <a:endParaRPr lang="ru-RU" sz="7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214813" y="4143375"/>
            <a:ext cx="474821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ru-RU" sz="2000" b="1">
                <a:solidFill>
                  <a:srgbClr val="FFFF00"/>
                </a:solidFill>
                <a:ea typeface="Times New Roman" pitchFamily="18" charset="0"/>
              </a:rPr>
              <a:t>Выполнили ученицы 9 «В» класса </a:t>
            </a:r>
          </a:p>
          <a:p>
            <a:pPr algn="r" eaLnBrk="0" hangingPunct="0"/>
            <a:r>
              <a:rPr lang="ru-RU" sz="2000" b="1">
                <a:solidFill>
                  <a:srgbClr val="FFFF00"/>
                </a:solidFill>
                <a:ea typeface="Times New Roman" pitchFamily="18" charset="0"/>
              </a:rPr>
              <a:t>Бакастова Валерия</a:t>
            </a:r>
            <a:endParaRPr lang="ru-RU" sz="2000" b="1">
              <a:solidFill>
                <a:srgbClr val="FFFF00"/>
              </a:solidFill>
            </a:endParaRPr>
          </a:p>
          <a:p>
            <a:pPr algn="r" eaLnBrk="0" hangingPunct="0"/>
            <a:r>
              <a:rPr lang="ru-RU" sz="2000" b="1">
                <a:solidFill>
                  <a:srgbClr val="FFFF00"/>
                </a:solidFill>
                <a:cs typeface="Times New Roman" pitchFamily="18" charset="0"/>
              </a:rPr>
              <a:t>Камышникова Анна</a:t>
            </a:r>
            <a:endParaRPr lang="ru-RU" sz="2000" b="1">
              <a:solidFill>
                <a:srgbClr val="FFFF00"/>
              </a:solidFill>
            </a:endParaRPr>
          </a:p>
          <a:p>
            <a:pPr algn="r" eaLnBrk="0" hangingPunct="0"/>
            <a:r>
              <a:rPr lang="ru-RU" sz="2000" b="1">
                <a:solidFill>
                  <a:srgbClr val="FFFF00"/>
                </a:solidFill>
                <a:cs typeface="Times New Roman" pitchFamily="18" charset="0"/>
              </a:rPr>
              <a:t>Рушанова Элина</a:t>
            </a:r>
            <a:endParaRPr lang="ru-RU" sz="2000" b="1">
              <a:solidFill>
                <a:srgbClr val="FFFF00"/>
              </a:solidFill>
            </a:endParaRPr>
          </a:p>
          <a:p>
            <a:pPr algn="r" eaLnBrk="0" hangingPunct="0"/>
            <a:r>
              <a:rPr lang="ru-RU" sz="2000" b="1">
                <a:solidFill>
                  <a:srgbClr val="FFFF00"/>
                </a:solidFill>
                <a:cs typeface="Times New Roman" pitchFamily="18" charset="0"/>
              </a:rPr>
              <a:t>Максимова Юлия</a:t>
            </a:r>
            <a:endParaRPr lang="ru-RU" sz="2000" b="1">
              <a:solidFill>
                <a:srgbClr val="FFFF00"/>
              </a:solidFill>
            </a:endParaRPr>
          </a:p>
          <a:p>
            <a:pPr algn="r" eaLnBrk="0" hangingPunct="0"/>
            <a:r>
              <a:rPr lang="ru-RU" sz="2000" b="1">
                <a:solidFill>
                  <a:srgbClr val="FFFF00"/>
                </a:solidFill>
                <a:cs typeface="Times New Roman" pitchFamily="18" charset="0"/>
              </a:rPr>
              <a:t>Руководитель: учитель математики</a:t>
            </a:r>
            <a:endParaRPr lang="ru-RU" sz="2000" b="1">
              <a:solidFill>
                <a:srgbClr val="FFFF00"/>
              </a:solidFill>
            </a:endParaRPr>
          </a:p>
          <a:p>
            <a:pPr algn="r" eaLnBrk="0" hangingPunct="0"/>
            <a:r>
              <a:rPr lang="ru-RU" sz="2000" b="1">
                <a:solidFill>
                  <a:srgbClr val="FFFF00"/>
                </a:solidFill>
                <a:cs typeface="Times New Roman" pitchFamily="18" charset="0"/>
              </a:rPr>
              <a:t> Переяслова Н.В.</a:t>
            </a:r>
            <a:endParaRPr lang="ru-RU" sz="20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3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фоны для презентаций\90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463" y="19050"/>
            <a:ext cx="9161463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 проекта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363663"/>
            <a:ext cx="8143875" cy="47085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</a:t>
            </a:r>
            <a:r>
              <a:rPr lang="ru-RU" dirty="0" smtClean="0">
                <a:solidFill>
                  <a:srgbClr val="00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Составить сборник задач содержащих исторические и краеведческие сведения о Астраханской области</a:t>
            </a:r>
            <a:r>
              <a:rPr lang="ru-RU" dirty="0" smtClean="0">
                <a:solidFill>
                  <a:srgbClr val="00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0245" name="Picture 2" descr="http://market.cm.ru/images/flash/art/%D0%94%D0%BB%D1%8F%20%D1%81%D1%82%D0%B0%D1%82%D0%B5%D0%B9/3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0" y="0"/>
            <a:ext cx="17875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фоны для презентаций\90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463" y="19050"/>
            <a:ext cx="9161463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Этапы проекта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" y="1857375"/>
            <a:ext cx="82296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00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1. Анализ литературы и Интернет источников</a:t>
            </a:r>
            <a:br>
              <a:rPr lang="ru-RU" sz="2800" dirty="0" smtClean="0">
                <a:solidFill>
                  <a:srgbClr val="00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00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Сбор данных о Астраханской области</a:t>
            </a:r>
            <a:br>
              <a:rPr lang="ru-RU" sz="2800" dirty="0" smtClean="0">
                <a:solidFill>
                  <a:srgbClr val="00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00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Составление и решение задач </a:t>
            </a:r>
            <a:br>
              <a:rPr lang="ru-RU" sz="2800" dirty="0" smtClean="0">
                <a:solidFill>
                  <a:srgbClr val="00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00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Оформление результатов проекта</a:t>
            </a:r>
            <a:endParaRPr lang="ru-RU" sz="2800" dirty="0">
              <a:solidFill>
                <a:srgbClr val="0039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AutoShape 2" descr="http://www.popova-og.narod.ru/images/school2175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0" name="AutoShape 4" descr="http://pniei-penza.ru/wp-content/uploads/2008/08/ghizn-i-matematik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1" name="AutoShape 12" descr="http://www.76310s020.edusite.ru/images/animacionnie-kartinki-63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1272" name="Picture 14" descr="http://www.76310s020.edusite.ru/images/animacionnie-kartinki-6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303213"/>
            <a:ext cx="17145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фоны для презентаций\90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463" y="19050"/>
            <a:ext cx="9161463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313" y="1143000"/>
            <a:ext cx="8929687" cy="49291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039AC"/>
                </a:solidFill>
              </a:rPr>
              <a:t>     Самые популярные имена для мальчиков на 2011 год: Александр, Максим, Артём, Дмитрий, Антон, Егор, Олег, Иван, Кирилл, Денис. Для девочек: Анастасия, Дарья, Виктория, Анна, Мария, Полина, Юлия, Александра, Наталья, Валерия, Ксения, Кристина. Родители не знают пол своего будущего ребёнка, но хотят назвать его одним из популярных имён. Какова вероятность того, что выбранное имя будет начинаться а)  на «А»? , б) на «Д»?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solidFill>
                <a:srgbClr val="FFCC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solidFill>
                <a:srgbClr val="FFCC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solidFill>
                <a:srgbClr val="FFCC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solidFill>
                <a:srgbClr val="FFCC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solidFill>
                <a:srgbClr val="FFCC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http://img1.liveinternet.ru/images/attach/c/2/69/577/69577566_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4714875"/>
            <a:ext cx="1687513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http://www.zhymi.ulty.ru/fdw/810031/bukva_d_f1340576533_640x48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4143375"/>
            <a:ext cx="142875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Примеры задач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фоны для презентаций\90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463" y="19050"/>
            <a:ext cx="9161463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25400" y="1643063"/>
            <a:ext cx="86423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5410200" algn="l"/>
              </a:tabLst>
            </a:pPr>
            <a:r>
              <a:rPr lang="ru-RU" sz="2400" b="1">
                <a:solidFill>
                  <a:srgbClr val="0039AC"/>
                </a:solidFill>
                <a:latin typeface="Calibri" pitchFamily="34" charset="0"/>
                <a:cs typeface="Times New Roman" pitchFamily="18" charset="0"/>
              </a:rPr>
              <a:t>В 2008 году Астрахань с широким размахом отметила свой 450</a:t>
            </a:r>
          </a:p>
          <a:p>
            <a:pPr eaLnBrk="0" hangingPunct="0">
              <a:tabLst>
                <a:tab pos="5410200" algn="l"/>
              </a:tabLst>
            </a:pPr>
            <a:r>
              <a:rPr lang="ru-RU" sz="2400" b="1">
                <a:solidFill>
                  <a:srgbClr val="0039AC"/>
                </a:solidFill>
                <a:latin typeface="Calibri" pitchFamily="34" charset="0"/>
                <a:cs typeface="Times New Roman" pitchFamily="18" charset="0"/>
              </a:rPr>
              <a:t> летний юбилей. В 1772 году Астрахань посетил Пётр </a:t>
            </a:r>
            <a:r>
              <a:rPr lang="en-US" sz="2400" b="1">
                <a:solidFill>
                  <a:srgbClr val="0039AC"/>
                </a:solidFill>
                <a:latin typeface="Calibri" pitchFamily="34" charset="0"/>
                <a:cs typeface="Times New Roman" pitchFamily="18" charset="0"/>
              </a:rPr>
              <a:t>I</a:t>
            </a:r>
            <a:r>
              <a:rPr lang="ru-RU" sz="2400" b="1">
                <a:solidFill>
                  <a:srgbClr val="0039AC"/>
                </a:solidFill>
                <a:latin typeface="Calibri" pitchFamily="34" charset="0"/>
                <a:cs typeface="Times New Roman" pitchFamily="18" charset="0"/>
              </a:rPr>
              <a:t>. </a:t>
            </a:r>
          </a:p>
          <a:p>
            <a:pPr eaLnBrk="0" hangingPunct="0">
              <a:tabLst>
                <a:tab pos="5410200" algn="l"/>
              </a:tabLst>
            </a:pPr>
            <a:r>
              <a:rPr lang="ru-RU" sz="2400" b="1">
                <a:solidFill>
                  <a:srgbClr val="0039AC"/>
                </a:solidFill>
                <a:latin typeface="Calibri" pitchFamily="34" charset="0"/>
                <a:cs typeface="Times New Roman" pitchFamily="18" charset="0"/>
              </a:rPr>
              <a:t>Через сколько лет после основания города  Пётр </a:t>
            </a:r>
            <a:r>
              <a:rPr lang="en-US" sz="2400" b="1">
                <a:solidFill>
                  <a:srgbClr val="0039AC"/>
                </a:solidFill>
                <a:latin typeface="Calibri" pitchFamily="34" charset="0"/>
                <a:cs typeface="Times New Roman" pitchFamily="18" charset="0"/>
              </a:rPr>
              <a:t>I </a:t>
            </a:r>
            <a:r>
              <a:rPr lang="ru-RU" sz="2400" b="1">
                <a:solidFill>
                  <a:srgbClr val="0039AC"/>
                </a:solidFill>
                <a:latin typeface="Calibri" pitchFamily="34" charset="0"/>
                <a:cs typeface="Times New Roman" pitchFamily="18" charset="0"/>
              </a:rPr>
              <a:t>приехал в </a:t>
            </a:r>
          </a:p>
          <a:p>
            <a:pPr eaLnBrk="0" hangingPunct="0">
              <a:tabLst>
                <a:tab pos="5410200" algn="l"/>
              </a:tabLst>
            </a:pPr>
            <a:r>
              <a:rPr lang="ru-RU" sz="2400" b="1">
                <a:solidFill>
                  <a:srgbClr val="0039AC"/>
                </a:solidFill>
                <a:latin typeface="Calibri" pitchFamily="34" charset="0"/>
                <a:cs typeface="Times New Roman" pitchFamily="18" charset="0"/>
              </a:rPr>
              <a:t>Астрахань?</a:t>
            </a:r>
            <a:endParaRPr lang="ru-RU" sz="3200" b="1">
              <a:solidFill>
                <a:srgbClr val="0039AC"/>
              </a:solidFill>
              <a:latin typeface="Calibri" pitchFamily="34" charset="0"/>
            </a:endParaRPr>
          </a:p>
        </p:txBody>
      </p:sp>
      <p:pic>
        <p:nvPicPr>
          <p:cNvPr id="4" name="Рисунок 3" descr="000k51qt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32385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фоны для презентаций\90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463" y="19050"/>
            <a:ext cx="9161463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000125"/>
            <a:ext cx="9001125" cy="5286375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039AC"/>
                </a:solidFill>
              </a:rPr>
              <a:t>      По предварительной оценке, численность постоянного населения Астраханской области на 1 января 2013 года  составила 1014,5 тысяч человек, что на 1,0 тысячу человек меньше, чем на 1 января предыдущего года. Демографическая ситуация за 2012 год характеризовалась следующим образом: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039AC"/>
                </a:solidFill>
              </a:rPr>
              <a:t>       Людей, родившихся в 2011 году, было 14378, а в 2012 году 15304. Вычислите прирост населения. Рассчитайте прирост на 1000 человек населения.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300" dirty="0" smtClean="0">
              <a:solidFill>
                <a:srgbClr val="FFCC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300" dirty="0" smtClean="0">
              <a:solidFill>
                <a:srgbClr val="FFCC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7412" name="Picture 4" descr="http://74.img.v4.skyrock.net/74f/tatanetnono/pics/154701748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13" y="4297363"/>
            <a:ext cx="2500313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http://www.myhouseonweb.eu/Gif_animate_bambini4/oldfashion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25" y="4214813"/>
            <a:ext cx="2428875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 descr="http://logif.ru/deti/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3929063"/>
            <a:ext cx="22860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фоны для презентаций\90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463" y="19050"/>
            <a:ext cx="9161463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857375"/>
            <a:ext cx="8572500" cy="4708525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039AC"/>
                </a:solidFill>
              </a:rPr>
              <a:t>       В 2011 году в Астраханской области было зарегистрировано  9230 браков, а в 2012 году 8697 браков. Вычислите прирост или снижение. Переведите в проценты, за 100% возьмите количество зарегистрированных браков в 2011 году(ответ округлите до десятых).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endParaRPr lang="ru-RU" dirty="0"/>
          </a:p>
        </p:txBody>
      </p:sp>
      <p:pic>
        <p:nvPicPr>
          <p:cNvPr id="19458" name="Picture 2" descr="http://www.line-s.ru/Resources/Upload/Image/ange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0"/>
            <a:ext cx="1803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http://www.gifmix.net/gif.php?image=wedding-gifs/HOCHZ8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http://www.gifmix.net/gif.php?image=wedding-gifs/HOCHZ8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0" descr="http://www.gifmix.net/gif.php?image=wedding-gifs/HOCHZ8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2" descr="http://www.gifmix.net/gif.php?image=wedding-gifs/HOCHZ8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4" descr="http://www.gifmix.net/gif.php?image=wedding-gifs/HOCHZ8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6" descr="http://www.gifmix.net/gif.php?image=wedding-gifs/HOCHZ8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4" name="Picture 18" descr="http://www.balloonexpress1.com/images/MinnieMickeyWedding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50" y="4286250"/>
            <a:ext cx="228600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фоны для презентаций\90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1463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http://kartoshka.org/images/organic-seed-potat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5875" y="1857375"/>
            <a:ext cx="4048125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85750" y="1785938"/>
            <a:ext cx="52149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39AC"/>
                </a:solidFill>
                <a:latin typeface="Calibri" pitchFamily="34" charset="0"/>
              </a:rPr>
              <a:t>В 2009 году в Астраханской области собрали 24,5 тонн картофеля, в 2010 году из-за жары собрали приблизительно 57% от урожая 2009 года, а урожай 2011 на 26% больше, чем в 2010 г. Сколько тонн собрали в 2010 и 2011 годах вместе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фоны для презентаций\90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463" y="-24"/>
            <a:ext cx="9161463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43050"/>
            <a:ext cx="9144000" cy="3714776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   Обучая </a:t>
            </a:r>
            <a:r>
              <a:rPr lang="ru-RU" sz="2400" dirty="0" smtClean="0">
                <a:solidFill>
                  <a:srgbClr val="7030A0"/>
                </a:solidFill>
              </a:rPr>
              <a:t>школьников составлению нескольких задач по одним и тем же данным, мы способствуем формированию умения анализировать имеющиеся условия, выделять главное в содержании, нестандартно мыслить, подходить творчески к процессу составления задачи и оформлению своего труда. Кроме обучающих функций, при выполнении такой работы мы знакомим с историческими, экономическими и краеведческими сведениями о родном крае; воспитываем в учениках любовь к своему краю, способствуем: наглядному применению математических методов к решению жизненных задач.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20484" name="AutoShape 2" descr="http://bluesbag5.narod.ru/Z-WOLF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фоны для презентаций\90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463" y="19050"/>
            <a:ext cx="9161463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88" y="2428875"/>
            <a:ext cx="8786812" cy="1500188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2400" b="1" smtClean="0"/>
              <a:t>      </a:t>
            </a:r>
            <a:r>
              <a:rPr lang="ru-RU" sz="2400" b="1" smtClean="0">
                <a:solidFill>
                  <a:srgbClr val="0039AC"/>
                </a:solidFill>
                <a:latin typeface="Arial" pitchFamily="34" charset="0"/>
                <a:cs typeface="Arial" pitchFamily="34" charset="0"/>
              </a:rPr>
              <a:t>В Астраханской области по данным ежегодного зимнего маршрутного учета 2007 года зафиксировано 1398 голов волков, а в 2008 году на 238 голов больше. Сколько голов волков было в 2008 году?</a:t>
            </a:r>
          </a:p>
        </p:txBody>
      </p:sp>
      <p:sp>
        <p:nvSpPr>
          <p:cNvPr id="20484" name="AutoShape 2" descr="http://bluesbag5.narod.ru/Z-WOLF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3556" name="Picture 4" descr="http://bluesbag5.narod.ru/Z-WOLF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43438"/>
            <a:ext cx="20716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http://www.echotacherokeewolfclan.com/sitebuildercontent/sitebuilderpictures/wolf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285750"/>
            <a:ext cx="2857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фоны для презентаций\90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463" y="0"/>
            <a:ext cx="9161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1357298"/>
            <a:ext cx="91440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 из разделов экзамена по математике за курс основной школы с 2013 года является раздел «Реальная математика». Он введен в обязательный уровень проверки знаний школьников не случайно. Связано это, прежде всего с тем, что ученики, изучая математику не связывают предмет с окружающим их миром. Для них математика - это только урок. Мы многое делаем на уроках для того чтобы объяснить, что математика важна и находит своё применение в жизни, приводим примеры и модели реальных событий, но всё это воспринимается ребятами как очередная искусственно созданная учебная ситуация. Оказавшись за школьным порогом, только часть учеников умеет применить необходимые знания в жизни, а основная масса обучающихся 8-9 класса не может выполнить элементарные расчёты, прикидку, оценить выгодность той или иной покупки и т.д.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фоны для презентаций\90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463" y="19050"/>
            <a:ext cx="9161463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500063" y="1820863"/>
            <a:ext cx="7643812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1. Рыбушкин М.С. Записки об Астрахани, Астрахань, «Волга», 2008 г.</a:t>
            </a:r>
            <a:endParaRPr lang="ru-RU" dirty="0">
              <a:solidFill>
                <a:srgbClr val="7030A0"/>
              </a:solidFill>
              <a:latin typeface="Tahoma" pitchFamily="34" charset="0"/>
              <a:cs typeface="Tahoma" pitchFamily="34" charset="0"/>
              <a:hlinkClick r:id="rId3"/>
            </a:endParaRPr>
          </a:p>
          <a:p>
            <a:r>
              <a:rPr lang="ru-RU" dirty="0">
                <a:solidFill>
                  <a:schemeClr val="bg2"/>
                </a:solidFill>
                <a:latin typeface="Tahoma" pitchFamily="34" charset="0"/>
                <a:cs typeface="Tahoma" pitchFamily="34" charset="0"/>
                <a:hlinkClick r:id="rId3"/>
              </a:rPr>
              <a:t>2. http://ru.wikipedia.org/</a:t>
            </a:r>
            <a:r>
              <a:rPr lang="ru-RU" dirty="0">
                <a:solidFill>
                  <a:schemeClr val="bg2"/>
                </a:solidFill>
              </a:rPr>
              <a:t/>
            </a:r>
            <a:br>
              <a:rPr lang="ru-RU" dirty="0">
                <a:solidFill>
                  <a:schemeClr val="bg2"/>
                </a:solidFill>
              </a:rPr>
            </a:br>
            <a:r>
              <a:rPr lang="ru-RU" dirty="0">
                <a:solidFill>
                  <a:schemeClr val="bg2"/>
                </a:solidFill>
              </a:rPr>
              <a:t/>
            </a:r>
            <a:br>
              <a:rPr lang="ru-RU" dirty="0">
                <a:solidFill>
                  <a:schemeClr val="bg2"/>
                </a:solidFill>
              </a:rPr>
            </a:br>
            <a:r>
              <a:rPr lang="ru-RU" dirty="0">
                <a:solidFill>
                  <a:srgbClr val="0039AC"/>
                </a:solidFill>
              </a:rPr>
              <a:t>3. </a:t>
            </a:r>
            <a:r>
              <a:rPr lang="ru-RU" dirty="0">
                <a:solidFill>
                  <a:schemeClr val="bg2"/>
                </a:solidFill>
                <a:latin typeface="Tahoma" pitchFamily="34" charset="0"/>
                <a:cs typeface="Tahoma" pitchFamily="34" charset="0"/>
                <a:hlinkClick r:id="rId4"/>
              </a:rPr>
              <a:t>http://www.astrakhan.net/</a:t>
            </a:r>
            <a:r>
              <a:rPr lang="ru-RU" dirty="0">
                <a:solidFill>
                  <a:schemeClr val="bg2"/>
                </a:solidFill>
              </a:rPr>
              <a:t/>
            </a:r>
            <a:br>
              <a:rPr lang="ru-RU" dirty="0">
                <a:solidFill>
                  <a:schemeClr val="bg2"/>
                </a:solidFill>
              </a:rPr>
            </a:br>
            <a:r>
              <a:rPr lang="ru-RU" dirty="0">
                <a:solidFill>
                  <a:schemeClr val="bg2"/>
                </a:solidFill>
              </a:rPr>
              <a:t/>
            </a:r>
            <a:br>
              <a:rPr lang="ru-RU" dirty="0">
                <a:solidFill>
                  <a:schemeClr val="bg2"/>
                </a:solidFill>
              </a:rPr>
            </a:br>
            <a:r>
              <a:rPr lang="ru-RU" dirty="0">
                <a:solidFill>
                  <a:srgbClr val="0039AC"/>
                </a:solidFill>
              </a:rPr>
              <a:t>4. </a:t>
            </a:r>
            <a:r>
              <a:rPr lang="ru-RU" dirty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( </a:t>
            </a:r>
            <a:r>
              <a:rPr lang="ru-RU" dirty="0">
                <a:solidFill>
                  <a:schemeClr val="bg2"/>
                </a:solidFill>
                <a:latin typeface="Tahoma" pitchFamily="34" charset="0"/>
                <a:cs typeface="Tahoma" pitchFamily="34" charset="0"/>
                <a:hlinkClick r:id="rId5"/>
              </a:rPr>
              <a:t>http://города-россия.рф/sity_id.php?id=33</a:t>
            </a:r>
            <a:r>
              <a:rPr lang="ru-RU" dirty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)</a:t>
            </a:r>
            <a:r>
              <a:rPr lang="ru-RU" dirty="0">
                <a:solidFill>
                  <a:schemeClr val="bg2"/>
                </a:solidFill>
              </a:rPr>
              <a:t/>
            </a:r>
            <a:br>
              <a:rPr lang="ru-RU" dirty="0">
                <a:solidFill>
                  <a:schemeClr val="bg2"/>
                </a:solidFill>
              </a:rPr>
            </a:br>
            <a:r>
              <a:rPr lang="ru-RU" dirty="0">
                <a:solidFill>
                  <a:schemeClr val="bg2"/>
                </a:solidFill>
              </a:rPr>
              <a:t/>
            </a:r>
            <a:br>
              <a:rPr lang="ru-RU" dirty="0">
                <a:solidFill>
                  <a:schemeClr val="bg2"/>
                </a:solidFill>
              </a:rPr>
            </a:br>
            <a:r>
              <a:rPr lang="ru-RU" dirty="0">
                <a:solidFill>
                  <a:srgbClr val="0039AC"/>
                </a:solidFill>
              </a:rPr>
              <a:t>5. </a:t>
            </a:r>
            <a:r>
              <a:rPr lang="ru-RU" dirty="0">
                <a:solidFill>
                  <a:schemeClr val="bg2"/>
                </a:solidFill>
                <a:latin typeface="Tahoma" pitchFamily="34" charset="0"/>
                <a:cs typeface="Tahoma" pitchFamily="34" charset="0"/>
                <a:hlinkClick r:id="rId6"/>
              </a:rPr>
              <a:t>http://www.astrakhan.ru/</a:t>
            </a:r>
            <a:r>
              <a:rPr lang="ru-RU" dirty="0">
                <a:solidFill>
                  <a:schemeClr val="bg2"/>
                </a:solidFill>
              </a:rPr>
              <a:t/>
            </a:r>
            <a:br>
              <a:rPr lang="ru-RU" dirty="0">
                <a:solidFill>
                  <a:schemeClr val="bg2"/>
                </a:solidFill>
              </a:rPr>
            </a:br>
            <a:r>
              <a:rPr lang="ru-RU" dirty="0">
                <a:solidFill>
                  <a:srgbClr val="0039AC"/>
                </a:solidFill>
              </a:rPr>
              <a:t>6. </a:t>
            </a:r>
            <a:r>
              <a:rPr lang="ru-RU" dirty="0">
                <a:solidFill>
                  <a:schemeClr val="bg2"/>
                </a:solidFill>
                <a:latin typeface="Tahoma" pitchFamily="34" charset="0"/>
                <a:cs typeface="Tahoma" pitchFamily="34" charset="0"/>
                <a:hlinkClick r:id="rId7"/>
              </a:rPr>
              <a:t>http://astrakhan-450.ru/</a:t>
            </a:r>
            <a:r>
              <a:rPr lang="de-DE" dirty="0">
                <a:solidFill>
                  <a:schemeClr val="bg2"/>
                </a:solidFill>
                <a:latin typeface="Calibri" pitchFamily="34" charset="0"/>
                <a:hlinkClick r:id="rId8"/>
              </a:rPr>
              <a:t>http://history.astrakhan.ws/</a:t>
            </a:r>
            <a:endParaRPr lang="de-DE" dirty="0">
              <a:solidFill>
                <a:schemeClr val="bg2"/>
              </a:solidFill>
              <a:latin typeface="Calibri" pitchFamily="34" charset="0"/>
            </a:endParaRPr>
          </a:p>
          <a:p>
            <a:r>
              <a:rPr lang="ru-RU" sz="500" dirty="0"/>
              <a:t/>
            </a:r>
            <a:br>
              <a:rPr lang="ru-RU" sz="500" dirty="0"/>
            </a:br>
            <a:endParaRPr lang="ru-RU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88" y="500063"/>
            <a:ext cx="579913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Использованные источники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фоны для презентаций\90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463" y="0"/>
            <a:ext cx="9161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2000240"/>
            <a:ext cx="9144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/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связи с эти перед нами встаёт задача не только научить учеников вычислению значений тех или иных величин и применению математических формул в решении задач, но и использованию в жизни имеющегося у них запаса знаний по предмету. </a:t>
            </a:r>
          </a:p>
          <a:p>
            <a:pPr lvl="0" indent="450850" algn="just"/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решения этой задачи мы считаем необходимым вовлечение школьников в  творческую деятельность на уроках математики и во внеурочной деятельности посредством составления различных задач.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фоны для презентаций\90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463" y="19050"/>
            <a:ext cx="9161463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500063" y="1285875"/>
            <a:ext cx="8072437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ru-RU" sz="2800" b="1" dirty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Рассмотрим пример. Ставим перед учениками 6 класса задачу: имея следующие исходные данные составить все возможные задачи: известно, что на </a:t>
            </a:r>
            <a:r>
              <a:rPr lang="ru-RU" sz="2800" b="1" dirty="0" err="1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Харбайском</a:t>
            </a:r>
            <a:r>
              <a:rPr lang="ru-RU" sz="2800" b="1" dirty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промысле купца Сапожникова в </a:t>
            </a:r>
            <a:r>
              <a:rPr lang="ru-RU" sz="2800" b="1" dirty="0" err="1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Икрянинском</a:t>
            </a:r>
            <a:r>
              <a:rPr lang="ru-RU" sz="2800" b="1" dirty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районе Астраханской области в период с 01.01.1836 по 01.01.1837 г. было добыто 138 пудов икры, а </a:t>
            </a:r>
            <a:r>
              <a:rPr lang="ru-RU" sz="2800" b="1" dirty="0" err="1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Тумаковском</a:t>
            </a:r>
            <a:r>
              <a:rPr lang="ru-RU" sz="2800" b="1" dirty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районе за тот же период добыли 24 пуда икры. </a:t>
            </a:r>
            <a:endParaRPr lang="ru-RU" sz="3600" b="1" dirty="0">
              <a:solidFill>
                <a:srgbClr val="7030A0"/>
              </a:solidFill>
              <a:latin typeface="Calibri" pitchFamily="34" charset="0"/>
              <a:ea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фоны для презентаций\90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1463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131763" y="642938"/>
            <a:ext cx="9012237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 algn="just"/>
            <a:r>
              <a:rPr lang="ru-RU" sz="2800" b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АЛГОРИТМ ДЕЙСТВИЙ</a:t>
            </a:r>
          </a:p>
          <a:p>
            <a:pPr indent="450850" algn="just"/>
            <a:endParaRPr lang="ru-RU" sz="2800" b="1">
              <a:solidFill>
                <a:srgbClr val="0039AC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50850" algn="just">
              <a:lnSpc>
                <a:spcPct val="150000"/>
              </a:lnSpc>
            </a:pPr>
            <a:r>
              <a:rPr lang="ru-RU" sz="2800" b="1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1. Проведи анализ данных. Найди отношения </a:t>
            </a:r>
          </a:p>
          <a:p>
            <a:pPr indent="450850" algn="just" eaLnBrk="0" hangingPunct="0">
              <a:lnSpc>
                <a:spcPct val="150000"/>
              </a:lnSpc>
            </a:pPr>
            <a:r>
              <a:rPr lang="ru-RU" sz="2800" b="1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между величинами, разность, сумму  и т.д.</a:t>
            </a:r>
            <a:endParaRPr lang="ru-RU" sz="2800" b="1">
              <a:solidFill>
                <a:srgbClr val="7030A0"/>
              </a:solidFill>
              <a:latin typeface="Calibri" pitchFamily="34" charset="0"/>
              <a:ea typeface="Calibri" pitchFamily="34" charset="0"/>
            </a:endParaRPr>
          </a:p>
          <a:p>
            <a:pPr indent="450850" algn="just" eaLnBrk="0" hangingPunct="0">
              <a:lnSpc>
                <a:spcPct val="150000"/>
              </a:lnSpc>
            </a:pPr>
            <a:r>
              <a:rPr lang="ru-RU" sz="2800" b="1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2. Сформулируй все возможные вопросы.</a:t>
            </a:r>
            <a:endParaRPr lang="ru-RU" sz="2800" b="1">
              <a:solidFill>
                <a:srgbClr val="7030A0"/>
              </a:solidFill>
              <a:latin typeface="Calibri" pitchFamily="34" charset="0"/>
            </a:endParaRPr>
          </a:p>
          <a:p>
            <a:pPr indent="450850" algn="just" eaLnBrk="0" hangingPunct="0">
              <a:lnSpc>
                <a:spcPct val="150000"/>
              </a:lnSpc>
            </a:pPr>
            <a:r>
              <a:rPr lang="ru-RU" sz="2800" b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3. Для каждого вопроса постарайся сформулировать </a:t>
            </a:r>
          </a:p>
          <a:p>
            <a:pPr indent="450850" algn="just" eaLnBrk="0" hangingPunct="0">
              <a:lnSpc>
                <a:spcPct val="150000"/>
              </a:lnSpc>
            </a:pPr>
            <a:r>
              <a:rPr lang="ru-RU" sz="2800" b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условие задачи.</a:t>
            </a:r>
            <a:endParaRPr lang="ru-RU" sz="2800" b="1">
              <a:solidFill>
                <a:srgbClr val="7030A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фоны для презентаций\90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463" y="19050"/>
            <a:ext cx="9161463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-312738" y="1071563"/>
            <a:ext cx="945673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 algn="just">
              <a:lnSpc>
                <a:spcPct val="15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Задача 1.</a:t>
            </a:r>
            <a:r>
              <a:rPr lang="ru-RU" sz="2400" b="1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В Икрянинском районе в 1836 году добыли 138 пудов </a:t>
            </a:r>
          </a:p>
          <a:p>
            <a:pPr indent="450850" algn="just">
              <a:lnSpc>
                <a:spcPct val="150000"/>
              </a:lnSpc>
            </a:pPr>
            <a:r>
              <a:rPr lang="ru-RU" sz="2400" b="1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Икры,  в Тумаковском на 114 пудов меньше. Сколько пудов </a:t>
            </a:r>
          </a:p>
          <a:p>
            <a:pPr indent="450850" algn="just">
              <a:lnSpc>
                <a:spcPct val="150000"/>
              </a:lnSpc>
            </a:pPr>
            <a:r>
              <a:rPr lang="ru-RU" sz="2400" b="1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Икры добыли в Икрянинском и Тумаковском районах </a:t>
            </a:r>
          </a:p>
          <a:p>
            <a:pPr indent="450850" algn="just">
              <a:lnSpc>
                <a:spcPct val="150000"/>
              </a:lnSpc>
            </a:pPr>
            <a:r>
              <a:rPr lang="ru-RU" sz="2400" b="1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Астраханской области в 1836 году?</a:t>
            </a:r>
          </a:p>
          <a:p>
            <a:pPr indent="450850" algn="just" eaLnBrk="0" hangingPunct="0">
              <a:lnSpc>
                <a:spcPct val="15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Задача 2. </a:t>
            </a:r>
            <a:r>
              <a:rPr lang="ru-RU" sz="2400" b="1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Известно, что в Икрянинском районе с 01.01.1836 </a:t>
            </a:r>
          </a:p>
          <a:p>
            <a:pPr indent="450850" algn="just" eaLnBrk="0" hangingPunct="0">
              <a:lnSpc>
                <a:spcPct val="150000"/>
              </a:lnSpc>
            </a:pPr>
            <a:r>
              <a:rPr lang="ru-RU" sz="2400" b="1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 01.01.1837 г. добыли икры в 5,75 раза больше, чем в</a:t>
            </a:r>
          </a:p>
          <a:p>
            <a:pPr indent="450850" algn="just" eaLnBrk="0" hangingPunct="0">
              <a:lnSpc>
                <a:spcPct val="150000"/>
              </a:lnSpc>
            </a:pPr>
            <a:r>
              <a:rPr lang="ru-RU" sz="2400" b="1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Тумаковском. Сколько икры добыли в Икрянинском районе,</a:t>
            </a:r>
          </a:p>
          <a:p>
            <a:pPr indent="450850" algn="just" eaLnBrk="0" hangingPunct="0">
              <a:lnSpc>
                <a:spcPct val="150000"/>
              </a:lnSpc>
            </a:pPr>
            <a:r>
              <a:rPr lang="ru-RU" sz="2400" b="1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если в Тумаковском добыли 24 пуда икры?</a:t>
            </a:r>
            <a:endParaRPr lang="ru-RU" sz="2400" b="1">
              <a:solidFill>
                <a:srgbClr val="7030A0"/>
              </a:solidFill>
              <a:latin typeface="Calibri" pitchFamily="34" charset="0"/>
              <a:ea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фоны для презентаций\90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1463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-142875" y="971550"/>
            <a:ext cx="9383713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 algn="just">
              <a:lnSpc>
                <a:spcPct val="150000"/>
              </a:lnSpc>
            </a:pPr>
            <a:r>
              <a:rPr lang="ru-RU" sz="2800" b="1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Предлагаем ребятам немного изменить условие</a:t>
            </a:r>
          </a:p>
          <a:p>
            <a:pPr indent="450850" algn="just">
              <a:lnSpc>
                <a:spcPct val="150000"/>
              </a:lnSpc>
            </a:pPr>
            <a:r>
              <a:rPr lang="ru-RU" sz="2800" b="1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предыдущей задачи, и получаем следующую:</a:t>
            </a:r>
            <a:endParaRPr lang="ru-RU" sz="2800" b="1">
              <a:solidFill>
                <a:srgbClr val="7030A0"/>
              </a:solidFill>
              <a:latin typeface="Calibri" pitchFamily="34" charset="0"/>
              <a:ea typeface="Calibri" pitchFamily="34" charset="0"/>
            </a:endParaRPr>
          </a:p>
          <a:p>
            <a:pPr indent="450850" algn="just" eaLnBrk="0" hangingPunct="0">
              <a:lnSpc>
                <a:spcPct val="150000"/>
              </a:lnSpc>
            </a:pPr>
            <a:r>
              <a:rPr lang="ru-RU" sz="2800" b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Задача 3. </a:t>
            </a:r>
            <a:r>
              <a:rPr lang="ru-RU" sz="2800" b="1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Сколько икры добыли в Икрянинском районе</a:t>
            </a:r>
          </a:p>
          <a:p>
            <a:pPr indent="450850" algn="just" eaLnBrk="0" hangingPunct="0">
              <a:lnSpc>
                <a:spcPct val="150000"/>
              </a:lnSpc>
            </a:pPr>
            <a:r>
              <a:rPr lang="ru-RU" sz="2800" b="1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в 1836 году, если известно, что в Тумаковском районе </a:t>
            </a:r>
          </a:p>
          <a:p>
            <a:pPr indent="450850" algn="just" eaLnBrk="0" hangingPunct="0">
              <a:lnSpc>
                <a:spcPct val="150000"/>
              </a:lnSpc>
            </a:pPr>
            <a:r>
              <a:rPr lang="ru-RU" sz="2800" b="1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добыли 24 пуда и это в 5,75 раза меньше, чем в </a:t>
            </a:r>
          </a:p>
          <a:p>
            <a:pPr indent="450850" algn="just" eaLnBrk="0" hangingPunct="0">
              <a:lnSpc>
                <a:spcPct val="150000"/>
              </a:lnSpc>
            </a:pPr>
            <a:r>
              <a:rPr lang="ru-RU" sz="2800" b="1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Икрянинском?</a:t>
            </a:r>
            <a:endParaRPr lang="ru-RU" sz="2800" b="1">
              <a:solidFill>
                <a:srgbClr val="7030A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D:\фоны для презентаций\90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1463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14313" y="285750"/>
            <a:ext cx="86756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 algn="just"/>
            <a:r>
              <a:rPr lang="ru-RU" sz="2400" b="1">
                <a:solidFill>
                  <a:srgbClr val="0039A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Зная зависимость между величинами, подводим учеников </a:t>
            </a:r>
          </a:p>
          <a:p>
            <a:pPr indent="450850" algn="just"/>
            <a:r>
              <a:rPr lang="ru-RU" sz="2400" b="1">
                <a:solidFill>
                  <a:srgbClr val="0039A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 составлению задачи на уравнение:</a:t>
            </a:r>
            <a:endParaRPr lang="ru-RU" sz="3200" b="1">
              <a:solidFill>
                <a:srgbClr val="0039AC"/>
              </a:solidFill>
              <a:latin typeface="Calibri" pitchFamily="34" charset="0"/>
              <a:ea typeface="Calibri" pitchFamily="34" charset="0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71438" y="1785938"/>
            <a:ext cx="8929687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Задача 4. </a:t>
            </a:r>
            <a:r>
              <a:rPr lang="ru-RU" sz="2400" b="1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Известно, что в Тумаковском районе Астраханской области в 1836 году добыли некоторое количество икры, а в Икрянинском в           раза больше. Найдите сколько пудов икры добыли в Икрянинском районе, если общее количество добытой икры составило 162 пуда.</a:t>
            </a:r>
            <a:r>
              <a:rPr lang="ru-RU" sz="2400" b="1">
                <a:solidFill>
                  <a:srgbClr val="7030A0"/>
                </a:solidFill>
                <a:latin typeface="Calibri" pitchFamily="34" charset="0"/>
                <a:ea typeface="Calibri" pitchFamily="34" charset="0"/>
              </a:rPr>
              <a:t> </a:t>
            </a:r>
          </a:p>
          <a:p>
            <a:r>
              <a:rPr lang="ru-RU" sz="2400" b="1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</a:t>
            </a:r>
            <a:endParaRPr lang="ru-RU" sz="2400" b="1">
              <a:solidFill>
                <a:srgbClr val="7030A0"/>
              </a:solidFill>
              <a:latin typeface="Calibri" pitchFamily="34" charset="0"/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286000" y="2928938"/>
          <a:ext cx="428625" cy="703262"/>
        </p:xfrm>
        <a:graphic>
          <a:graphicData uri="http://schemas.openxmlformats.org/presentationml/2006/ole">
            <p:oleObj spid="_x0000_s1026" name="Equation" r:id="rId4" imgW="241195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фоны для презентаций\90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1463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-428625" y="1928813"/>
            <a:ext cx="97297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 algn="just">
              <a:lnSpc>
                <a:spcPct val="15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Задача 5. </a:t>
            </a:r>
            <a:r>
              <a:rPr lang="ru-RU" sz="2400" b="1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Количество икры добытой в Тумаковском и Икрянинском </a:t>
            </a:r>
          </a:p>
          <a:p>
            <a:pPr indent="450850" algn="just">
              <a:lnSpc>
                <a:spcPct val="150000"/>
              </a:lnSpc>
            </a:pPr>
            <a:r>
              <a:rPr lang="ru-RU" sz="2400" b="1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районах относится как 4:23. Сколько икры добыли в 1836 году </a:t>
            </a:r>
          </a:p>
          <a:p>
            <a:pPr indent="450850" algn="just">
              <a:lnSpc>
                <a:spcPct val="150000"/>
              </a:lnSpc>
            </a:pPr>
            <a:r>
              <a:rPr lang="ru-RU" sz="2400" b="1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 Тумаковском районе, если добыча в обоих районах составила </a:t>
            </a:r>
          </a:p>
          <a:p>
            <a:pPr indent="450850" algn="just">
              <a:lnSpc>
                <a:spcPct val="150000"/>
              </a:lnSpc>
            </a:pPr>
            <a:r>
              <a:rPr lang="ru-RU" sz="2400" b="1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162 пуда икры.</a:t>
            </a:r>
            <a:endParaRPr lang="ru-RU" sz="2400" b="1">
              <a:solidFill>
                <a:srgbClr val="7030A0"/>
              </a:solidFill>
              <a:latin typeface="Calibri" pitchFamily="34" charset="0"/>
              <a:ea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</TotalTime>
  <Words>1021</Words>
  <Application>Microsoft Office PowerPoint</Application>
  <PresentationFormat>Экран (4:3)</PresentationFormat>
  <Paragraphs>75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Equation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ПРОЕКТ Астрахань в задачах</vt:lpstr>
      <vt:lpstr>Цель проекта</vt:lpstr>
      <vt:lpstr>Этапы проекта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Астрахань в задачах.</dc:title>
  <dc:creator>Аня</dc:creator>
  <cp:lastModifiedBy>Admin</cp:lastModifiedBy>
  <cp:revision>61</cp:revision>
  <dcterms:created xsi:type="dcterms:W3CDTF">2013-03-08T05:34:33Z</dcterms:created>
  <dcterms:modified xsi:type="dcterms:W3CDTF">2015-03-14T17:09:37Z</dcterms:modified>
</cp:coreProperties>
</file>