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70" r:id="rId8"/>
    <p:sldMasterId id="2147483782" r:id="rId9"/>
    <p:sldMasterId id="2147483794" r:id="rId10"/>
  </p:sldMasterIdLst>
  <p:notesMasterIdLst>
    <p:notesMasterId r:id="rId33"/>
  </p:notesMasterIdLst>
  <p:sldIdLst>
    <p:sldId id="268" r:id="rId11"/>
    <p:sldId id="260" r:id="rId12"/>
    <p:sldId id="269" r:id="rId13"/>
    <p:sldId id="272" r:id="rId14"/>
    <p:sldId id="257" r:id="rId15"/>
    <p:sldId id="258" r:id="rId16"/>
    <p:sldId id="259" r:id="rId17"/>
    <p:sldId id="275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4" r:id="rId26"/>
    <p:sldId id="286" r:id="rId27"/>
    <p:sldId id="261" r:id="rId28"/>
    <p:sldId id="276" r:id="rId29"/>
    <p:sldId id="262" r:id="rId30"/>
    <p:sldId id="263" r:id="rId31"/>
    <p:sldId id="27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227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cat>
            <c:strRef>
              <c:f>Лист1!$A$2:$A$10</c:f>
              <c:strCache>
                <c:ptCount val="9"/>
                <c:pt idx="0">
                  <c:v>русские</c:v>
                </c:pt>
                <c:pt idx="1">
                  <c:v>казахи</c:v>
                </c:pt>
                <c:pt idx="2">
                  <c:v>татары</c:v>
                </c:pt>
                <c:pt idx="3">
                  <c:v>украинцы</c:v>
                </c:pt>
                <c:pt idx="4">
                  <c:v>азербайджанцы</c:v>
                </c:pt>
                <c:pt idx="5">
                  <c:v>калмыки</c:v>
                </c:pt>
                <c:pt idx="6">
                  <c:v>армяне</c:v>
                </c:pt>
                <c:pt idx="7">
                  <c:v>чеченцы</c:v>
                </c:pt>
                <c:pt idx="8">
                  <c:v>другие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69.69</c:v>
                </c:pt>
                <c:pt idx="1">
                  <c:v>14.19</c:v>
                </c:pt>
                <c:pt idx="2">
                  <c:v>7.0200000000000012E-2</c:v>
                </c:pt>
                <c:pt idx="3">
                  <c:v>1.2500000000000016E-2</c:v>
                </c:pt>
                <c:pt idx="4">
                  <c:v>8.2000000000000007E-3</c:v>
                </c:pt>
                <c:pt idx="5">
                  <c:v>7.1000000000000082E-3</c:v>
                </c:pt>
                <c:pt idx="6">
                  <c:v>6.300000000000007E-3</c:v>
                </c:pt>
                <c:pt idx="7">
                  <c:v>1.0000000000000007E-2</c:v>
                </c:pt>
                <c:pt idx="8">
                  <c:v>4.6899999999999997E-2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2002 г.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городское</c:v>
                </c:pt>
                <c:pt idx="1">
                  <c:v>сельское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66.7</c:v>
                </c:pt>
                <c:pt idx="1">
                  <c:v>67.7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городское</c:v>
                </c:pt>
                <c:pt idx="1">
                  <c:v>сельское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32.300000000000004</c:v>
                </c:pt>
                <c:pt idx="1">
                  <c:v>33.300000000000004</c:v>
                </c:pt>
              </c:numCache>
            </c:numRef>
          </c:val>
        </c:ser>
        <c:shape val="cylinder"/>
        <c:axId val="77112448"/>
        <c:axId val="77113984"/>
        <c:axId val="0"/>
      </c:bar3DChart>
      <c:catAx>
        <c:axId val="77112448"/>
        <c:scaling>
          <c:orientation val="minMax"/>
        </c:scaling>
        <c:axPos val="b"/>
        <c:tickLblPos val="nextTo"/>
        <c:crossAx val="77113984"/>
        <c:crosses val="autoZero"/>
        <c:auto val="1"/>
        <c:lblAlgn val="ctr"/>
        <c:lblOffset val="100"/>
      </c:catAx>
      <c:valAx>
        <c:axId val="77113984"/>
        <c:scaling>
          <c:orientation val="minMax"/>
        </c:scaling>
        <c:axPos val="l"/>
        <c:majorGridlines/>
        <c:numFmt formatCode="General" sourceLinked="1"/>
        <c:tickLblPos val="nextTo"/>
        <c:crossAx val="77112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5E4F98-695D-4C88-BF5F-6BB4E8FEB6A5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9934A2-70EF-41F8-95A6-C6858DBDE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EC0B-F02D-4BFE-958F-43EE05E1BEE3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3D3B-25E7-418E-95FA-02B8C82B3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3955-6CB8-4BA2-B15A-32BEDBA41811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65E8-AE36-4873-B1F0-F867A9BEF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05870A-E7BE-486E-A789-B89EB8CC0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B6D5A3-E943-4EDC-A277-66FAF9548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1461B5-8758-4940-A99C-961B2A27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CB3EB8-872C-4F94-83D7-64A927E0A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C81BB1-F912-4CB5-82D7-055ABDEE4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E312DE-934F-4E27-8AA0-7FA10DFE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1992CB-3110-418A-A5FC-3E6042DE9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578F3C-2625-4B14-8EFC-573B700A8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481F2-A4F4-49AD-8908-B8DC97853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207D8-3403-42B0-9B78-809787019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6B3A-353F-49F2-A12B-84A71E42B24D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4DF4A-E3CB-4884-BBCE-5CD8717A9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C9D9FF-9378-425E-A219-E5EF29992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CF17-C1FA-40CF-9CD7-9232ADEE2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43F5-2ED1-4F43-B1E3-088768ECD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0939-2DB6-4679-9FC9-1C0AA4A4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1336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3D4C1-226E-460E-ADF9-5FD81FAC7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DFF6-D9E1-4C76-B0EE-F15F4D9AF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D9A4-5E61-4A41-8A2B-A0A7229AD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5DEA-BE22-4B13-8087-027E2FBE6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ABF0-4B5F-4180-B3C4-D5260212B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C106-A70C-4B7E-8DF5-AAA0F8B6516B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7B63-0368-4AF1-B51E-A07895BB5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C14B0-3C0B-402B-942A-6354516F9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6654D-E842-4D16-911F-F4F285426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92150"/>
            <a:ext cx="1941513" cy="5554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92150"/>
            <a:ext cx="5676900" cy="5554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0C50-FB57-4847-96F8-5A1B1D096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4D29-D348-4D2D-A900-4C4C9AA5C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130E-F32C-418D-A7BF-5DC2CF2DC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9250-0D51-4A58-9266-107D7D157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1336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16DC0-CDE4-4630-983A-DC6AAA6E2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F474-3E92-45C8-AC07-ECF99CB37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E0F78-C5C9-4D9E-A90B-4B32028FC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D62C-825E-496D-AC06-E1C715A8D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B169-0B25-4CCF-86AD-EADD29B6DD34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894EB-99C6-4B9F-AA7A-1DDA6FE06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9430C-3298-4808-994D-7C3D3105C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5DCF-55A4-4098-9A72-3F05F1A88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41991-6C31-42DA-A0D8-C5AA24159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92150"/>
            <a:ext cx="1941513" cy="5554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92150"/>
            <a:ext cx="5676900" cy="5554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23C-DACD-42AD-AB8F-255F46AA5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1A1AE-CCE4-4922-9EE1-9E284885C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5360-20AE-47B0-9396-1B8A4905F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4491D-B915-46B8-9E13-95531E238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188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7A81-2B56-4934-A94A-ADC485B2C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007A-428B-4660-8F34-F96799F95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E5-0AC9-4854-B433-80DC41BD5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9027-446C-4C67-B98F-F3BB6BF611E1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E31F-C8C6-47F5-B409-396874870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3931-6C4E-4D6D-8409-68C6F1E78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E0101-C0BE-4EE9-9D4D-9BCDB4BC3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BD8FC-7C3E-4BF6-801F-C4D7511B2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220C-2CCA-4580-9DDE-7D5FA93EC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-185738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5738"/>
            <a:ext cx="5470525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36B11-E00E-4A1E-B5C0-EF4A384C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3262-BA0C-4014-A947-EBC8E1995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BA0E-24D8-4AED-BFA3-D3433F878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9BBE3-0447-4176-8445-2ACA8E079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188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FA9F-F445-4C87-BECA-53F3441D8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9E92-A898-48C8-9802-D878A9AB9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33CD-991F-43D8-A1B8-29BB68BBE65E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D2C1D-BBC8-43B2-BAD1-7F5D3B12C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A222F-B9FA-4843-8CE1-7A3F9229E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D277D-F912-4172-8B65-7032E6A42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5697A-444C-4543-85F8-D8A574E10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4E9E9-5D57-4678-8C19-4BCF9B9B0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6F18-53A9-4C13-A1BF-19E374891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-185738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5738"/>
            <a:ext cx="5470525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E934-7678-49B9-B20B-E119D4EFC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B0DFD-F6F2-457E-B995-460E3C420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CEC04-97B6-4DD5-B227-C1F173218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9E0C-0B80-4C3A-8696-F7370D61D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188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B762-9794-4D03-9EB1-962DE96CB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9071-0945-48E7-B380-464B2CDB71A1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12F1-8D44-4E21-9026-09BCF110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A810-07F1-4D01-AD94-641378E28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C681A-58D7-4301-84D7-2FAB6B7C1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4CAB-80D9-4A49-9894-F0AE4379B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5A60-77E5-4275-8432-D22128ADC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D90A7-14B2-4BA0-B2D3-6F860C31B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DD432-FB1B-4D72-91D1-7AE561763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-185738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5738"/>
            <a:ext cx="5470525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BD2D4-B3DD-49F6-9F01-54D658D6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1489-B489-4BF3-9FB2-12C42CC95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42A13-0E85-4C46-8E76-B01053BA0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D19C-E357-4DCF-B785-2F778C9D5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3FBC-DD8A-40FB-8490-228498825A08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7C2D6-D9A9-4CE7-A454-88A9902CB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188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145E-AC51-4A9D-9AB8-0DFBF0277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908EF-AF93-43B3-B5AD-E246408F5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DB8B6-670E-41FB-9FA1-CCB8E18FD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6596-0DCA-4159-B82E-4935ACA09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684E-4984-4FB5-B26C-A8305A872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2CE5A-301A-43FB-9688-2FB532938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EB7F0-3822-4479-A86E-D3A4B7EE0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-185738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5738"/>
            <a:ext cx="5470525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E3DDE-5E01-4778-850A-8D64FAAAF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8186-1362-44CC-B51F-44E8A2319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072B-F508-422C-81DF-E3EA93BE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D6705-9AFB-49A8-983C-F8E813486FF5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4279-CAA3-44DD-98FA-64B9221F0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A0B5-BB56-4681-8791-638E99453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188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D408-D93C-4783-8566-8D2CB85B4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2957A-A8D7-4E99-97C5-0DB3E6A53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C935-E4A5-4CF2-BB7D-0F240A3DE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B9B8-21B4-4A0E-9D95-4A6AAB10C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7AC4-73BD-4A8F-9E13-6C221E3A1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A82E-6B9E-4A41-A295-7A3BF9B37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C3E6-42DE-4443-A9A5-A39FD770D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-185738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5738"/>
            <a:ext cx="5470525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3D3E-7F97-4315-9917-CB0BA96C7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43A8-41C3-4513-89A1-E5A4E6C8D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39FE-60C8-40F6-877E-CD1B9B088823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3959-0A1A-4B45-AD12-C2F2EE27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02C61-4D97-4945-8E4B-D9F5AE173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E5B1-3632-450C-A6E7-48F2C8826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188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72D40-7D42-4FA8-9B70-B68751675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B925A-A2F2-4C8A-B2D0-6B7B797AA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9DF2-9C06-45A8-90FB-07B977EF9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0309-C3F9-43F7-88E7-CB09C0DBF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77C2-4FF8-4BBE-8771-786115BEC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738F8-6ACD-4CC5-A48C-A025CAD79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EB8F-31B9-4A47-B609-C01CCDFEF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-185738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5738"/>
            <a:ext cx="5470525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762D-56FB-4E8C-AE58-2D753F0B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3B857-1AF7-4DCD-8CB2-A1550D408578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1268B8-1FBF-407D-AB45-370E418BD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7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fld id="{D8BB6E2B-98AA-4C08-9F43-87585FF5B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080" name="Group 2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rgbClr val="88826C"/>
                  </a:gs>
                  <a:gs pos="100000">
                    <a:srgbClr val="C9C6B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64" cy="96"/>
              </a:xfrm>
              <a:prstGeom prst="rect">
                <a:avLst/>
              </a:prstGeom>
              <a:solidFill>
                <a:srgbClr val="6E695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rgbClr val="6E6958"/>
                  </a:gs>
                  <a:gs pos="50000">
                    <a:srgbClr val="ADA897"/>
                  </a:gs>
                  <a:gs pos="100000">
                    <a:srgbClr val="6E695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rgbClr val="6E6958"/>
                  </a:gs>
                  <a:gs pos="50000">
                    <a:srgbClr val="ADA897"/>
                  </a:gs>
                  <a:gs pos="100000">
                    <a:srgbClr val="6E695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rgbClr val="88826C"/>
                  </a:gs>
                  <a:gs pos="100000">
                    <a:srgbClr val="C9C6B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3087" name="Group 8"/>
              <p:cNvGrpSpPr>
                <a:grpSpLocks/>
              </p:cNvGrpSpPr>
              <p:nvPr/>
            </p:nvGrpSpPr>
            <p:grpSpPr bwMode="auto">
              <a:xfrm>
                <a:off x="8" y="32"/>
                <a:ext cx="5723" cy="607"/>
                <a:chOff x="8" y="32"/>
                <a:chExt cx="5723" cy="607"/>
              </a:xfrm>
            </p:grpSpPr>
            <p:sp>
              <p:nvSpPr>
                <p:cNvPr id="1033" name="AutoShape 9"/>
                <p:cNvSpPr>
                  <a:spLocks noChangeArrowheads="1"/>
                </p:cNvSpPr>
                <p:nvPr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DA897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34" name="Rectangle 10"/>
                <p:cNvSpPr>
                  <a:spLocks noChangeArrowheads="1"/>
                </p:cNvSpPr>
                <p:nvPr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rgbClr val="6E6958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3090" name="Group 11"/>
                <p:cNvGrpSpPr>
                  <a:grpSpLocks/>
                </p:cNvGrpSpPr>
                <p:nvPr/>
              </p:nvGrpSpPr>
              <p:grpSpPr bwMode="auto">
                <a:xfrm>
                  <a:off x="272" y="400"/>
                  <a:ext cx="5207" cy="112"/>
                  <a:chOff x="272" y="400"/>
                  <a:chExt cx="5207" cy="112"/>
                </a:xfrm>
              </p:grpSpPr>
              <p:sp>
                <p:nvSpPr>
                  <p:cNvPr id="1036" name="AutoShap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250" y="405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  <a:gd name="T12" fmla="*/ 0 w 230"/>
                      <a:gd name="T13" fmla="*/ 0 h 96"/>
                      <a:gd name="T14" fmla="*/ 230 w 230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6E695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7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272" y="407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  <a:gd name="T12" fmla="*/ 0 w 230"/>
                      <a:gd name="T13" fmla="*/ 0 h 96"/>
                      <a:gd name="T14" fmla="*/ 230 w 230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6E695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313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68" y="400"/>
                    <a:ext cx="4811" cy="112"/>
                    <a:chOff x="468" y="400"/>
                    <a:chExt cx="4811" cy="112"/>
                  </a:xfrm>
                </p:grpSpPr>
                <p:grpSp>
                  <p:nvGrpSpPr>
                    <p:cNvPr id="3139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" y="401"/>
                      <a:ext cx="2927" cy="111"/>
                      <a:chOff x="468" y="401"/>
                      <a:chExt cx="2927" cy="111"/>
                    </a:xfrm>
                  </p:grpSpPr>
                  <p:grpSp>
                    <p:nvGrpSpPr>
                      <p:cNvPr id="3153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8" y="401"/>
                        <a:ext cx="417" cy="111"/>
                        <a:chOff x="468" y="401"/>
                        <a:chExt cx="417" cy="111"/>
                      </a:xfrm>
                    </p:grpSpPr>
                    <p:sp>
                      <p:nvSpPr>
                        <p:cNvPr id="1041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8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2" name="AutoShap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5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54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86" y="401"/>
                        <a:ext cx="417" cy="111"/>
                        <a:chOff x="886" y="401"/>
                        <a:chExt cx="417" cy="111"/>
                      </a:xfrm>
                    </p:grpSpPr>
                    <p:sp>
                      <p:nvSpPr>
                        <p:cNvPr id="1044" name="AutoShap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6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5" name="AutoShap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93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55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4" y="401"/>
                        <a:ext cx="417" cy="111"/>
                        <a:chOff x="1304" y="401"/>
                        <a:chExt cx="417" cy="111"/>
                      </a:xfrm>
                    </p:grpSpPr>
                    <p:sp>
                      <p:nvSpPr>
                        <p:cNvPr id="1047" name="AutoShap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4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8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11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56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3" y="401"/>
                        <a:ext cx="417" cy="111"/>
                        <a:chOff x="1723" y="401"/>
                        <a:chExt cx="417" cy="111"/>
                      </a:xfrm>
                    </p:grpSpPr>
                    <p:sp>
                      <p:nvSpPr>
                        <p:cNvPr id="1050" name="AutoShap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23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1" name="AutoShap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0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57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41" y="401"/>
                        <a:ext cx="417" cy="111"/>
                        <a:chOff x="2141" y="401"/>
                        <a:chExt cx="417" cy="111"/>
                      </a:xfrm>
                    </p:grpSpPr>
                    <p:sp>
                      <p:nvSpPr>
                        <p:cNvPr id="1053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41" y="401"/>
                          <a:ext cx="212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4" name="AutoShap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8" y="401"/>
                          <a:ext cx="212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58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9" y="401"/>
                        <a:ext cx="417" cy="111"/>
                        <a:chOff x="2559" y="401"/>
                        <a:chExt cx="417" cy="111"/>
                      </a:xfrm>
                    </p:grpSpPr>
                    <p:sp>
                      <p:nvSpPr>
                        <p:cNvPr id="1056" name="AutoShap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9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7" name="AutoShap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66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59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8" y="401"/>
                        <a:ext cx="417" cy="111"/>
                        <a:chOff x="2978" y="401"/>
                        <a:chExt cx="417" cy="111"/>
                      </a:xfrm>
                    </p:grpSpPr>
                    <p:sp>
                      <p:nvSpPr>
                        <p:cNvPr id="1059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8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0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4" y="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40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6" y="400"/>
                      <a:ext cx="417" cy="111"/>
                      <a:chOff x="3396" y="400"/>
                      <a:chExt cx="417" cy="111"/>
                    </a:xfrm>
                  </p:grpSpPr>
                  <p:sp>
                    <p:nvSpPr>
                      <p:cNvPr id="1062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6" y="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1063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2" y="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41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4" y="400"/>
                      <a:ext cx="418" cy="111"/>
                      <a:chOff x="3814" y="400"/>
                      <a:chExt cx="418" cy="111"/>
                    </a:xfrm>
                  </p:grpSpPr>
                  <p:sp>
                    <p:nvSpPr>
                      <p:cNvPr id="1065" name="AutoShap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14" y="400"/>
                        <a:ext cx="212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1066" name="AutoShap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21" y="400"/>
                        <a:ext cx="212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42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33" y="400"/>
                      <a:ext cx="417" cy="111"/>
                      <a:chOff x="4233" y="400"/>
                      <a:chExt cx="417" cy="111"/>
                    </a:xfrm>
                  </p:grpSpPr>
                  <p:sp>
                    <p:nvSpPr>
                      <p:cNvPr id="1068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33" y="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1069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40" y="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43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51" y="400"/>
                      <a:ext cx="417" cy="111"/>
                      <a:chOff x="4651" y="400"/>
                      <a:chExt cx="417" cy="111"/>
                    </a:xfrm>
                  </p:grpSpPr>
                  <p:sp>
                    <p:nvSpPr>
                      <p:cNvPr id="1071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1" y="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1072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58" y="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73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9" y="400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  <a:gd name="T14" fmla="*/ 0 w 2012"/>
                        <a:gd name="T15" fmla="*/ 0 h 1064"/>
                        <a:gd name="T16" fmla="*/ 2012 w 2012"/>
                        <a:gd name="T17" fmla="*/ 106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T14" t="T15" r="T16" b="T17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rgbClr val="6E6958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091" name="Group 50"/>
                <p:cNvGrpSpPr>
                  <a:grpSpLocks/>
                </p:cNvGrpSpPr>
                <p:nvPr/>
              </p:nvGrpSpPr>
              <p:grpSpPr bwMode="auto">
                <a:xfrm>
                  <a:off x="262" y="399"/>
                  <a:ext cx="5207" cy="112"/>
                  <a:chOff x="262" y="399"/>
                  <a:chExt cx="5207" cy="112"/>
                </a:xfrm>
              </p:grpSpPr>
              <p:sp>
                <p:nvSpPr>
                  <p:cNvPr id="1075" name="AutoShape 5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240" y="404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  <a:gd name="T12" fmla="*/ 0 w 230"/>
                      <a:gd name="T13" fmla="*/ 0 h 96"/>
                      <a:gd name="T14" fmla="*/ 230 w 230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C9C6B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76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406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  <a:gd name="T12" fmla="*/ 0 w 230"/>
                      <a:gd name="T13" fmla="*/ 0 h 96"/>
                      <a:gd name="T14" fmla="*/ 230 w 230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C9C6B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3100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8" y="399"/>
                    <a:ext cx="4811" cy="112"/>
                    <a:chOff x="458" y="399"/>
                    <a:chExt cx="4811" cy="112"/>
                  </a:xfrm>
                </p:grpSpPr>
                <p:grpSp>
                  <p:nvGrpSpPr>
                    <p:cNvPr id="3101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8" y="400"/>
                      <a:ext cx="2927" cy="111"/>
                      <a:chOff x="458" y="400"/>
                      <a:chExt cx="2927" cy="111"/>
                    </a:xfrm>
                  </p:grpSpPr>
                  <p:grpSp>
                    <p:nvGrpSpPr>
                      <p:cNvPr id="3115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" y="400"/>
                        <a:ext cx="417" cy="111"/>
                        <a:chOff x="458" y="400"/>
                        <a:chExt cx="417" cy="111"/>
                      </a:xfrm>
                    </p:grpSpPr>
                    <p:sp>
                      <p:nvSpPr>
                        <p:cNvPr id="1080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1" name="AutoShape 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5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16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76" y="400"/>
                        <a:ext cx="417" cy="111"/>
                        <a:chOff x="876" y="400"/>
                        <a:chExt cx="417" cy="111"/>
                      </a:xfrm>
                    </p:grpSpPr>
                    <p:sp>
                      <p:nvSpPr>
                        <p:cNvPr id="1083" name="AutoShape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4" name="AutoShape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83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17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4" y="400"/>
                        <a:ext cx="417" cy="111"/>
                        <a:chOff x="1294" y="400"/>
                        <a:chExt cx="417" cy="111"/>
                      </a:xfrm>
                    </p:grpSpPr>
                    <p:sp>
                      <p:nvSpPr>
                        <p:cNvPr id="1086" name="AutoShape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94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7" name="AutoShap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18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3" y="400"/>
                        <a:ext cx="417" cy="111"/>
                        <a:chOff x="1713" y="400"/>
                        <a:chExt cx="417" cy="111"/>
                      </a:xfrm>
                    </p:grpSpPr>
                    <p:sp>
                      <p:nvSpPr>
                        <p:cNvPr id="1089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13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0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0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19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31" y="400"/>
                        <a:ext cx="417" cy="111"/>
                        <a:chOff x="2131" y="400"/>
                        <a:chExt cx="417" cy="111"/>
                      </a:xfrm>
                    </p:grpSpPr>
                    <p:sp>
                      <p:nvSpPr>
                        <p:cNvPr id="1092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31" y="400"/>
                          <a:ext cx="212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3" name="AutoShape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8" y="400"/>
                          <a:ext cx="212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20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9" y="400"/>
                        <a:ext cx="417" cy="111"/>
                        <a:chOff x="2549" y="400"/>
                        <a:chExt cx="417" cy="111"/>
                      </a:xfrm>
                    </p:grpSpPr>
                    <p:sp>
                      <p:nvSpPr>
                        <p:cNvPr id="1095" name="AutoShap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49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6" name="AutoShap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6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21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68" y="400"/>
                        <a:ext cx="417" cy="111"/>
                        <a:chOff x="2968" y="400"/>
                        <a:chExt cx="417" cy="111"/>
                      </a:xfrm>
                    </p:grpSpPr>
                    <p:sp>
                      <p:nvSpPr>
                        <p:cNvPr id="1098" name="AutoShape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68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9" name="AutoShape 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4" y="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02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6" y="399"/>
                      <a:ext cx="417" cy="111"/>
                      <a:chOff x="3386" y="399"/>
                      <a:chExt cx="417" cy="111"/>
                    </a:xfrm>
                  </p:grpSpPr>
                  <p:sp>
                    <p:nvSpPr>
                      <p:cNvPr id="1101" name="AutoShap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86" y="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1102" name="AutoShap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93" y="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03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4" y="399"/>
                      <a:ext cx="418" cy="111"/>
                      <a:chOff x="3804" y="399"/>
                      <a:chExt cx="418" cy="111"/>
                    </a:xfrm>
                  </p:grpSpPr>
                  <p:sp>
                    <p:nvSpPr>
                      <p:cNvPr id="1104" name="AutoShap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4" y="399"/>
                        <a:ext cx="212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1105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1" y="399"/>
                        <a:ext cx="212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04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3" y="399"/>
                      <a:ext cx="417" cy="111"/>
                      <a:chOff x="4223" y="399"/>
                      <a:chExt cx="417" cy="111"/>
                    </a:xfrm>
                  </p:grpSpPr>
                  <p:sp>
                    <p:nvSpPr>
                      <p:cNvPr id="1107" name="AutoShap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3" y="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1108" name="AutoShap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30" y="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05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1" y="399"/>
                      <a:ext cx="417" cy="111"/>
                      <a:chOff x="4641" y="399"/>
                      <a:chExt cx="417" cy="111"/>
                    </a:xfrm>
                  </p:grpSpPr>
                  <p:sp>
                    <p:nvSpPr>
                      <p:cNvPr id="1110" name="AutoShap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1" y="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1111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48" y="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12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9" y="399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  <a:gd name="T14" fmla="*/ 0 w 2012"/>
                        <a:gd name="T15" fmla="*/ 0 h 1064"/>
                        <a:gd name="T16" fmla="*/ 2012 w 2012"/>
                        <a:gd name="T17" fmla="*/ 106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T14" t="T15" r="T16" b="T17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rgbClr val="C9C6BB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092" name="Group 89"/>
                <p:cNvGrpSpPr>
                  <a:grpSpLocks/>
                </p:cNvGrpSpPr>
                <p:nvPr/>
              </p:nvGrpSpPr>
              <p:grpSpPr bwMode="auto">
                <a:xfrm>
                  <a:off x="8" y="32"/>
                  <a:ext cx="567" cy="607"/>
                  <a:chOff x="8" y="32"/>
                  <a:chExt cx="567" cy="607"/>
                </a:xfrm>
              </p:grpSpPr>
              <p:sp>
                <p:nvSpPr>
                  <p:cNvPr id="1114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  <a:gd name="T32" fmla="*/ 0 w 2570"/>
                      <a:gd name="T33" fmla="*/ 0 h 2766"/>
                      <a:gd name="T34" fmla="*/ 2570 w 2570"/>
                      <a:gd name="T35" fmla="*/ 2766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T32" t="T33" r="T34" b="T35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rgbClr val="6E695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5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  <a:gd name="T32" fmla="*/ 0 w 2570"/>
                      <a:gd name="T33" fmla="*/ 0 h 2766"/>
                      <a:gd name="T34" fmla="*/ 2570 w 2570"/>
                      <a:gd name="T35" fmla="*/ 2766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T32" t="T33" r="T34" b="T35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rgbClr val="C9C6B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116" name="AutoShape 92"/>
                <p:cNvSpPr>
                  <a:spLocks noChangeArrowheads="1"/>
                </p:cNvSpPr>
                <p:nvPr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  <a:gd name="T32" fmla="*/ 0 w 2570"/>
                    <a:gd name="T33" fmla="*/ 0 h 2766"/>
                    <a:gd name="T34" fmla="*/ 2570 w 2570"/>
                    <a:gd name="T35" fmla="*/ 2766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T32" t="T33" r="T34" b="T35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rgbClr val="6E6958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17" name="AutoShape 93"/>
                <p:cNvSpPr>
                  <a:spLocks noChangeArrowheads="1"/>
                </p:cNvSpPr>
                <p:nvPr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  <a:gd name="T32" fmla="*/ 0 w 2570"/>
                    <a:gd name="T33" fmla="*/ 0 h 2766"/>
                    <a:gd name="T34" fmla="*/ 2570 w 2570"/>
                    <a:gd name="T35" fmla="*/ 2766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T32" t="T33" r="T34" b="T35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rgbClr val="C9C6BB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18" name="Rectangle 94"/>
                <p:cNvSpPr>
                  <a:spLocks noChangeArrowheads="1"/>
                </p:cNvSpPr>
                <p:nvPr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rgbClr val="C9C6BB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rgbClr val="88826C"/>
                </a:gs>
                <a:gs pos="100000">
                  <a:srgbClr val="6E695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3075" name="Rectangle 9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921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6" name="Rectangle 9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122" name="Text Box 98"/>
          <p:cNvSpPr txBox="1">
            <a:spLocks noChangeArrowheads="1"/>
          </p:cNvSpPr>
          <p:nvPr/>
        </p:nvSpPr>
        <p:spPr bwMode="auto">
          <a:xfrm>
            <a:off x="685800" y="6321425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3" name="Text Box 99"/>
          <p:cNvSpPr txBox="1">
            <a:spLocks noChangeArrowheads="1"/>
          </p:cNvSpPr>
          <p:nvPr/>
        </p:nvSpPr>
        <p:spPr bwMode="auto">
          <a:xfrm>
            <a:off x="3124200" y="63214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4" name="Rectangle 10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21425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2F74DE-6F09-45C8-A7B3-27B16EF2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EAEAEA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EAEAEA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EAEAEA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EAEAEA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2895600"/>
            <a:ext cx="9142413" cy="3960813"/>
            <a:chOff x="0" y="1824"/>
            <a:chExt cx="5759" cy="2495"/>
          </a:xfrm>
        </p:grpSpPr>
        <p:grpSp>
          <p:nvGrpSpPr>
            <p:cNvPr id="4104" name="Group 2"/>
            <p:cNvGrpSpPr>
              <a:grpSpLocks/>
            </p:cNvGrpSpPr>
            <p:nvPr/>
          </p:nvGrpSpPr>
          <p:grpSpPr bwMode="auto">
            <a:xfrm>
              <a:off x="0" y="1824"/>
              <a:ext cx="5759" cy="2495"/>
              <a:chOff x="0" y="1824"/>
              <a:chExt cx="5759" cy="2495"/>
            </a:xfrm>
          </p:grpSpPr>
          <p:sp>
            <p:nvSpPr>
              <p:cNvPr id="2051" name="Rectangle 3"/>
              <p:cNvSpPr>
                <a:spLocks noChangeArrowheads="1"/>
              </p:cNvSpPr>
              <p:nvPr/>
            </p:nvSpPr>
            <p:spPr bwMode="auto">
              <a:xfrm>
                <a:off x="5280" y="3264"/>
                <a:ext cx="336" cy="1056"/>
              </a:xfrm>
              <a:prstGeom prst="rect">
                <a:avLst/>
              </a:prstGeom>
              <a:solidFill>
                <a:srgbClr val="88826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336" cy="1056"/>
              </a:xfrm>
              <a:prstGeom prst="rect">
                <a:avLst/>
              </a:prstGeom>
              <a:solidFill>
                <a:srgbClr val="88826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rgbClr val="88826C"/>
                  </a:gs>
                  <a:gs pos="100000">
                    <a:srgbClr val="C9C6B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rgbClr val="6E6958"/>
                  </a:gs>
                  <a:gs pos="100000">
                    <a:srgbClr val="88826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rgbClr val="6E6958"/>
                  </a:gs>
                  <a:gs pos="50000">
                    <a:srgbClr val="ADA897"/>
                  </a:gs>
                  <a:gs pos="100000">
                    <a:srgbClr val="6E695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rgbClr val="6E6958"/>
                  </a:gs>
                  <a:gs pos="50000">
                    <a:srgbClr val="ADA897"/>
                  </a:gs>
                  <a:gs pos="100000">
                    <a:srgbClr val="6E695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rgbClr val="88826C"/>
                  </a:gs>
                  <a:gs pos="100000">
                    <a:srgbClr val="C9C6B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4120" name="Group 10"/>
              <p:cNvGrpSpPr>
                <a:grpSpLocks/>
              </p:cNvGrpSpPr>
              <p:nvPr/>
            </p:nvGrpSpPr>
            <p:grpSpPr bwMode="auto">
              <a:xfrm>
                <a:off x="8" y="2032"/>
                <a:ext cx="5723" cy="607"/>
                <a:chOff x="8" y="2032"/>
                <a:chExt cx="5723" cy="607"/>
              </a:xfrm>
            </p:grpSpPr>
            <p:sp>
              <p:nvSpPr>
                <p:cNvPr id="2059" name="AutoShape 11"/>
                <p:cNvSpPr>
                  <a:spLocks noChangeArrowheads="1"/>
                </p:cNvSpPr>
                <p:nvPr/>
              </p:nvSpPr>
              <p:spPr bwMode="auto">
                <a:xfrm>
                  <a:off x="56" y="20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DA897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60" name="Rectangle 12"/>
                <p:cNvSpPr>
                  <a:spLocks noChangeArrowheads="1"/>
                </p:cNvSpPr>
                <p:nvPr/>
              </p:nvSpPr>
              <p:spPr bwMode="auto">
                <a:xfrm>
                  <a:off x="248" y="2056"/>
                  <a:ext cx="5232" cy="56"/>
                </a:xfrm>
                <a:prstGeom prst="rect">
                  <a:avLst/>
                </a:prstGeom>
                <a:solidFill>
                  <a:srgbClr val="6E6958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4124" name="Group 13"/>
                <p:cNvGrpSpPr>
                  <a:grpSpLocks/>
                </p:cNvGrpSpPr>
                <p:nvPr/>
              </p:nvGrpSpPr>
              <p:grpSpPr bwMode="auto">
                <a:xfrm>
                  <a:off x="272" y="2400"/>
                  <a:ext cx="5207" cy="112"/>
                  <a:chOff x="272" y="2400"/>
                  <a:chExt cx="5207" cy="112"/>
                </a:xfrm>
              </p:grpSpPr>
              <p:sp>
                <p:nvSpPr>
                  <p:cNvPr id="2062" name="AutoShape 1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250" y="2405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  <a:gd name="T12" fmla="*/ 0 w 230"/>
                      <a:gd name="T13" fmla="*/ 0 h 96"/>
                      <a:gd name="T14" fmla="*/ 230 w 230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6E695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63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272" y="2407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  <a:gd name="T12" fmla="*/ 0 w 230"/>
                      <a:gd name="T13" fmla="*/ 0 h 96"/>
                      <a:gd name="T14" fmla="*/ 230 w 230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6E695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417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68" y="2400"/>
                    <a:ext cx="4811" cy="112"/>
                    <a:chOff x="468" y="2400"/>
                    <a:chExt cx="4811" cy="112"/>
                  </a:xfrm>
                </p:grpSpPr>
                <p:grpSp>
                  <p:nvGrpSpPr>
                    <p:cNvPr id="4173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" y="2401"/>
                      <a:ext cx="2924" cy="111"/>
                      <a:chOff x="468" y="2401"/>
                      <a:chExt cx="2924" cy="111"/>
                    </a:xfrm>
                  </p:grpSpPr>
                  <p:grpSp>
                    <p:nvGrpSpPr>
                      <p:cNvPr id="4187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8" y="2401"/>
                        <a:ext cx="417" cy="111"/>
                        <a:chOff x="468" y="2401"/>
                        <a:chExt cx="417" cy="111"/>
                      </a:xfrm>
                    </p:grpSpPr>
                    <p:sp>
                      <p:nvSpPr>
                        <p:cNvPr id="2067" name="AutoShap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8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68" name="AutoShap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4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88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86" y="2401"/>
                        <a:ext cx="417" cy="111"/>
                        <a:chOff x="886" y="2401"/>
                        <a:chExt cx="417" cy="111"/>
                      </a:xfrm>
                    </p:grpSpPr>
                    <p:sp>
                      <p:nvSpPr>
                        <p:cNvPr id="2070" name="AutoShape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6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71" name="AutoShap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92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89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4" y="2401"/>
                        <a:ext cx="417" cy="111"/>
                        <a:chOff x="1304" y="2401"/>
                        <a:chExt cx="417" cy="111"/>
                      </a:xfrm>
                    </p:grpSpPr>
                    <p:sp>
                      <p:nvSpPr>
                        <p:cNvPr id="2073" name="AutoShap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4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74" name="AutoShap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10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90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2" y="2401"/>
                        <a:ext cx="417" cy="111"/>
                        <a:chOff x="1722" y="2401"/>
                        <a:chExt cx="417" cy="111"/>
                      </a:xfrm>
                    </p:grpSpPr>
                    <p:sp>
                      <p:nvSpPr>
                        <p:cNvPr id="2076" name="AutoShap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22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77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8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91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39" y="2401"/>
                        <a:ext cx="417" cy="111"/>
                        <a:chOff x="2139" y="2401"/>
                        <a:chExt cx="417" cy="111"/>
                      </a:xfrm>
                    </p:grpSpPr>
                    <p:sp>
                      <p:nvSpPr>
                        <p:cNvPr id="2079" name="AutoShape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39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80" name="AutoShap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5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92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7" y="2401"/>
                        <a:ext cx="417" cy="111"/>
                        <a:chOff x="2557" y="2401"/>
                        <a:chExt cx="417" cy="111"/>
                      </a:xfrm>
                    </p:grpSpPr>
                    <p:sp>
                      <p:nvSpPr>
                        <p:cNvPr id="2082" name="AutoShap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7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83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64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93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5" y="2401"/>
                        <a:ext cx="417" cy="111"/>
                        <a:chOff x="2975" y="2401"/>
                        <a:chExt cx="417" cy="111"/>
                      </a:xfrm>
                    </p:grpSpPr>
                    <p:sp>
                      <p:nvSpPr>
                        <p:cNvPr id="2085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5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86" name="AutoShape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2401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E6958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174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6" y="2400"/>
                      <a:ext cx="416" cy="111"/>
                      <a:chOff x="3396" y="2400"/>
                      <a:chExt cx="416" cy="111"/>
                    </a:xfrm>
                  </p:grpSpPr>
                  <p:sp>
                    <p:nvSpPr>
                      <p:cNvPr id="2088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6" y="2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089" name="AutoShap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2" y="2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175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4" y="2400"/>
                      <a:ext cx="418" cy="111"/>
                      <a:chOff x="3814" y="2400"/>
                      <a:chExt cx="418" cy="111"/>
                    </a:xfrm>
                  </p:grpSpPr>
                  <p:sp>
                    <p:nvSpPr>
                      <p:cNvPr id="2091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14" y="2400"/>
                        <a:ext cx="212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092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21" y="2400"/>
                        <a:ext cx="212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176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31" y="2400"/>
                      <a:ext cx="416" cy="111"/>
                      <a:chOff x="4231" y="2400"/>
                      <a:chExt cx="416" cy="111"/>
                    </a:xfrm>
                  </p:grpSpPr>
                  <p:sp>
                    <p:nvSpPr>
                      <p:cNvPr id="2094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31" y="2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095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37" y="2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177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51" y="2400"/>
                      <a:ext cx="416" cy="111"/>
                      <a:chOff x="4651" y="2400"/>
                      <a:chExt cx="416" cy="111"/>
                    </a:xfrm>
                  </p:grpSpPr>
                  <p:sp>
                    <p:nvSpPr>
                      <p:cNvPr id="2097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1" y="2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098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57" y="2400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6E6958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099" name="AutoShap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9" y="2400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  <a:gd name="T14" fmla="*/ 0 w 2012"/>
                        <a:gd name="T15" fmla="*/ 0 h 1064"/>
                        <a:gd name="T16" fmla="*/ 2012 w 2012"/>
                        <a:gd name="T17" fmla="*/ 106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T14" t="T15" r="T16" b="T17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rgbClr val="6E6958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125" name="Group 52"/>
                <p:cNvGrpSpPr>
                  <a:grpSpLocks/>
                </p:cNvGrpSpPr>
                <p:nvPr/>
              </p:nvGrpSpPr>
              <p:grpSpPr bwMode="auto">
                <a:xfrm>
                  <a:off x="262" y="2399"/>
                  <a:ext cx="5207" cy="112"/>
                  <a:chOff x="262" y="2399"/>
                  <a:chExt cx="5207" cy="112"/>
                </a:xfrm>
              </p:grpSpPr>
              <p:sp>
                <p:nvSpPr>
                  <p:cNvPr id="2101" name="AutoShape 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240" y="2404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  <a:gd name="T12" fmla="*/ 0 w 230"/>
                      <a:gd name="T13" fmla="*/ 0 h 96"/>
                      <a:gd name="T14" fmla="*/ 230 w 230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C9C6B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02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2406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  <a:gd name="T12" fmla="*/ 0 w 230"/>
                      <a:gd name="T13" fmla="*/ 0 h 96"/>
                      <a:gd name="T14" fmla="*/ 230 w 230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C9C6B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4134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58" y="2399"/>
                    <a:ext cx="4811" cy="112"/>
                    <a:chOff x="458" y="2399"/>
                    <a:chExt cx="4811" cy="112"/>
                  </a:xfrm>
                </p:grpSpPr>
                <p:grpSp>
                  <p:nvGrpSpPr>
                    <p:cNvPr id="4135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8" y="2400"/>
                      <a:ext cx="2924" cy="111"/>
                      <a:chOff x="458" y="2400"/>
                      <a:chExt cx="2924" cy="111"/>
                    </a:xfrm>
                  </p:grpSpPr>
                  <p:grpSp>
                    <p:nvGrpSpPr>
                      <p:cNvPr id="4149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" y="2400"/>
                        <a:ext cx="417" cy="111"/>
                        <a:chOff x="458" y="2400"/>
                        <a:chExt cx="417" cy="111"/>
                      </a:xfrm>
                    </p:grpSpPr>
                    <p:sp>
                      <p:nvSpPr>
                        <p:cNvPr id="2106" name="AutoShape 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07" name="AutoShape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4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50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76" y="2400"/>
                        <a:ext cx="417" cy="111"/>
                        <a:chOff x="876" y="2400"/>
                        <a:chExt cx="417" cy="111"/>
                      </a:xfrm>
                    </p:grpSpPr>
                    <p:sp>
                      <p:nvSpPr>
                        <p:cNvPr id="2109" name="AutoShape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10" name="AutoShape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82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51" name="Group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4" y="2400"/>
                        <a:ext cx="417" cy="111"/>
                        <a:chOff x="1294" y="2400"/>
                        <a:chExt cx="417" cy="111"/>
                      </a:xfrm>
                    </p:grpSpPr>
                    <p:sp>
                      <p:nvSpPr>
                        <p:cNvPr id="2112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94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13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0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52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2" y="2400"/>
                        <a:ext cx="417" cy="111"/>
                        <a:chOff x="1712" y="2400"/>
                        <a:chExt cx="417" cy="111"/>
                      </a:xfrm>
                    </p:grpSpPr>
                    <p:sp>
                      <p:nvSpPr>
                        <p:cNvPr id="2115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12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16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18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53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29" y="2400"/>
                        <a:ext cx="417" cy="111"/>
                        <a:chOff x="2129" y="2400"/>
                        <a:chExt cx="417" cy="111"/>
                      </a:xfrm>
                    </p:grpSpPr>
                    <p:sp>
                      <p:nvSpPr>
                        <p:cNvPr id="2118" name="AutoShap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29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19" name="AutoShap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6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54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7" y="2400"/>
                        <a:ext cx="417" cy="111"/>
                        <a:chOff x="2547" y="2400"/>
                        <a:chExt cx="417" cy="111"/>
                      </a:xfrm>
                    </p:grpSpPr>
                    <p:sp>
                      <p:nvSpPr>
                        <p:cNvPr id="2121" name="AutoShape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47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22" name="AutoShape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4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155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65" y="2400"/>
                        <a:ext cx="417" cy="111"/>
                        <a:chOff x="2965" y="2400"/>
                        <a:chExt cx="417" cy="111"/>
                      </a:xfrm>
                    </p:grpSpPr>
                    <p:sp>
                      <p:nvSpPr>
                        <p:cNvPr id="2124" name="AutoShape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65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25" name="AutoShape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2" y="2400"/>
                          <a:ext cx="211" cy="112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w 2012"/>
                            <a:gd name="T15" fmla="*/ 0 h 1064"/>
                            <a:gd name="T16" fmla="*/ 2012 w 2012"/>
                            <a:gd name="T17" fmla="*/ 106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T14" t="T15" r="T16" b="T17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9C6BB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136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6" y="2399"/>
                      <a:ext cx="416" cy="111"/>
                      <a:chOff x="3386" y="2399"/>
                      <a:chExt cx="416" cy="111"/>
                    </a:xfrm>
                  </p:grpSpPr>
                  <p:sp>
                    <p:nvSpPr>
                      <p:cNvPr id="2127" name="AutoShap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86" y="2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128" name="AutoShap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92" y="2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137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4" y="2399"/>
                      <a:ext cx="418" cy="111"/>
                      <a:chOff x="3804" y="2399"/>
                      <a:chExt cx="418" cy="111"/>
                    </a:xfrm>
                  </p:grpSpPr>
                  <p:sp>
                    <p:nvSpPr>
                      <p:cNvPr id="2130" name="AutoShap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4" y="2399"/>
                        <a:ext cx="212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131" name="AutoShap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1" y="2399"/>
                        <a:ext cx="212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138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1" y="2399"/>
                      <a:ext cx="416" cy="111"/>
                      <a:chOff x="4221" y="2399"/>
                      <a:chExt cx="416" cy="111"/>
                    </a:xfrm>
                  </p:grpSpPr>
                  <p:sp>
                    <p:nvSpPr>
                      <p:cNvPr id="2133" name="AutoShap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1" y="2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134" name="AutoShap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7" y="2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139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1" y="2399"/>
                      <a:ext cx="416" cy="111"/>
                      <a:chOff x="4641" y="2399"/>
                      <a:chExt cx="416" cy="111"/>
                    </a:xfrm>
                  </p:grpSpPr>
                  <p:sp>
                    <p:nvSpPr>
                      <p:cNvPr id="2136" name="AutoShape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1" y="2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137" name="AutoShap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47" y="2399"/>
                        <a:ext cx="211" cy="112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w 2012"/>
                          <a:gd name="T15" fmla="*/ 0 h 1064"/>
                          <a:gd name="T16" fmla="*/ 2012 w 2012"/>
                          <a:gd name="T17" fmla="*/ 106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T14" t="T15" r="T16" b="T17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C9C6BB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38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9" y="2399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  <a:gd name="T14" fmla="*/ 0 w 2012"/>
                        <a:gd name="T15" fmla="*/ 0 h 1064"/>
                        <a:gd name="T16" fmla="*/ 2012 w 2012"/>
                        <a:gd name="T17" fmla="*/ 106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T14" t="T15" r="T16" b="T17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rgbClr val="C9C6BB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126" name="Group 91"/>
                <p:cNvGrpSpPr>
                  <a:grpSpLocks/>
                </p:cNvGrpSpPr>
                <p:nvPr/>
              </p:nvGrpSpPr>
              <p:grpSpPr bwMode="auto">
                <a:xfrm>
                  <a:off x="8" y="2032"/>
                  <a:ext cx="567" cy="607"/>
                  <a:chOff x="8" y="2032"/>
                  <a:chExt cx="567" cy="607"/>
                </a:xfrm>
              </p:grpSpPr>
              <p:sp>
                <p:nvSpPr>
                  <p:cNvPr id="2140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20" y="2054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  <a:gd name="T32" fmla="*/ 0 w 2570"/>
                      <a:gd name="T33" fmla="*/ 0 h 2766"/>
                      <a:gd name="T34" fmla="*/ 2570 w 2570"/>
                      <a:gd name="T35" fmla="*/ 2766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T32" t="T33" r="T34" b="T35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rgbClr val="6E695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41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8" y="2032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  <a:gd name="T32" fmla="*/ 0 w 2570"/>
                      <a:gd name="T33" fmla="*/ 0 h 2766"/>
                      <a:gd name="T34" fmla="*/ 2570 w 2570"/>
                      <a:gd name="T35" fmla="*/ 2766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T32" t="T33" r="T34" b="T35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rgbClr val="C9C6B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142" name="AutoShape 94"/>
                <p:cNvSpPr>
                  <a:spLocks noChangeArrowheads="1"/>
                </p:cNvSpPr>
                <p:nvPr/>
              </p:nvSpPr>
              <p:spPr bwMode="auto">
                <a:xfrm flipH="1">
                  <a:off x="5176" y="2054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  <a:gd name="T32" fmla="*/ 0 w 2570"/>
                    <a:gd name="T33" fmla="*/ 0 h 2766"/>
                    <a:gd name="T34" fmla="*/ 2570 w 2570"/>
                    <a:gd name="T35" fmla="*/ 2766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T32" t="T33" r="T34" b="T35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rgbClr val="6E6958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143" name="AutoShape 95"/>
                <p:cNvSpPr>
                  <a:spLocks noChangeArrowheads="1"/>
                </p:cNvSpPr>
                <p:nvPr/>
              </p:nvSpPr>
              <p:spPr bwMode="auto">
                <a:xfrm flipH="1">
                  <a:off x="5164" y="2032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  <a:gd name="T32" fmla="*/ 0 w 2570"/>
                    <a:gd name="T33" fmla="*/ 0 h 2766"/>
                    <a:gd name="T34" fmla="*/ 2570 w 2570"/>
                    <a:gd name="T35" fmla="*/ 2766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T32" t="T33" r="T34" b="T35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rgbClr val="C9C6BB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144" name="Rectangle 96"/>
                <p:cNvSpPr>
                  <a:spLocks noChangeArrowheads="1"/>
                </p:cNvSpPr>
                <p:nvPr/>
              </p:nvSpPr>
              <p:spPr bwMode="auto">
                <a:xfrm>
                  <a:off x="248" y="2032"/>
                  <a:ext cx="5232" cy="56"/>
                </a:xfrm>
                <a:prstGeom prst="rect">
                  <a:avLst/>
                </a:prstGeom>
                <a:solidFill>
                  <a:srgbClr val="C9C6BB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45" name="Rectangle 97"/>
              <p:cNvSpPr>
                <a:spLocks noChangeArrowheads="1"/>
              </p:cNvSpPr>
              <p:nvPr/>
            </p:nvSpPr>
            <p:spPr bwMode="auto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rgbClr val="88826C"/>
                  </a:gs>
                  <a:gs pos="100000">
                    <a:srgbClr val="6E695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4105" name="Group 98"/>
            <p:cNvGrpSpPr>
              <a:grpSpLocks/>
            </p:cNvGrpSpPr>
            <p:nvPr/>
          </p:nvGrpSpPr>
          <p:grpSpPr bwMode="auto">
            <a:xfrm>
              <a:off x="192" y="2592"/>
              <a:ext cx="239" cy="1151"/>
              <a:chOff x="192" y="2592"/>
              <a:chExt cx="239" cy="1151"/>
            </a:xfrm>
          </p:grpSpPr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192" y="2592"/>
                <a:ext cx="60" cy="115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9C6BB"/>
                  </a:gs>
                  <a:gs pos="100000">
                    <a:srgbClr val="88826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>
                <a:off x="282" y="2592"/>
                <a:ext cx="60" cy="115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9C6BB"/>
                  </a:gs>
                  <a:gs pos="100000">
                    <a:srgbClr val="88826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372" y="2592"/>
                <a:ext cx="60" cy="115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9C6BB"/>
                  </a:gs>
                  <a:gs pos="100000">
                    <a:srgbClr val="88826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4106" name="Group 102"/>
            <p:cNvGrpSpPr>
              <a:grpSpLocks/>
            </p:cNvGrpSpPr>
            <p:nvPr/>
          </p:nvGrpSpPr>
          <p:grpSpPr bwMode="auto">
            <a:xfrm>
              <a:off x="5328" y="2592"/>
              <a:ext cx="239" cy="1151"/>
              <a:chOff x="5328" y="2592"/>
              <a:chExt cx="239" cy="1151"/>
            </a:xfrm>
          </p:grpSpPr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5328" y="2592"/>
                <a:ext cx="60" cy="115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9C6BB"/>
                  </a:gs>
                  <a:gs pos="100000">
                    <a:srgbClr val="88826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>
                <a:off x="5418" y="2592"/>
                <a:ext cx="60" cy="115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9C6BB"/>
                  </a:gs>
                  <a:gs pos="100000">
                    <a:srgbClr val="88826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5508" y="2592"/>
                <a:ext cx="60" cy="115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9C6BB"/>
                  </a:gs>
                  <a:gs pos="100000">
                    <a:srgbClr val="88826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099" name="Rectangle 10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921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0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158" name="Rectangle 1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246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723900" algn="l"/>
                <a:tab pos="1447800" algn="l"/>
              </a:tabLst>
              <a:defRPr sz="1400" i="1">
                <a:solidFill>
                  <a:srgbClr val="EDD39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9EF8FC-B452-4C49-BCD7-806B6E613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DD39F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EAEAEA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EAEAEA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EAEAEA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EAEAEA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239924 w 1638300"/>
              <a:gd name="T9" fmla="*/ 239923 h 1638300"/>
              <a:gd name="T10" fmla="*/ 1398376 w 1638300"/>
              <a:gd name="T11" fmla="*/ 1398377 h 16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EFAF4">
              <a:alpha val="32999"/>
            </a:srgbClr>
          </a:solidFill>
          <a:ln w="3240">
            <a:solidFill>
              <a:srgbClr val="D2C39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8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5136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 rot="2340000">
              <a:off x="221" y="765"/>
              <a:ext cx="501" cy="4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</p:grp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914400" y="1408113"/>
            <a:ext cx="230188" cy="223837"/>
            <a:chOff x="576" y="887"/>
            <a:chExt cx="145" cy="141"/>
          </a:xfrm>
        </p:grpSpPr>
        <p:pic>
          <p:nvPicPr>
            <p:cNvPr id="5134" name="Picture 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6" y="887"/>
              <a:ext cx="146" cy="1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600" y="910"/>
              <a:ext cx="94" cy="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</p:grp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157288" y="1344613"/>
            <a:ext cx="63500" cy="65087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51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5738"/>
            <a:ext cx="7496175" cy="205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3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6175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40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C5A83BF-6457-49BB-B77D-F93940CBD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2163763" y="2809875"/>
            <a:ext cx="230187" cy="223838"/>
            <a:chOff x="1363" y="1770"/>
            <a:chExt cx="145" cy="141"/>
          </a:xfrm>
        </p:grpSpPr>
        <p:pic>
          <p:nvPicPr>
            <p:cNvPr id="6155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363" y="1770"/>
              <a:ext cx="146" cy="1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3" cy="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</p:grp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5738"/>
            <a:ext cx="7496175" cy="205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6175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40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B8A184D-84AC-4B92-9B22-3396F0E73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5738"/>
            <a:ext cx="7496175" cy="205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6175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40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63BD842-468D-4852-A7DB-E550F75C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14413" y="0"/>
            <a:ext cx="8129587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5738"/>
            <a:ext cx="7496175" cy="205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6175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40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789AB49-7BD4-4651-99D9-C06D3E142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5738"/>
            <a:ext cx="7496175" cy="205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6175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40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8267988-7EE3-455F-9B9E-B33D94191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FFFF">
                <a:alpha val="56000"/>
              </a:srgbClr>
            </a:gs>
            <a:gs pos="50000">
              <a:srgbClr val="FFFFFF"/>
            </a:gs>
            <a:gs pos="100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646113" y="969963"/>
            <a:ext cx="4802187" cy="4800600"/>
            <a:chOff x="407" y="611"/>
            <a:chExt cx="3025" cy="3024"/>
          </a:xfrm>
        </p:grpSpPr>
        <p:pic>
          <p:nvPicPr>
            <p:cNvPr id="10250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</p:grpSp>
      <p:sp>
        <p:nvSpPr>
          <p:cNvPr id="7172" name="AutoShape 4"/>
          <p:cNvSpPr>
            <a:spLocks noChangeArrowheads="1"/>
          </p:cNvSpPr>
          <p:nvPr/>
        </p:nvSpPr>
        <p:spPr bwMode="auto">
          <a:xfrm rot="1944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2100000" flipH="1">
            <a:off x="5003800" y="939800"/>
            <a:ext cx="649288" cy="204788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5738"/>
            <a:ext cx="7496175" cy="205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6175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40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260C1F0-61AB-4F13-A736-BD9C118FA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3-tub-ru.yandex.net/i?id=cb3de852f9de5a251eaa7231e996f54b-27-144&amp;n=21" TargetMode="External"/><Relationship Id="rId2" Type="http://schemas.openxmlformats.org/officeDocument/2006/relationships/hyperlink" Target="http://im3-tub-ru.yandex.net/i?id=04c5dd08bc1518bfeef6df96c3d886c4-132-144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0-tub-ru.yandex.net/i?id=fa2c5ea7b0e9221bede5174e8be83e16-112-144&amp;n=21" TargetMode="External"/><Relationship Id="rId5" Type="http://schemas.openxmlformats.org/officeDocument/2006/relationships/hyperlink" Target="http://m.ruvr.ru/data/2010/07/10/1226884762/9RIA-375223-Preview.jpg" TargetMode="External"/><Relationship Id="rId4" Type="http://schemas.openxmlformats.org/officeDocument/2006/relationships/hyperlink" Target="http://storage0.dms.mpinteractiv.ro/media/401/321/5109/5740674/1/vatican.jpg?width=6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ftour.ru/images/load/Image/134654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04800" y="2133600"/>
            <a:ext cx="861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"Особенности решения различных типов задач " - задачи краеведческого, исторического содержания.</a:t>
            </a:r>
            <a:endParaRPr kumimoji="0" lang="ru-RU" sz="4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571750" y="5643563"/>
            <a:ext cx="4084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Переяслова</a:t>
            </a:r>
            <a:r>
              <a:rPr lang="ru-RU" dirty="0"/>
              <a:t> Наталья Владимировна</a:t>
            </a:r>
          </a:p>
          <a:p>
            <a:pPr algn="ctr"/>
            <a:r>
              <a:rPr lang="ru-RU" dirty="0"/>
              <a:t>МБОУ г. Астрахани «СОШ № 57»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:\Users\Admin\Pictures\Пермский театр опе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352929" cy="27146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715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Задача 6.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 зрительном зале Пермского театра оперы и балета 972 места, что составляет 81/148  количества мест для зрителей в большом зале Новосибирского театра оперы и балета. Сколько мест для зрителей в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большом зале Новосибирского театра оперы и балета?</a:t>
            </a:r>
          </a:p>
        </p:txBody>
      </p:sp>
      <p:pic>
        <p:nvPicPr>
          <p:cNvPr id="147459" name="Picture 3" descr="C:\Users\Admin\Pictures\93d6385c6f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46" y="3143248"/>
            <a:ext cx="4143372" cy="2679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857892"/>
            <a:ext cx="386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Пермский театр оперы и балета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857892"/>
            <a:ext cx="454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Новосибирский театр оперы и балета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358346" cy="18573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Задача 7. </a:t>
            </a:r>
            <a:r>
              <a:rPr lang="ru-RU" sz="2800" b="1" dirty="0" smtClean="0">
                <a:solidFill>
                  <a:srgbClr val="0039AC"/>
                </a:solidFill>
                <a:cs typeface="Times New Roman" pitchFamily="18" charset="0"/>
              </a:rPr>
              <a:t>Площадь </a:t>
            </a:r>
            <a:r>
              <a:rPr lang="ru-RU" sz="2800" b="1" dirty="0">
                <a:solidFill>
                  <a:srgbClr val="0039AC"/>
                </a:solidFill>
                <a:cs typeface="Times New Roman" pitchFamily="18" charset="0"/>
              </a:rPr>
              <a:t>Ватикана в 47204,55 раза меньше площади Израиля. Площадь Израиля в  2,36 раза меньше площади Астраханской области. Вычислите площадь Астраханской области, если площадь Ватикана равна  0,44 </a:t>
            </a:r>
            <a:r>
              <a:rPr lang="ru-RU" sz="2800" b="1" dirty="0" smtClean="0">
                <a:solidFill>
                  <a:srgbClr val="0039AC"/>
                </a:solidFill>
                <a:cs typeface="Times New Roman" pitchFamily="18" charset="0"/>
              </a:rPr>
              <a:t>км² ( </a:t>
            </a:r>
            <a:r>
              <a:rPr lang="ru-RU" sz="2800" b="1" dirty="0">
                <a:solidFill>
                  <a:srgbClr val="0039AC"/>
                </a:solidFill>
                <a:cs typeface="Times New Roman" pitchFamily="18" charset="0"/>
              </a:rPr>
              <a:t>ответ округлите до </a:t>
            </a:r>
            <a:r>
              <a:rPr lang="ru-RU" sz="2800" b="1" dirty="0" smtClean="0">
                <a:solidFill>
                  <a:srgbClr val="0039AC"/>
                </a:solidFill>
                <a:cs typeface="Times New Roman" pitchFamily="18" charset="0"/>
              </a:rPr>
              <a:t>десятков).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496"/>
            <a:ext cx="2739115" cy="19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srael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496"/>
            <a:ext cx="3002566" cy="20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k51qt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4677" y="4857781"/>
            <a:ext cx="2893207" cy="192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85784" y="142875"/>
            <a:ext cx="9572626" cy="4708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39AC"/>
                </a:solidFill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Задача 8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39AC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9AC"/>
                </a:solidFill>
                <a:cs typeface="Times New Roman" pitchFamily="18" charset="0"/>
              </a:rPr>
              <a:t>Население Ватикана составляет 832 человека, население острова Науру в 15,625 раза больше населения Ватикана, и в 78,02 раза меньше населения Астраханской области. Какова численность населения Астраханской области? (Ответ округлите до миллионных)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pic>
        <p:nvPicPr>
          <p:cNvPr id="4" name="Рисунок 3" descr="st_peters_basilica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2643178"/>
            <a:ext cx="4000496" cy="30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k51q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719" y="2643182"/>
            <a:ext cx="41791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zformata.ru/content/Images/000/006/996/image6996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1742603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Admin\Pictures\КАРТИНКИ\imgB.as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85072"/>
            <a:ext cx="5143536" cy="385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-214282" y="71414"/>
            <a:ext cx="93582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lang="ru-RU" sz="2800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Задача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9.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1919 году скончался П.М.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Догадин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 декабре 2013 года Астраханской государственной картинной галереи имени Павла Михайловича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Догадина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исполнится 95 лет. При жизни или после его смерти была основана картинная галерея?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358346" cy="4929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9AC"/>
                </a:solidFill>
              </a:rPr>
              <a:t>     </a:t>
            </a:r>
            <a:r>
              <a:rPr lang="ru-RU" sz="18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Задача 10</a:t>
            </a:r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39AC"/>
                </a:solidFill>
              </a:rPr>
              <a:t>Самые популярные имена для мальчиков на 2011 год: Александр, Максим, Артём, Дмитрий, Антон, Егор, Олег, Иван, Кирилл, Денис.  Для девочек: Анастасия,  Дарья,  Виктория,  Анна,  Мария,  Полина,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9AC"/>
                </a:solidFill>
              </a:rPr>
              <a:t>    Юлия, Александра, Наталья, Валерия, Ксения, Кристина. Родители не знают пол своего будущего ребёнка, но хотят назвать его одним из популярных имён. Какова вероятность того, что выбранное имя будет начинаться а)  на «А»? , б) на «Д»?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285728"/>
            <a:ext cx="909947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54102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Задача 11</a:t>
            </a:r>
            <a:r>
              <a:rPr lang="ru-RU" sz="2800" b="1" dirty="0" smtClean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. В </a:t>
            </a:r>
            <a:r>
              <a:rPr lang="ru-RU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2008 году Астрахань с широким размахом </a:t>
            </a:r>
            <a:endParaRPr lang="ru-RU" sz="2800" b="1" dirty="0" smtClean="0">
              <a:solidFill>
                <a:srgbClr val="0039AC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410200" algn="l"/>
              </a:tabLst>
            </a:pPr>
            <a:r>
              <a:rPr lang="ru-RU" sz="2800" b="1" dirty="0" smtClean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Отметила свой 450 </a:t>
            </a:r>
            <a:r>
              <a:rPr lang="ru-RU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летний юбилей. В 1772 году </a:t>
            </a:r>
            <a:endParaRPr lang="ru-RU" sz="2800" b="1" dirty="0" smtClean="0">
              <a:solidFill>
                <a:srgbClr val="0039AC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410200" algn="l"/>
              </a:tabLst>
            </a:pPr>
            <a:r>
              <a:rPr lang="ru-RU" sz="2800" b="1" dirty="0" smtClean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Астрахань </a:t>
            </a:r>
            <a:r>
              <a:rPr lang="ru-RU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посетил </a:t>
            </a:r>
            <a:r>
              <a:rPr lang="ru-RU" sz="2800" b="1" dirty="0" smtClean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Пётр </a:t>
            </a:r>
            <a:r>
              <a:rPr lang="en-US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Через </a:t>
            </a:r>
            <a:r>
              <a:rPr lang="ru-RU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сколько лет после </a:t>
            </a:r>
            <a:endParaRPr lang="ru-RU" sz="2800" b="1" dirty="0" smtClean="0">
              <a:solidFill>
                <a:srgbClr val="0039AC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410200" algn="l"/>
              </a:tabLst>
            </a:pPr>
            <a:r>
              <a:rPr lang="ru-RU" sz="2800" b="1" dirty="0" smtClean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основания </a:t>
            </a:r>
            <a:r>
              <a:rPr lang="ru-RU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города </a:t>
            </a:r>
            <a:r>
              <a:rPr lang="ru-RU" sz="2800" b="1" dirty="0" smtClean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Пётр </a:t>
            </a:r>
            <a:r>
              <a:rPr lang="en-US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I </a:t>
            </a:r>
            <a:r>
              <a:rPr lang="ru-RU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приехал в </a:t>
            </a:r>
            <a:r>
              <a:rPr lang="ru-RU" sz="2800" b="1" dirty="0" smtClean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Астрахань</a:t>
            </a:r>
            <a:r>
              <a:rPr lang="ru-RU" sz="2800" b="1" dirty="0">
                <a:solidFill>
                  <a:srgbClr val="0039AC"/>
                </a:solidFill>
                <a:latin typeface="Calibri" pitchFamily="34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39AC"/>
              </a:solidFill>
              <a:latin typeface="Calibri" pitchFamily="34" charset="0"/>
            </a:endParaRPr>
          </a:p>
        </p:txBody>
      </p:sp>
      <p:pic>
        <p:nvPicPr>
          <p:cNvPr id="4" name="Рисунок 3" descr="000k51qt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62151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572500" cy="47085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9AC"/>
                </a:solidFill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</a:rPr>
              <a:t>Задача </a:t>
            </a:r>
            <a:r>
              <a:rPr lang="ru-RU" sz="2400" b="1" dirty="0" smtClean="0">
                <a:solidFill>
                  <a:srgbClr val="C00000"/>
                </a:solidFill>
              </a:rPr>
              <a:t>12.   </a:t>
            </a:r>
            <a:r>
              <a:rPr lang="ru-RU" sz="2400" b="1" dirty="0" smtClean="0">
                <a:solidFill>
                  <a:srgbClr val="0039AC"/>
                </a:solidFill>
              </a:rPr>
              <a:t>В 2011 году в Астраханской области было зарегистрировано  9230 браков, а в 2012 году 8697 браков. Вычислите прирост или снижение. Переведите в проценты, за 100% возьмите количество зарегистрированных браков в 2011 году(ответ округлите до десятых).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dirty="0"/>
          </a:p>
        </p:txBody>
      </p:sp>
      <p:pic>
        <p:nvPicPr>
          <p:cNvPr id="19458" name="Picture 2" descr="http://www.line-s.ru/Resources/Upload/Image/ange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803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http://www.gifmix.net/gif.php?image=wedding-gifs/HOCHZ8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http://www.balloonexpress1.com/images/MinnieMickeyWedd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286250"/>
            <a:ext cx="22860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56"/>
            <a:ext cx="9144000" cy="157163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b="1" dirty="0" smtClean="0"/>
              <a:t>      </a:t>
            </a:r>
            <a:r>
              <a:rPr lang="ru-RU" sz="2800" b="1" dirty="0" smtClean="0">
                <a:solidFill>
                  <a:srgbClr val="C00000"/>
                </a:solidFill>
              </a:rPr>
              <a:t>Задача </a:t>
            </a:r>
            <a:r>
              <a:rPr lang="ru-RU" sz="2800" b="1" dirty="0" smtClean="0">
                <a:solidFill>
                  <a:srgbClr val="C00000"/>
                </a:solidFill>
              </a:rPr>
              <a:t>13.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39AC"/>
                </a:solidFill>
                <a:latin typeface="Arial" pitchFamily="34" charset="0"/>
                <a:cs typeface="Arial" pitchFamily="34" charset="0"/>
              </a:rPr>
              <a:t>В Астраханской области по данным ежегодного зимнего маршрутного учета 2007 года зафиксировано 1398 голов волков, а в 2008 году на 238 голов больше. Сколько голов волков было в 2008 году?</a:t>
            </a:r>
          </a:p>
        </p:txBody>
      </p:sp>
      <p:sp>
        <p:nvSpPr>
          <p:cNvPr id="20484" name="AutoShape 2" descr="http://bluesbag5.narod.ru/Z-WOL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6" name="Picture 4" descr="http://bluesbag5.narod.ru/Z-WOL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40326"/>
            <a:ext cx="3643306" cy="35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571625" y="1857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-428625" y="142875"/>
            <a:ext cx="97045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14.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Составьте круговую диаграмму о национальном 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составе Астраханской области опираясь на данные переписи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 населения 2002 года: русские – 69,69 %, казахи </a:t>
            </a:r>
            <a:r>
              <a:rPr lang="ru-RU" sz="2400" dirty="0"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14,19 %, 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татары </a:t>
            </a:r>
            <a:r>
              <a:rPr lang="ru-RU" sz="2400" dirty="0"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 7,02 %, украинцы </a:t>
            </a:r>
            <a:r>
              <a:rPr lang="ru-RU" sz="2400" dirty="0"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 1,25 %, азербайджанцы </a:t>
            </a:r>
            <a:r>
              <a:rPr lang="ru-RU" sz="2400" dirty="0"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 0,82%, 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калмыки – 0,71 %, армяне – 0,63 %, чеченцы </a:t>
            </a:r>
            <a:r>
              <a:rPr lang="ru-RU" sz="2400" dirty="0"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1% , 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другие национальности </a:t>
            </a:r>
            <a:r>
              <a:rPr lang="ru-RU" sz="2400" dirty="0"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 4,69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%.</a:t>
            </a:r>
          </a:p>
          <a:p>
            <a:pPr indent="539750" algn="just">
              <a:lnSpc>
                <a:spcPct val="150000"/>
              </a:lnSpc>
            </a:pPr>
            <a:endParaRPr lang="ru-RU" sz="2400" dirty="0"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57290" y="3929066"/>
          <a:ext cx="6858048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57222" y="357166"/>
            <a:ext cx="98917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15.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По данным Всероссийской переписи населения на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 территории нашей области в 2002 году проживало 66,7 %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 городского населения и 32,3 % сельского, а в 2010 году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 67,7 % – городского и 33,3 % сельского. Составьте столбчатую 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диаграмму по этим данным.</a:t>
            </a:r>
            <a:endParaRPr lang="ru-RU" sz="3600" dirty="0">
              <a:ea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85918" y="3214686"/>
          <a:ext cx="557216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285750"/>
            <a:ext cx="87868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Задачи </a:t>
            </a:r>
            <a:r>
              <a:rPr lang="ru-RU" sz="2000" dirty="0" smtClean="0">
                <a:solidFill>
                  <a:srgbClr val="002060"/>
                </a:solidFill>
              </a:rPr>
              <a:t>краеведческого, исторического содержания формируют  УУД:</a:t>
            </a:r>
          </a:p>
          <a:p>
            <a:pPr indent="450850" algn="just">
              <a:defRPr/>
            </a:pPr>
            <a:r>
              <a:rPr lang="ru-RU" sz="2000" i="1" u="sng" dirty="0" smtClean="0">
                <a:solidFill>
                  <a:srgbClr val="002060"/>
                </a:solidFill>
              </a:rPr>
              <a:t>Личностные</a:t>
            </a:r>
            <a:r>
              <a:rPr lang="ru-RU" sz="2000" i="1" dirty="0" smtClean="0">
                <a:solidFill>
                  <a:srgbClr val="002060"/>
                </a:solidFill>
              </a:rPr>
              <a:t>: </a:t>
            </a:r>
          </a:p>
          <a:p>
            <a:pPr indent="450850" algn="just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историко-географический </a:t>
            </a:r>
            <a:r>
              <a:rPr lang="ru-RU" sz="2000" dirty="0">
                <a:solidFill>
                  <a:srgbClr val="002060"/>
                </a:solidFill>
              </a:rPr>
              <a:t>образ, включая представление </a:t>
            </a:r>
            <a:r>
              <a:rPr lang="ru-RU" sz="2000" dirty="0" smtClean="0">
                <a:solidFill>
                  <a:srgbClr val="002060"/>
                </a:solidFill>
              </a:rPr>
              <a:t>о </a:t>
            </a:r>
            <a:r>
              <a:rPr lang="ru-RU" sz="2000" dirty="0">
                <a:solidFill>
                  <a:srgbClr val="002060"/>
                </a:solidFill>
              </a:rPr>
              <a:t>территории и границах России, знание основных исторических </a:t>
            </a:r>
            <a:r>
              <a:rPr lang="ru-RU" sz="2000" dirty="0" smtClean="0">
                <a:solidFill>
                  <a:srgbClr val="002060"/>
                </a:solidFill>
              </a:rPr>
              <a:t>событий </a:t>
            </a:r>
            <a:r>
              <a:rPr lang="ru-RU" sz="2000" dirty="0">
                <a:solidFill>
                  <a:srgbClr val="002060"/>
                </a:solidFill>
              </a:rPr>
              <a:t>развития государственности и общества; знание истории </a:t>
            </a: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dirty="0">
                <a:solidFill>
                  <a:srgbClr val="002060"/>
                </a:solidFill>
              </a:rPr>
              <a:t>географии края, его достижений и культурных традиций; </a:t>
            </a:r>
            <a:r>
              <a:rPr lang="ru-RU" sz="2000" dirty="0" smtClean="0">
                <a:solidFill>
                  <a:srgbClr val="002060"/>
                </a:solidFill>
              </a:rPr>
              <a:t>освоение </a:t>
            </a:r>
            <a:r>
              <a:rPr lang="ru-RU" sz="2000" dirty="0">
                <a:solidFill>
                  <a:srgbClr val="002060"/>
                </a:solidFill>
              </a:rPr>
              <a:t>общекультурного наследия России;  гражданский патриотизм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любовь к Родине, чувство гордости за свою страну; уважение к истории, </a:t>
            </a:r>
            <a:r>
              <a:rPr lang="ru-RU" sz="2000" dirty="0" smtClean="0">
                <a:solidFill>
                  <a:srgbClr val="002060"/>
                </a:solidFill>
              </a:rPr>
              <a:t>культурным </a:t>
            </a:r>
            <a:r>
              <a:rPr lang="ru-RU" sz="2000" dirty="0">
                <a:solidFill>
                  <a:srgbClr val="002060"/>
                </a:solidFill>
              </a:rPr>
              <a:t>и историческим памятникам; эмоционально положительное </a:t>
            </a:r>
            <a:r>
              <a:rPr lang="ru-RU" sz="2000" dirty="0" smtClean="0">
                <a:solidFill>
                  <a:srgbClr val="002060"/>
                </a:solidFill>
              </a:rPr>
              <a:t>принятие </a:t>
            </a:r>
            <a:r>
              <a:rPr lang="ru-RU" sz="2000" dirty="0">
                <a:solidFill>
                  <a:srgbClr val="002060"/>
                </a:solidFill>
              </a:rPr>
              <a:t>своей этнической идентичности; устойчивый познавательный </a:t>
            </a:r>
            <a:r>
              <a:rPr lang="ru-RU" sz="2000" dirty="0" smtClean="0">
                <a:solidFill>
                  <a:srgbClr val="002060"/>
                </a:solidFill>
              </a:rPr>
              <a:t>интерес.</a:t>
            </a:r>
          </a:p>
          <a:p>
            <a:pPr indent="450850" algn="just">
              <a:defRPr/>
            </a:pPr>
            <a:r>
              <a:rPr lang="ru-RU" sz="2000" i="1" u="sng" dirty="0" smtClean="0">
                <a:solidFill>
                  <a:srgbClr val="002060"/>
                </a:solidFill>
              </a:rPr>
              <a:t>Регулятивные:</a:t>
            </a:r>
          </a:p>
          <a:p>
            <a:pPr indent="450850" algn="just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определение цели;</a:t>
            </a:r>
          </a:p>
          <a:p>
            <a:pPr indent="450850" algn="just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составление плана действий</a:t>
            </a:r>
          </a:p>
          <a:p>
            <a:pPr indent="450850" algn="just">
              <a:defRPr/>
            </a:pPr>
            <a:r>
              <a:rPr lang="ru-RU" sz="2000" i="1" u="sng" dirty="0" smtClean="0">
                <a:solidFill>
                  <a:srgbClr val="002060"/>
                </a:solidFill>
              </a:rPr>
              <a:t>Познавательные </a:t>
            </a:r>
          </a:p>
          <a:p>
            <a:pPr indent="450850" algn="just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развитие икт –компетентности;</a:t>
            </a:r>
          </a:p>
          <a:p>
            <a:pPr indent="450850" algn="just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поиск и выделение необходимой информации</a:t>
            </a:r>
          </a:p>
          <a:p>
            <a:pPr indent="539750" algn="just" eaLnBrk="0" hangingPunct="0">
              <a:defRPr/>
            </a:pPr>
            <a:endParaRPr lang="ru-RU" sz="2400" b="1" dirty="0">
              <a:latin typeface="+mn-lt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38" y="1285875"/>
          <a:ext cx="8001056" cy="3359229"/>
        </p:xfrm>
        <a:graphic>
          <a:graphicData uri="http://schemas.openxmlformats.org/drawingml/2006/table">
            <a:tbl>
              <a:tblPr/>
              <a:tblGrid>
                <a:gridCol w="827457"/>
                <a:gridCol w="983631"/>
                <a:gridCol w="1590202"/>
                <a:gridCol w="1589339"/>
                <a:gridCol w="1462503"/>
                <a:gridCol w="1547924"/>
              </a:tblGrid>
              <a:tr h="533943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Численность постоянного населения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7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Всё население,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 тыс. человек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Сельское население,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 тыс. человек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Городское население,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 тыс. человек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Сельское население,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 тыс. человек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Городское население,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 тыс. человек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2002 г.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2010 г.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2002 г.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2002 г.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2010 г.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2010 г.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1005,3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1010,7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324,7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680,6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336,7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674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77" name="Rectangle 1"/>
          <p:cNvSpPr>
            <a:spLocks noChangeArrowheads="1"/>
          </p:cNvSpPr>
          <p:nvPr/>
        </p:nvSpPr>
        <p:spPr bwMode="auto">
          <a:xfrm>
            <a:off x="-500063" y="142875"/>
            <a:ext cx="97301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16.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Проведите анализ данных и постройте столбчатую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 диаграмму по данным Всероссийской переписи населения:</a:t>
            </a:r>
            <a:endParaRPr lang="ru-RU" sz="2400" dirty="0">
              <a:ea typeface="Calibri" pitchFamily="34" charset="0"/>
            </a:endParaRPr>
          </a:p>
        </p:txBody>
      </p:sp>
      <p:sp>
        <p:nvSpPr>
          <p:cNvPr id="31778" name="Прямоугольник 3"/>
          <p:cNvSpPr>
            <a:spLocks noChangeArrowheads="1"/>
          </p:cNvSpPr>
          <p:nvPr/>
        </p:nvSpPr>
        <p:spPr bwMode="auto">
          <a:xfrm>
            <a:off x="285750" y="5000625"/>
            <a:ext cx="8715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0" algn="just" eaLnBrk="0" hangingPunct="0"/>
            <a:r>
              <a:rPr lang="ru-RU" sz="1600">
                <a:ea typeface="Calibri" pitchFamily="34" charset="0"/>
                <a:cs typeface="Times New Roman" pitchFamily="18" charset="0"/>
              </a:rPr>
              <a:t>Таб. 1. Численность городского и сельского населения Астраханской области.</a:t>
            </a:r>
            <a:endParaRPr lang="ru-RU" sz="160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285750" y="1214438"/>
          <a:ext cx="4214813" cy="3000375"/>
        </p:xfrm>
        <a:graphic>
          <a:graphicData uri="http://schemas.openxmlformats.org/presentationml/2006/ole">
            <p:oleObj spid="_x0000_s1026" name="Chart" r:id="rId3" imgW="4009957" imgH="2590890" progId="Excel.Shee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4572000" y="1285875"/>
          <a:ext cx="4572000" cy="2919413"/>
        </p:xfrm>
        <a:graphic>
          <a:graphicData uri="http://schemas.openxmlformats.org/presentationml/2006/ole">
            <p:oleObj spid="_x0000_s1027" name="Chart" r:id="rId4" imgW="4019685" imgH="2419440" progId="Excel.Sheet.8">
              <p:embed/>
            </p:oleObj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500063"/>
            <a:ext cx="8485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ctr"/>
            <a:r>
              <a:rPr lang="ru-RU" sz="2800">
                <a:ea typeface="Calibri" pitchFamily="34" charset="0"/>
                <a:cs typeface="Times New Roman" pitchFamily="18" charset="0"/>
              </a:rPr>
              <a:t>Варианты диаграмм построенных учащимися:</a:t>
            </a:r>
            <a:endParaRPr lang="ru-RU" sz="2800">
              <a:ea typeface="Calibri" pitchFamily="34" charset="0"/>
            </a:endParaRPr>
          </a:p>
          <a:p>
            <a:pPr indent="539750" algn="ctr" eaLnBrk="0" hangingPunct="0"/>
            <a:endParaRPr lang="ru-RU" sz="2800">
              <a:ea typeface="Calibri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428750" y="4214813"/>
            <a:ext cx="1571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1600" b="1">
                <a:ea typeface="Calibri" pitchFamily="34" charset="0"/>
                <a:cs typeface="Times New Roman" pitchFamily="18" charset="0"/>
              </a:rPr>
              <a:t>Рис. 1</a:t>
            </a:r>
            <a:endParaRPr lang="ru-RU" sz="1600" b="1">
              <a:ea typeface="Calibri" pitchFamily="34" charset="0"/>
            </a:endParaRPr>
          </a:p>
          <a:p>
            <a:pPr indent="539750" eaLnBrk="0" hangingPunct="0"/>
            <a:endParaRPr lang="ru-RU">
              <a:ea typeface="Calibri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072188" y="4214813"/>
            <a:ext cx="1571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2.</a:t>
            </a:r>
            <a:endParaRPr lang="ru-RU" sz="2400" b="1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78684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BC49CF"/>
                </a:solidFill>
                <a:latin typeface="+mn-lt"/>
                <a:cs typeface="+mn-cs"/>
              </a:rPr>
              <a:t>Ресурсы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 smtClean="0"/>
              <a:t>Математика 5, А.Г. Мерзляк, В.Б. Полонский, М.С. Якир , М., </a:t>
            </a:r>
            <a:r>
              <a:rPr lang="ru-RU" sz="2000" dirty="0" err="1" smtClean="0"/>
              <a:t>Вентана-Граф</a:t>
            </a:r>
            <a:r>
              <a:rPr lang="ru-RU" sz="2000" dirty="0" smtClean="0"/>
              <a:t>, 2013 г.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de-DE" sz="2000" dirty="0" smtClean="0">
                <a:solidFill>
                  <a:srgbClr val="BC49CF"/>
                </a:solidFill>
                <a:latin typeface="+mn-lt"/>
                <a:cs typeface="+mn-cs"/>
                <a:hlinkClick r:id="rId2"/>
              </a:rPr>
              <a:t>http://im3-tub-ru.yandex.net/i?id=04c5dd08bc1518bfeef6df96c3d886c4-132-144&amp;n=21</a:t>
            </a:r>
            <a:endParaRPr lang="ru-RU" sz="2000" dirty="0" smtClean="0">
              <a:solidFill>
                <a:srgbClr val="BC49CF"/>
              </a:solidFill>
              <a:latin typeface="+mn-lt"/>
              <a:cs typeface="+mn-cs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de-DE" sz="2000" dirty="0" smtClean="0">
                <a:solidFill>
                  <a:srgbClr val="BC49CF"/>
                </a:solidFill>
                <a:latin typeface="+mn-lt"/>
                <a:cs typeface="+mn-cs"/>
                <a:hlinkClick r:id="rId3"/>
              </a:rPr>
              <a:t>http://im3-tub-ru.yandex.net/i?id=cb3de852f9de5a251eaa7231e996f54b-27-144&amp;n=21</a:t>
            </a:r>
            <a:endParaRPr lang="ru-RU" sz="2000" dirty="0" smtClean="0">
              <a:solidFill>
                <a:srgbClr val="BC49CF"/>
              </a:solidFill>
              <a:latin typeface="+mn-lt"/>
              <a:cs typeface="+mn-cs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de-DE" sz="2000" dirty="0" smtClean="0">
                <a:solidFill>
                  <a:srgbClr val="BC49CF"/>
                </a:solidFill>
                <a:latin typeface="+mn-lt"/>
                <a:cs typeface="+mn-cs"/>
                <a:hlinkClick r:id="rId4"/>
              </a:rPr>
              <a:t>http://storage0.dms.mpinteractiv.ro/media/401/321/5109/5740674/1/vatican.jpg?width=600</a:t>
            </a:r>
            <a:endParaRPr lang="ru-RU" sz="2000" dirty="0" smtClean="0">
              <a:solidFill>
                <a:srgbClr val="BC49CF"/>
              </a:solidFill>
              <a:latin typeface="+mn-lt"/>
              <a:cs typeface="+mn-cs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de-DE" sz="2000" dirty="0" smtClean="0">
                <a:solidFill>
                  <a:srgbClr val="BC49CF"/>
                </a:solidFill>
                <a:latin typeface="+mn-lt"/>
                <a:cs typeface="+mn-cs"/>
                <a:hlinkClick r:id="rId5"/>
              </a:rPr>
              <a:t>http://m.ruvr.ru/data/2010/07/10/1226884762/9RIA-375223-Preview.jpg</a:t>
            </a:r>
            <a:endParaRPr lang="ru-RU" sz="2000" dirty="0" smtClean="0">
              <a:solidFill>
                <a:srgbClr val="BC49CF"/>
              </a:solidFill>
              <a:latin typeface="+mn-lt"/>
              <a:cs typeface="+mn-cs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de-DE" sz="2000" dirty="0" smtClean="0">
                <a:solidFill>
                  <a:srgbClr val="BC49CF"/>
                </a:solidFill>
                <a:latin typeface="+mn-lt"/>
                <a:cs typeface="+mn-cs"/>
                <a:hlinkClick r:id="rId6"/>
              </a:rPr>
              <a:t>http://im0-tub-ru.yandex.net/i?id=fa2c5ea7b0e9221bede5174e8be83e16-112-144&amp;n=21</a:t>
            </a:r>
            <a:endParaRPr lang="ru-RU" sz="2000" dirty="0" smtClean="0">
              <a:solidFill>
                <a:srgbClr val="BC49CF"/>
              </a:solidFill>
              <a:latin typeface="+mn-lt"/>
              <a:cs typeface="+mn-cs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000" dirty="0">
              <a:solidFill>
                <a:srgbClr val="BC49C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0"/>
          <a:ext cx="9144000" cy="676903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7157"/>
                <a:gridCol w="4643470"/>
                <a:gridCol w="2000264"/>
                <a:gridCol w="2143109"/>
              </a:tblGrid>
              <a:tr h="517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№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Задача учебника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Творческое задание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Формируемые личностные </a:t>
                      </a:r>
                      <a:r>
                        <a:rPr lang="ru-RU" sz="1800" dirty="0" smtClean="0"/>
                        <a:t>УУД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</a:tr>
              <a:tr h="1544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1.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/>
                        <a:t>Высота Исаакиевского собора (г. Санкт-Петербург) равна 102 м, что на 21 м больше высоты колокольни Иван Великий на территории Московского Кремля. Высота колокольни Иван Великий на 24 м меньше высоты храма Христа Спасителя в Москве. Какова высота храма Христа Спасителя?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/>
                        <a:t>Используя данные задачи и её решения, составь свою задачу.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/>
                        <a:t>Уважение к истории, культурным и историческим памятникам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</a:tr>
              <a:tr h="2708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2.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/>
                        <a:t>Знаменитый университет </a:t>
                      </a:r>
                      <a:r>
                        <a:rPr lang="ru-RU" sz="1500" dirty="0" err="1"/>
                        <a:t>Сорбона</a:t>
                      </a:r>
                      <a:r>
                        <a:rPr lang="ru-RU" sz="1500" dirty="0"/>
                        <a:t>, находящийся в Париже, основан в 1215 г. он основан на 6 лет позже Кембриджского университета (Великобритания) и на 540 лет раньше Московского государственного университета им. М.В. Ломоносова. Определите год основания</a:t>
                      </a:r>
                      <a:r>
                        <a:rPr lang="ru-RU" sz="1500" dirty="0" smtClean="0"/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 </a:t>
                      </a:r>
                      <a:r>
                        <a:rPr lang="ru-RU" sz="1500" dirty="0"/>
                        <a:t>1) Кембриджского университета.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/>
                        <a:t>2) Московского государственного университета имени М.В. Ломоносова. Сколько лет исполняется в этом году Новосибирскому государственному университету, если Кембриджский университет основан раньше него на 750 лет.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/>
                        <a:t>Составь задачу, используя данные по истории основания четырех городов России (данные, найди в энциклопедиях или Интернет).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/>
                        <a:t>Расширенный поиск информации с использованием ресурсов библиотек и Интернета</a:t>
                      </a:r>
                      <a:endParaRPr lang="ru-RU" sz="15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</a:tr>
              <a:tr h="1876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3.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/>
                        <a:t>Общая площадь трёх крупнейших волжских водохранилищ Куйбышевского(1955 г.), Рыбинского (1941 г.) и Волгоградского(1958 г.) составляет 14197 км</a:t>
                      </a:r>
                      <a:r>
                        <a:rPr lang="ru-RU" sz="1500" baseline="30000"/>
                        <a:t>2 </a:t>
                      </a:r>
                      <a:r>
                        <a:rPr lang="ru-RU" sz="1500"/>
                        <a:t>. Площадь Волгоградского водохранилища на 1463 км</a:t>
                      </a:r>
                      <a:r>
                        <a:rPr lang="ru-RU" sz="1500" baseline="30000"/>
                        <a:t>2</a:t>
                      </a:r>
                      <a:r>
                        <a:rPr lang="ru-RU" sz="1500"/>
                        <a:t> меньше площади Рыбинского и на 3383 км</a:t>
                      </a:r>
                      <a:r>
                        <a:rPr lang="ru-RU" sz="1500" baseline="30000"/>
                        <a:t>2</a:t>
                      </a:r>
                      <a:r>
                        <a:rPr lang="ru-RU" sz="1500"/>
                        <a:t> меньше площади Куйбышевского водохранилища. Найдите площадь каждого водохранилища.</a:t>
                      </a:r>
                      <a:endParaRPr lang="ru-RU" sz="15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/>
                        <a:t>Используя данные задачи переформулируй и составь две задачи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/>
                        <a:t>Гражданский патриотизм, любовь к Родине, чувство гордости за свою страну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66255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5786"/>
                <a:gridCol w="1714512"/>
                <a:gridCol w="3000396"/>
                <a:gridCol w="3643306"/>
              </a:tblGrid>
              <a:tr h="2671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Типы деятельности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Пример 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Формируемые </a:t>
                      </a:r>
                      <a:r>
                        <a:rPr lang="ru-RU" sz="1400" dirty="0" smtClean="0"/>
                        <a:t>УУД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</a:tr>
              <a:tr h="19594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Репродуктивный уровень</a:t>
                      </a:r>
                      <a:endParaRPr lang="ru-RU" sz="115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Переформулируй предложенную учителем задачу и реши её</a:t>
                      </a:r>
                      <a:endParaRPr lang="ru-RU" sz="115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Во время Русско-турецкой войны 1787-1791 гг. состоялось сражение при реки </a:t>
                      </a:r>
                      <a:r>
                        <a:rPr lang="ru-RU" sz="1150" dirty="0" err="1"/>
                        <a:t>Рымник</a:t>
                      </a:r>
                      <a:r>
                        <a:rPr lang="ru-RU" sz="1150" dirty="0"/>
                        <a:t>. 11 сентября 1789 года объединённое </a:t>
                      </a:r>
                      <a:r>
                        <a:rPr lang="ru-RU" sz="1150" dirty="0" err="1"/>
                        <a:t>русско</a:t>
                      </a:r>
                      <a:r>
                        <a:rPr lang="ru-RU" sz="1150" dirty="0"/>
                        <a:t> - австрийское войско под руководством Суворова разбило стотысячную турецкую армию. Численность войск под руководством Суворова составляла 25 % численности турецкой армии, а численность русских полков составляла 28 % численности русско-австрийского войска. Сколько русских воинов принимало участие в битве при </a:t>
                      </a:r>
                      <a:r>
                        <a:rPr lang="ru-RU" sz="1150" dirty="0" err="1"/>
                        <a:t>Рымнике</a:t>
                      </a:r>
                      <a:r>
                        <a:rPr lang="ru-RU" sz="1150" dirty="0"/>
                        <a:t>?</a:t>
                      </a:r>
                      <a:endParaRPr lang="ru-RU" sz="115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Анализировать и осмысливать текст задачи, переформулировать условие, извлекать необходимую информацию, моделировать условие, строить логическую цепочку рассуждений, оценивать полученный ответ, осуществлять самоконтроль проверяя ответ на соответствие условию; действовать по аналогии.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Осваивать общекультурное наследие России.</a:t>
                      </a:r>
                      <a:endParaRPr lang="ru-RU" sz="115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</a:tr>
              <a:tr h="2493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/>
                        <a:t>Частично - поисковый уровень</a:t>
                      </a:r>
                      <a:endParaRPr lang="ru-RU" sz="115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/>
                        <a:t>По предложенным учителем данным составь задачу по алгоритму: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/>
                        <a:t>1. Проведи анализ данных. Найди отношения между величинами.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/>
                        <a:t>2. Придумай возможные вопросы.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/>
                        <a:t>3. Сформулируй задачу.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/>
                        <a:t>4. Реши задачу. Проверь условие на наличие лишних или недостающих данных.</a:t>
                      </a:r>
                      <a:endParaRPr lang="ru-RU" sz="115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1) Даты основания городов Астрахань 1558 г., Москва 1147 г., Санкт-Петербург 1703 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2) В 1829 г. в </a:t>
                      </a:r>
                      <a:r>
                        <a:rPr lang="ru-RU" sz="1150" dirty="0" err="1"/>
                        <a:t>Сальянскую</a:t>
                      </a:r>
                      <a:r>
                        <a:rPr lang="ru-RU" sz="1150" dirty="0"/>
                        <a:t> опеку Астраханской области поступило 1095 бочек икры. Продали 1073 бочки за 377741,26 рублей.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3) В </a:t>
                      </a:r>
                      <a:r>
                        <a:rPr lang="ru-RU" sz="1150" dirty="0" err="1"/>
                        <a:t>Тинакской</a:t>
                      </a:r>
                      <a:r>
                        <a:rPr lang="ru-RU" sz="1150" dirty="0"/>
                        <a:t> грязелечебницы, располагавшейся в  конце XIX  в. на правом берегу Волги в 12 верстах от Астрахани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в 1907 г.  лечилось 520 человек, в 1908 г.   из–за холерного времени – 393 человек.  Из последнего числа  жителей Астраханской губернии  было всего 159 человек, остальные же прибыли из разных городов Российской Империи.</a:t>
                      </a:r>
                      <a:endParaRPr lang="ru-RU" sz="115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Действовать  по алгоритму;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осуществлять анализ данных с выделением существенных и несущественных признаков; осуществлять синтез как составление целого из частей; анализировать и осмысливать текст задачи, формулировать условие, извлекать необходимую информацию, моделировать условие; строить логическую цепочку рассуждений; критически оценивать полученный ответ; осуществлять самоконтроль проверяя ответ на соответствие условию.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Осваивать общекультурное наследие России.</a:t>
                      </a:r>
                      <a:endParaRPr lang="ru-RU" sz="115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</a:tr>
              <a:tr h="2137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/>
                        <a:t>Творческий уровень</a:t>
                      </a:r>
                      <a:endParaRPr lang="ru-RU" sz="115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/>
                        <a:t>Найди исторические сведения и составь по ним задачу</a:t>
                      </a:r>
                      <a:endParaRPr lang="ru-RU" sz="115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Осуществлять поиск и выделение необходимой информации;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осуществлять анализ данных с выделением существенных и несущественных признаков; осуществлять синтез как составление целого из частей;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строить логическую цепь рассуждений; моделировать условие;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/>
                        <a:t>создавать способы решения проблем творческого и поискового характера; критически оценивать полученный ответ, осуществлять самоконтроль проверяя ответ на соответствие условию</a:t>
                      </a:r>
                      <a:endParaRPr lang="ru-RU" sz="115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792" marR="1979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Admin\Pictures\Баскунчакская железная доро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285750" y="1143000"/>
            <a:ext cx="42862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1. </a:t>
            </a:r>
            <a:r>
              <a:rPr lang="ru-RU" sz="2400" dirty="0"/>
              <a:t>От озера Баскунчак до пристани Владимировка была проложена первая железная дорога в </a:t>
            </a:r>
            <a:r>
              <a:rPr lang="ru-RU" sz="2400" dirty="0" smtClean="0"/>
              <a:t>Астраханской </a:t>
            </a:r>
            <a:r>
              <a:rPr lang="ru-RU" sz="2400" dirty="0"/>
              <a:t>области. Найдите дату её постройки, если она относиться к возрасту города Астрахани (1558) как 779 к </a:t>
            </a:r>
            <a:r>
              <a:rPr lang="ru-RU" sz="2400" dirty="0" smtClean="0"/>
              <a:t>941.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28596" y="857232"/>
            <a:ext cx="407193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Задача </a:t>
            </a:r>
            <a:r>
              <a:rPr lang="ru-RU" sz="2000" b="1" dirty="0" smtClean="0">
                <a:solidFill>
                  <a:srgbClr val="C00000"/>
                </a:solidFill>
              </a:rPr>
              <a:t>2.</a:t>
            </a:r>
          </a:p>
          <a:p>
            <a:pPr indent="-457200">
              <a:lnSpc>
                <a:spcPct val="150000"/>
              </a:lnSpc>
            </a:pPr>
            <a:r>
              <a:rPr lang="ru-RU" sz="2000" dirty="0" smtClean="0">
                <a:cs typeface="Times New Roman" pitchFamily="18" charset="0"/>
              </a:rPr>
              <a:t>Какой юбилей отмечает первая железная дорога Астраханской области, соединяющая озеро Баскунчак и пристань Владимировка, если возраст г. Астрахани на момент основания этой железной дороги составлял 324 года?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26627" name="Picture 2" descr="C:\Users\Admin\Pictures\1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214438"/>
            <a:ext cx="45116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358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Задача 3. </a:t>
            </a:r>
            <a:r>
              <a:rPr lang="ru-RU" sz="2400"/>
              <a:t>Используя данные составьте задачу</a:t>
            </a:r>
            <a:r>
              <a:rPr lang="ru-RU" sz="2400" b="1"/>
              <a:t>. </a:t>
            </a:r>
          </a:p>
          <a:p>
            <a:r>
              <a:rPr lang="ru-RU" sz="2400"/>
              <a:t>В</a:t>
            </a:r>
            <a:r>
              <a:rPr lang="ru-RU" sz="2400" b="1"/>
              <a:t> </a:t>
            </a:r>
            <a:r>
              <a:rPr lang="ru-RU" sz="2400"/>
              <a:t>1904 году Астраханская железная дорога благодаря транспортировке соли, принесла доход около 311 тыс. руб., что составляло 8,7 % денег затраченных на её строительство.</a:t>
            </a:r>
          </a:p>
        </p:txBody>
      </p:sp>
      <p:pic>
        <p:nvPicPr>
          <p:cNvPr id="27651" name="Picture 2" descr="C:\Users\Admin\Picture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3668712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143000" y="6072188"/>
            <a:ext cx="200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Озеро Баскунчак</a:t>
            </a:r>
          </a:p>
        </p:txBody>
      </p:sp>
      <p:pic>
        <p:nvPicPr>
          <p:cNvPr id="27653" name="Picture 2" descr="C:\Users\Admin\Pictures\id433_art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63" y="2500313"/>
            <a:ext cx="4267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929313" y="6000750"/>
            <a:ext cx="158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Добыча соли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 Задача  4.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По состоянию на 2008 год в России был 141 государственный  природный заповедник и национальный парк. Сколько в России природных  заповедников и сколько национальных парков, если заповедников  на 61 больше, чем парков?</a:t>
            </a:r>
          </a:p>
        </p:txBody>
      </p:sp>
      <p:pic>
        <p:nvPicPr>
          <p:cNvPr id="3" name="Picture 5" descr="sights_sights_baikal_barguzin_zapoved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0" y="4002109"/>
            <a:ext cx="395446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9936" y="6488692"/>
            <a:ext cx="32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Баргузинский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 заповедник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8" descr="Картинка 2 из 19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3" y="4000504"/>
            <a:ext cx="3515612" cy="25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6500834"/>
            <a:ext cx="418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Большой Арктический заповедник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9506" name="Picture 2" descr="C:\Users\Admin\Pictures\98994290_1951471_Astrahanskiyzapoved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285860"/>
            <a:ext cx="3190876" cy="239315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43240" y="3571876"/>
            <a:ext cx="3181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Астраханский заповедник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Задача 5.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В середине 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XVI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в. В Москве проживало 100000жителей и она была самым многолюдным городом Московского государства. После столицы по  числу жителей выделялись города Великий Новгород и Псков. Количество жителей Пскова составляло 20 % от количества жителей Москвы и 80 % от  количества жителей Новгорода. Сколько людей проживало в середине 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XVI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в.  в Великом Новгороде?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8482" name="Picture 2" descr="C:\Users\Admin\Pictures\photochr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429132"/>
            <a:ext cx="3214678" cy="2351843"/>
          </a:xfrm>
          <a:prstGeom prst="rect">
            <a:avLst/>
          </a:prstGeom>
          <a:noFill/>
        </p:spPr>
      </p:pic>
      <p:pic>
        <p:nvPicPr>
          <p:cNvPr id="148483" name="Picture 3" descr="C:\Users\Admin\Pictures\0d083a8b221c96e8ab9982cf759c16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500570"/>
            <a:ext cx="3153092" cy="2285992"/>
          </a:xfrm>
          <a:prstGeom prst="rect">
            <a:avLst/>
          </a:prstGeom>
          <a:noFill/>
        </p:spPr>
      </p:pic>
      <p:pic>
        <p:nvPicPr>
          <p:cNvPr id="148484" name="Picture 4" descr="C:\Users\Admin\Pictures\24cb242d2c44050d72ace167f15f93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928801"/>
            <a:ext cx="3143272" cy="23574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4357694"/>
            <a:ext cx="2582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Великий Новгород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16 век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786190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Москва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16 век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3857628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Псков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16 век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ропорци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>
    <a:extraClrScheme>
      <a:clrScheme name="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цестояние 2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цестояние 3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1E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дивительное рядом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олотое сеч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DejaVu Sans"/>
        <a:cs typeface="DejaVu Sans"/>
      </a:majorFont>
      <a:minorFont>
        <a:latin typeface="Corbe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1E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DejaVu Sans"/>
        <a:cs typeface="DejaVu Sans"/>
      </a:majorFont>
      <a:minorFont>
        <a:latin typeface="Corbe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8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9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1E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EBC4DA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Corbel"/>
        <a:ea typeface="DejaVu Sans"/>
        <a:cs typeface="DejaVu Sans"/>
      </a:majorFont>
      <a:minorFont>
        <a:latin typeface="Corbe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 Office 8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 Office 9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1E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DejaVu Sans"/>
        <a:cs typeface="DejaVu Sans"/>
      </a:majorFont>
      <a:minorFont>
        <a:latin typeface="Corbe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ма Office 8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ма Office 9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1E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DejaVu Sans"/>
        <a:cs typeface="DejaVu Sans"/>
      </a:majorFont>
      <a:minorFont>
        <a:latin typeface="Corbel"/>
        <a:ea typeface="DejaVu Sans"/>
        <a:cs typeface="DejaVu Sans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ма Office 8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ма Office 9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1E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DejaVu Sans"/>
        <a:cs typeface="DejaVu Sans"/>
      </a:majorFont>
      <a:minorFont>
        <a:latin typeface="Corbe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ма Office 8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ма Office 9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FFFFFF"/>
        </a:hlink>
        <a:folHlink>
          <a:srgbClr val="F1E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7_Солнцестояние 3">
    <a:dk1>
      <a:srgbClr val="000000"/>
    </a:dk1>
    <a:lt1>
      <a:srgbClr val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FFFFFF"/>
    </a:accent3>
    <a:accent4>
      <a:srgbClr val="000000"/>
    </a:accent4>
    <a:accent5>
      <a:srgbClr val="AEC7D0"/>
    </a:accent5>
    <a:accent6>
      <a:srgbClr val="E6A608"/>
    </a:accent6>
    <a:hlink>
      <a:srgbClr val="FFFFFF"/>
    </a:hlink>
    <a:folHlink>
      <a:srgbClr val="F1ED3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площадь ЕГЭ</Template>
  <TotalTime>2322</TotalTime>
  <Words>1592</Words>
  <Application>Microsoft Office PowerPoint</Application>
  <PresentationFormat>Экран (4:3)</PresentationFormat>
  <Paragraphs>156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Пропорции</vt:lpstr>
      <vt:lpstr>Удивительное рядом</vt:lpstr>
      <vt:lpstr>Тема Office</vt:lpstr>
      <vt:lpstr>Золотое сечение</vt:lpstr>
      <vt:lpstr>1_Тема Office</vt:lpstr>
      <vt:lpstr>2_Тема Office</vt:lpstr>
      <vt:lpstr>3_Тема Office</vt:lpstr>
      <vt:lpstr>4_Тема Office</vt:lpstr>
      <vt:lpstr>5_Тема Office</vt:lpstr>
      <vt:lpstr>Солнцестояние</vt:lpstr>
      <vt:lpstr>Chart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136</cp:revision>
  <dcterms:created xsi:type="dcterms:W3CDTF">2011-06-11T07:19:02Z</dcterms:created>
  <dcterms:modified xsi:type="dcterms:W3CDTF">2015-03-14T17:30:04Z</dcterms:modified>
</cp:coreProperties>
</file>