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15"/>
  </p:notesMasterIdLst>
  <p:sldIdLst>
    <p:sldId id="301" r:id="rId2"/>
    <p:sldId id="283" r:id="rId3"/>
    <p:sldId id="302" r:id="rId4"/>
    <p:sldId id="303" r:id="rId5"/>
    <p:sldId id="304" r:id="rId6"/>
    <p:sldId id="271" r:id="rId7"/>
    <p:sldId id="276" r:id="rId8"/>
    <p:sldId id="282" r:id="rId9"/>
    <p:sldId id="292" r:id="rId10"/>
    <p:sldId id="293" r:id="rId11"/>
    <p:sldId id="295" r:id="rId12"/>
    <p:sldId id="294" r:id="rId13"/>
    <p:sldId id="297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FF"/>
    <a:srgbClr val="FFE1FF"/>
    <a:srgbClr val="FFCCFF"/>
    <a:srgbClr val="080300"/>
    <a:srgbClr val="FF6845"/>
    <a:srgbClr val="FFFF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D45C63-1AFD-46C8-9448-D10651601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294217-6717-44F0-84C7-9893668A25E3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3D694-71CB-463C-B90F-DC5F2293F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389FF-F51E-49D3-8022-8AD937368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8A6BF-0290-43EB-B5C9-A871DDF6B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3611D-DFF7-4BE1-A25D-4189570F47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B2C9B-C69B-4921-98F6-3C60C8C30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09C6-37F1-4DA9-834F-2C785CC23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A15D4-0A12-4552-B07F-BB19B53A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5608-B6A1-4A69-8B51-BDD0334CB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65A86-CCF9-493D-9491-6268A5A53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D95AB-9970-4B03-A7B6-60A9484B5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7584-13D5-45FE-81E0-7F0C32AA2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CA75412-58CC-40EA-AB64-00A2C39E2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75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492896"/>
            <a:ext cx="8229600" cy="18288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Предупреждение 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err="1" smtClean="0">
                <a:solidFill>
                  <a:srgbClr val="FF0000"/>
                </a:solidFill>
              </a:rPr>
              <a:t>сердечно-сосудистых</a:t>
            </a:r>
            <a:r>
              <a:rPr lang="ru-RU" sz="4000" dirty="0" smtClean="0">
                <a:solidFill>
                  <a:srgbClr val="FF0000"/>
                </a:solidFill>
              </a:rPr>
              <a:t> заболеваний. 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Первая помощь при кровотечениях.</a:t>
            </a:r>
            <a:br>
              <a:rPr lang="ru-RU" sz="4000" dirty="0" smtClean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4797152"/>
            <a:ext cx="5104656" cy="1752600"/>
          </a:xfrm>
        </p:spPr>
        <p:txBody>
          <a:bodyPr/>
          <a:lstStyle/>
          <a:p>
            <a:r>
              <a:rPr lang="ru-RU" dirty="0" smtClean="0"/>
              <a:t>Учитель биологии ГБОУ СОШ №629 Агапова У.В.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u="sng">
                <a:solidFill>
                  <a:srgbClr val="FF0000"/>
                </a:solidFill>
              </a:rPr>
              <a:t>Кровотечение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2016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		</a:t>
            </a:r>
            <a:r>
              <a:rPr lang="ru-RU" b="1" smtClean="0">
                <a:solidFill>
                  <a:srgbClr val="FF0000"/>
                </a:solidFill>
              </a:rPr>
              <a:t>Кровотечение </a:t>
            </a:r>
            <a:r>
              <a:rPr lang="ru-RU" b="1" smtClean="0"/>
              <a:t>–</a:t>
            </a:r>
            <a:r>
              <a:rPr lang="ru-RU" b="1" smtClean="0">
                <a:solidFill>
                  <a:srgbClr val="FF0000"/>
                </a:solidFill>
              </a:rPr>
              <a:t> </a:t>
            </a:r>
            <a:r>
              <a:rPr lang="ru-RU" b="1" smtClean="0">
                <a:solidFill>
                  <a:srgbClr val="FFFFFF"/>
                </a:solidFill>
              </a:rPr>
              <a:t>это истечение крови из кровеносных сосудов, наступающее в результате повреждения.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solidFill>
                  <a:srgbClr val="FFFFFF"/>
                </a:solidFill>
              </a:rPr>
              <a:t>	</a:t>
            </a:r>
            <a:endParaRPr lang="ru-RU" b="1" smtClean="0"/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3132138" y="2997200"/>
            <a:ext cx="2447925" cy="72072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2400" b="1">
                <a:latin typeface="Garamond" pitchFamily="18" charset="0"/>
              </a:rPr>
              <a:t>Кровотечения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55650" y="3716338"/>
            <a:ext cx="2592388" cy="2376487"/>
            <a:chOff x="476" y="2341"/>
            <a:chExt cx="1633" cy="1497"/>
          </a:xfrm>
        </p:grpSpPr>
        <p:sp>
          <p:nvSpPr>
            <p:cNvPr id="41993" name="Rectangle 6"/>
            <p:cNvSpPr>
              <a:spLocks noChangeArrowheads="1"/>
            </p:cNvSpPr>
            <p:nvPr/>
          </p:nvSpPr>
          <p:spPr bwMode="auto">
            <a:xfrm>
              <a:off x="476" y="2840"/>
              <a:ext cx="1542" cy="99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sz="2400" b="1">
                  <a:latin typeface="Garamond" pitchFamily="18" charset="0"/>
                </a:rPr>
                <a:t>Травматические</a:t>
              </a:r>
            </a:p>
            <a:p>
              <a:pPr algn="ctr" eaLnBrk="1" hangingPunct="1"/>
              <a:r>
                <a:rPr lang="ru-RU" sz="2400" b="1">
                  <a:latin typeface="Garamond" pitchFamily="18" charset="0"/>
                </a:rPr>
                <a:t>(вызванные </a:t>
              </a:r>
            </a:p>
            <a:p>
              <a:pPr algn="ctr" eaLnBrk="1" hangingPunct="1"/>
              <a:r>
                <a:rPr lang="ru-RU" sz="2400" b="1">
                  <a:latin typeface="Garamond" pitchFamily="18" charset="0"/>
                </a:rPr>
                <a:t>повреждением</a:t>
              </a:r>
            </a:p>
            <a:p>
              <a:pPr algn="ctr" eaLnBrk="1" hangingPunct="1"/>
              <a:r>
                <a:rPr lang="ru-RU" sz="2400" b="1">
                  <a:latin typeface="Garamond" pitchFamily="18" charset="0"/>
                </a:rPr>
                <a:t>сосудов)</a:t>
              </a:r>
            </a:p>
          </p:txBody>
        </p:sp>
        <p:sp>
          <p:nvSpPr>
            <p:cNvPr id="41994" name="Line 8"/>
            <p:cNvSpPr>
              <a:spLocks noChangeShapeType="1"/>
            </p:cNvSpPr>
            <p:nvPr/>
          </p:nvSpPr>
          <p:spPr bwMode="auto">
            <a:xfrm flipH="1">
              <a:off x="1701" y="2341"/>
              <a:ext cx="408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364163" y="3716338"/>
            <a:ext cx="3240087" cy="2736850"/>
            <a:chOff x="3379" y="2341"/>
            <a:chExt cx="2041" cy="1724"/>
          </a:xfrm>
        </p:grpSpPr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3424" y="2840"/>
              <a:ext cx="1996" cy="1225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sz="2400" b="1">
                  <a:latin typeface="Garamond" pitchFamily="18" charset="0"/>
                </a:rPr>
                <a:t>Нетравматические</a:t>
              </a:r>
            </a:p>
            <a:p>
              <a:pPr algn="ctr" eaLnBrk="1" hangingPunct="1"/>
              <a:r>
                <a:rPr lang="ru-RU" sz="2400" b="1">
                  <a:latin typeface="Garamond" pitchFamily="18" charset="0"/>
                </a:rPr>
                <a:t>(вызванные </a:t>
              </a:r>
            </a:p>
            <a:p>
              <a:pPr algn="ctr" eaLnBrk="1" hangingPunct="1"/>
              <a:r>
                <a:rPr lang="ru-RU" sz="2400" b="1">
                  <a:latin typeface="Garamond" pitchFamily="18" charset="0"/>
                </a:rPr>
                <a:t>разрушением сосудов</a:t>
              </a:r>
            </a:p>
            <a:p>
              <a:pPr algn="ctr" eaLnBrk="1" hangingPunct="1"/>
              <a:r>
                <a:rPr lang="ru-RU" sz="2400" b="1">
                  <a:latin typeface="Garamond" pitchFamily="18" charset="0"/>
                </a:rPr>
                <a:t>патологическим </a:t>
              </a:r>
            </a:p>
            <a:p>
              <a:pPr algn="ctr" eaLnBrk="1" hangingPunct="1"/>
              <a:r>
                <a:rPr lang="ru-RU" sz="2400" b="1">
                  <a:latin typeface="Garamond" pitchFamily="18" charset="0"/>
                </a:rPr>
                <a:t>процессом)</a:t>
              </a:r>
            </a:p>
          </p:txBody>
        </p:sp>
        <p:sp>
          <p:nvSpPr>
            <p:cNvPr id="41992" name="Line 9"/>
            <p:cNvSpPr>
              <a:spLocks noChangeShapeType="1"/>
            </p:cNvSpPr>
            <p:nvPr/>
          </p:nvSpPr>
          <p:spPr bwMode="auto">
            <a:xfrm>
              <a:off x="3379" y="2341"/>
              <a:ext cx="408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2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2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2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  <p:bldP spid="11059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u="sng">
                <a:solidFill>
                  <a:srgbClr val="FF0000"/>
                </a:solidFill>
              </a:rPr>
              <a:t>Виды кровотечений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3203575" y="1412875"/>
            <a:ext cx="2520950" cy="6477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2400" b="1">
                <a:latin typeface="Garamond" pitchFamily="18" charset="0"/>
              </a:rPr>
              <a:t>Кровотечение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619250" y="2060575"/>
            <a:ext cx="2520950" cy="1152525"/>
            <a:chOff x="1020" y="1298"/>
            <a:chExt cx="1588" cy="726"/>
          </a:xfrm>
        </p:grpSpPr>
        <p:sp>
          <p:nvSpPr>
            <p:cNvPr id="43028" name="Rectangle 5"/>
            <p:cNvSpPr>
              <a:spLocks noChangeArrowheads="1"/>
            </p:cNvSpPr>
            <p:nvPr/>
          </p:nvSpPr>
          <p:spPr bwMode="auto">
            <a:xfrm>
              <a:off x="1020" y="1616"/>
              <a:ext cx="1588" cy="40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sz="2400" b="1">
                  <a:latin typeface="Garamond" pitchFamily="18" charset="0"/>
                </a:rPr>
                <a:t>Наружное</a:t>
              </a:r>
            </a:p>
          </p:txBody>
        </p:sp>
        <p:sp>
          <p:nvSpPr>
            <p:cNvPr id="43029" name="Line 11"/>
            <p:cNvSpPr>
              <a:spLocks noChangeShapeType="1"/>
            </p:cNvSpPr>
            <p:nvPr/>
          </p:nvSpPr>
          <p:spPr bwMode="auto">
            <a:xfrm flipH="1">
              <a:off x="2200" y="1298"/>
              <a:ext cx="272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859338" y="2060575"/>
            <a:ext cx="2520950" cy="1152525"/>
            <a:chOff x="3061" y="1298"/>
            <a:chExt cx="1588" cy="726"/>
          </a:xfrm>
        </p:grpSpPr>
        <p:sp>
          <p:nvSpPr>
            <p:cNvPr id="43026" name="Rectangle 6"/>
            <p:cNvSpPr>
              <a:spLocks noChangeArrowheads="1"/>
            </p:cNvSpPr>
            <p:nvPr/>
          </p:nvSpPr>
          <p:spPr bwMode="auto">
            <a:xfrm>
              <a:off x="3061" y="1616"/>
              <a:ext cx="1588" cy="40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sz="2400" b="1">
                  <a:latin typeface="Garamond" pitchFamily="18" charset="0"/>
                </a:rPr>
                <a:t>Внутреннее</a:t>
              </a:r>
            </a:p>
          </p:txBody>
        </p:sp>
        <p:sp>
          <p:nvSpPr>
            <p:cNvPr id="43027" name="Line 12"/>
            <p:cNvSpPr>
              <a:spLocks noChangeShapeType="1"/>
            </p:cNvSpPr>
            <p:nvPr/>
          </p:nvSpPr>
          <p:spPr bwMode="auto">
            <a:xfrm>
              <a:off x="3198" y="1298"/>
              <a:ext cx="226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95288" y="3213100"/>
            <a:ext cx="2520950" cy="1511300"/>
            <a:chOff x="249" y="2024"/>
            <a:chExt cx="1588" cy="952"/>
          </a:xfrm>
        </p:grpSpPr>
        <p:sp>
          <p:nvSpPr>
            <p:cNvPr id="43024" name="Rectangle 7"/>
            <p:cNvSpPr>
              <a:spLocks noChangeArrowheads="1"/>
            </p:cNvSpPr>
            <p:nvPr/>
          </p:nvSpPr>
          <p:spPr bwMode="auto">
            <a:xfrm>
              <a:off x="249" y="2568"/>
              <a:ext cx="1588" cy="40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sz="2400" b="1">
                  <a:latin typeface="Garamond" pitchFamily="18" charset="0"/>
                </a:rPr>
                <a:t>Капилярное</a:t>
              </a:r>
            </a:p>
          </p:txBody>
        </p:sp>
        <p:sp>
          <p:nvSpPr>
            <p:cNvPr id="43025" name="Line 13"/>
            <p:cNvSpPr>
              <a:spLocks noChangeShapeType="1"/>
            </p:cNvSpPr>
            <p:nvPr/>
          </p:nvSpPr>
          <p:spPr bwMode="auto">
            <a:xfrm flipH="1">
              <a:off x="1292" y="2024"/>
              <a:ext cx="273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619250" y="3213100"/>
            <a:ext cx="2520950" cy="2808288"/>
            <a:chOff x="1020" y="2024"/>
            <a:chExt cx="1588" cy="1769"/>
          </a:xfrm>
        </p:grpSpPr>
        <p:sp>
          <p:nvSpPr>
            <p:cNvPr id="43022" name="Rectangle 8"/>
            <p:cNvSpPr>
              <a:spLocks noChangeArrowheads="1"/>
            </p:cNvSpPr>
            <p:nvPr/>
          </p:nvSpPr>
          <p:spPr bwMode="auto">
            <a:xfrm>
              <a:off x="1020" y="3385"/>
              <a:ext cx="1588" cy="40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sz="2400" b="1">
                  <a:latin typeface="Garamond" pitchFamily="18" charset="0"/>
                </a:rPr>
                <a:t>Венозное</a:t>
              </a:r>
            </a:p>
          </p:txBody>
        </p:sp>
        <p:sp>
          <p:nvSpPr>
            <p:cNvPr id="43023" name="Line 14"/>
            <p:cNvSpPr>
              <a:spLocks noChangeShapeType="1"/>
            </p:cNvSpPr>
            <p:nvPr/>
          </p:nvSpPr>
          <p:spPr bwMode="auto">
            <a:xfrm>
              <a:off x="1882" y="2024"/>
              <a:ext cx="227" cy="13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492500" y="3213100"/>
            <a:ext cx="3887788" cy="2808288"/>
            <a:chOff x="2200" y="2024"/>
            <a:chExt cx="2449" cy="1769"/>
          </a:xfrm>
        </p:grpSpPr>
        <p:sp>
          <p:nvSpPr>
            <p:cNvPr id="43020" name="Rectangle 10"/>
            <p:cNvSpPr>
              <a:spLocks noChangeArrowheads="1"/>
            </p:cNvSpPr>
            <p:nvPr/>
          </p:nvSpPr>
          <p:spPr bwMode="auto">
            <a:xfrm>
              <a:off x="3061" y="3385"/>
              <a:ext cx="1588" cy="40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sz="2400" b="1">
                  <a:latin typeface="Garamond" pitchFamily="18" charset="0"/>
                </a:rPr>
                <a:t>Артериальное</a:t>
              </a:r>
            </a:p>
          </p:txBody>
        </p:sp>
        <p:sp>
          <p:nvSpPr>
            <p:cNvPr id="43021" name="Line 15"/>
            <p:cNvSpPr>
              <a:spLocks noChangeShapeType="1"/>
            </p:cNvSpPr>
            <p:nvPr/>
          </p:nvSpPr>
          <p:spPr bwMode="auto">
            <a:xfrm>
              <a:off x="2200" y="2024"/>
              <a:ext cx="1270" cy="13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4140200" y="3213100"/>
            <a:ext cx="4608513" cy="1511300"/>
            <a:chOff x="2608" y="2024"/>
            <a:chExt cx="2903" cy="952"/>
          </a:xfrm>
        </p:grpSpPr>
        <p:sp>
          <p:nvSpPr>
            <p:cNvPr id="43018" name="Rectangle 9"/>
            <p:cNvSpPr>
              <a:spLocks noChangeArrowheads="1"/>
            </p:cNvSpPr>
            <p:nvPr/>
          </p:nvSpPr>
          <p:spPr bwMode="auto">
            <a:xfrm>
              <a:off x="3923" y="2568"/>
              <a:ext cx="1588" cy="40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sz="2400" b="1">
                  <a:latin typeface="Garamond" pitchFamily="18" charset="0"/>
                </a:rPr>
                <a:t>Смешанное</a:t>
              </a:r>
            </a:p>
          </p:txBody>
        </p:sp>
        <p:sp>
          <p:nvSpPr>
            <p:cNvPr id="43019" name="Line 16"/>
            <p:cNvSpPr>
              <a:spLocks noChangeShapeType="1"/>
            </p:cNvSpPr>
            <p:nvPr/>
          </p:nvSpPr>
          <p:spPr bwMode="auto">
            <a:xfrm>
              <a:off x="2608" y="2024"/>
              <a:ext cx="1315" cy="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25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5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25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25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u="sng">
                <a:solidFill>
                  <a:srgbClr val="FF0000"/>
                </a:solidFill>
              </a:rPr>
              <a:t>Оказание помощи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80400" cy="49958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	</a:t>
            </a:r>
            <a:r>
              <a:rPr lang="ru-RU" b="1" smtClean="0">
                <a:solidFill>
                  <a:srgbClr val="FF0000"/>
                </a:solidFill>
              </a:rPr>
              <a:t>При внешнем: </a:t>
            </a:r>
            <a:r>
              <a:rPr lang="ru-RU" b="1" smtClean="0">
                <a:solidFill>
                  <a:srgbClr val="FFFFFF"/>
                </a:solidFill>
              </a:rPr>
              <a:t>1)</a:t>
            </a:r>
            <a:r>
              <a:rPr lang="ru-RU" smtClean="0"/>
              <a:t> </a:t>
            </a:r>
            <a:r>
              <a:rPr lang="ru-RU" b="1" smtClean="0"/>
              <a:t>тугая 	повязка;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				    2) жгут (зимой — не более 			        чем на 1 час, летом — 			        не более чем на 2 часа);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				    3) пальцевое сжимание;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				    4) максимальное сгибание.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	</a:t>
            </a:r>
            <a:r>
              <a:rPr lang="ru-RU" b="1" smtClean="0">
                <a:solidFill>
                  <a:srgbClr val="FF0000"/>
                </a:solidFill>
              </a:rPr>
              <a:t>При внутреннем:</a:t>
            </a:r>
            <a:r>
              <a:rPr lang="ru-RU" b="1" smtClean="0"/>
              <a:t> прикладывание льда. </a:t>
            </a:r>
            <a:endParaRPr lang="ru-RU" b="1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9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1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1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4" descr="61_01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60350"/>
            <a:ext cx="8280400" cy="63373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1625"/>
            <a:ext cx="8229600" cy="11160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u="sng">
                <a:solidFill>
                  <a:srgbClr val="FF0000"/>
                </a:solidFill>
              </a:rPr>
              <a:t>План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732462"/>
          </a:xfrm>
        </p:spPr>
        <p:txBody>
          <a:bodyPr/>
          <a:lstStyle/>
          <a:p>
            <a:pPr eaLnBrk="1" hangingPunct="1"/>
            <a:endParaRPr lang="ru-RU" b="1" dirty="0" smtClean="0"/>
          </a:p>
          <a:p>
            <a:pPr eaLnBrk="1" hangingPunct="1"/>
            <a:r>
              <a:rPr lang="ru-RU" b="1" dirty="0" smtClean="0"/>
              <a:t>Вспомним строение </a:t>
            </a:r>
            <a:r>
              <a:rPr lang="ru-RU" b="1" dirty="0" smtClean="0"/>
              <a:t>сосудов</a:t>
            </a:r>
            <a:endParaRPr lang="ru-RU" b="1" dirty="0" smtClean="0"/>
          </a:p>
          <a:p>
            <a:pPr eaLnBrk="1" hangingPunct="1"/>
            <a:r>
              <a:rPr lang="ru-RU" b="1" dirty="0" smtClean="0"/>
              <a:t>Виды </a:t>
            </a:r>
            <a:r>
              <a:rPr lang="ru-RU" b="1" dirty="0" smtClean="0"/>
              <a:t>кровотечения, оказание </a:t>
            </a:r>
            <a:r>
              <a:rPr lang="ru-RU" b="1" dirty="0" smtClean="0"/>
              <a:t>помощи</a:t>
            </a:r>
          </a:p>
          <a:p>
            <a:pPr eaLnBrk="1" hangingPunct="1"/>
            <a:r>
              <a:rPr lang="ru-RU" b="1" dirty="0" smtClean="0"/>
              <a:t>Интерактивный </a:t>
            </a:r>
            <a:r>
              <a:rPr lang="ru-RU" b="1" dirty="0" smtClean="0"/>
              <a:t>тест</a:t>
            </a:r>
          </a:p>
          <a:p>
            <a:pPr eaLnBrk="1" hangingPunct="1"/>
            <a:endParaRPr lang="ru-RU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8" name="Rectangle 18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u="sng">
                <a:solidFill>
                  <a:srgbClr val="FF0000"/>
                </a:solidFill>
              </a:rPr>
              <a:t>Кровеносные сосуды</a:t>
            </a:r>
          </a:p>
        </p:txBody>
      </p:sp>
      <p:pic>
        <p:nvPicPr>
          <p:cNvPr id="24579" name="Picture 19" descr="MicroCirculationVesse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412875"/>
            <a:ext cx="8207375" cy="51117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u="sng">
                <a:solidFill>
                  <a:srgbClr val="FF0000"/>
                </a:solidFill>
              </a:rPr>
              <a:t>Артерии и артериолы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569325" cy="489585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mtClean="0"/>
              <a:t>		</a:t>
            </a:r>
            <a:r>
              <a:rPr lang="ru-RU" b="1" smtClean="0">
                <a:solidFill>
                  <a:srgbClr val="FF0000"/>
                </a:solidFill>
              </a:rPr>
              <a:t>Артерии</a:t>
            </a:r>
            <a:r>
              <a:rPr lang="ru-RU" sz="3500" b="1" smtClean="0"/>
              <a:t> </a:t>
            </a:r>
            <a:r>
              <a:rPr lang="ru-RU" b="1" smtClean="0"/>
              <a:t>- сосуды,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/>
              <a:t>	по которым кровь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/>
              <a:t>	движется от сердца.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500" b="1" smtClean="0">
                <a:solidFill>
                  <a:srgbClr val="FF0000"/>
                </a:solidFill>
              </a:rPr>
              <a:t>		</a:t>
            </a:r>
            <a:r>
              <a:rPr lang="ru-RU" b="1" smtClean="0">
                <a:solidFill>
                  <a:srgbClr val="FF0000"/>
                </a:solidFill>
              </a:rPr>
              <a:t>Артериолы</a:t>
            </a:r>
            <a:r>
              <a:rPr lang="ru-RU" b="1" smtClean="0"/>
              <a:t>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	мелкие артерии, по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	току крови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	непосредственно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	предшествующие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	капиллярам. 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b="1" smtClean="0"/>
          </a:p>
        </p:txBody>
      </p:sp>
      <p:pic>
        <p:nvPicPr>
          <p:cNvPr id="25604" name="Picture 4" descr="32_razrezArteri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484313"/>
            <a:ext cx="4321175" cy="48974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9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9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1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2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4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u="sng">
                <a:solidFill>
                  <a:srgbClr val="FF0000"/>
                </a:solidFill>
              </a:rPr>
              <a:t>Капилляры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4248150" cy="5229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solidFill>
                  <a:srgbClr val="FF0000"/>
                </a:solidFill>
              </a:rPr>
              <a:t> 		</a:t>
            </a:r>
            <a:r>
              <a:rPr lang="ru-RU" sz="3600" b="1" smtClean="0">
                <a:solidFill>
                  <a:srgbClr val="FF0000"/>
                </a:solidFill>
              </a:rPr>
              <a:t>Капилляры</a:t>
            </a:r>
            <a:r>
              <a:rPr lang="ru-RU" smtClean="0"/>
              <a:t> </a:t>
            </a:r>
            <a:r>
              <a:rPr lang="ru-RU" b="1" smtClean="0"/>
              <a:t>— это мельчайшие кровеносные сосуды, настолько тонкие, что вещества могут свободно проникать через их стенку.  Скорость движения </a:t>
            </a:r>
            <a:endParaRPr lang="en-US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	</a:t>
            </a:r>
            <a:r>
              <a:rPr lang="ru-RU" b="1" smtClean="0"/>
              <a:t>в капиллярах 0,5 мм</a:t>
            </a:r>
            <a:r>
              <a:rPr lang="en-US" b="1" smtClean="0"/>
              <a:t>/c</a:t>
            </a:r>
            <a:r>
              <a:rPr lang="ru-RU" b="1" smtClean="0"/>
              <a:t>.</a:t>
            </a:r>
            <a:endParaRPr lang="ru-RU" smtClean="0"/>
          </a:p>
        </p:txBody>
      </p:sp>
      <p:pic>
        <p:nvPicPr>
          <p:cNvPr id="26628" name="Picture 4" descr="32_razrezKapillya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1484313"/>
            <a:ext cx="4103687" cy="417671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3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u="sng">
                <a:solidFill>
                  <a:srgbClr val="FF0000"/>
                </a:solidFill>
              </a:rPr>
              <a:t>Вены и венулы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424862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solidFill>
                  <a:srgbClr val="FF0000"/>
                </a:solidFill>
              </a:rPr>
              <a:t>		Вены</a:t>
            </a:r>
            <a:r>
              <a:rPr lang="ru-RU" sz="3500" b="1" smtClean="0">
                <a:solidFill>
                  <a:srgbClr val="FF0000"/>
                </a:solidFill>
              </a:rPr>
              <a:t> </a:t>
            </a:r>
            <a:r>
              <a:rPr lang="ru-RU" b="1" smtClean="0"/>
              <a:t>- это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	сосуды, по которым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 	кровь движется к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	сердцу.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solidFill>
                  <a:srgbClr val="FF0000"/>
                </a:solidFill>
              </a:rPr>
              <a:t>		Венулы</a:t>
            </a:r>
            <a:r>
              <a:rPr lang="ru-RU" b="1" smtClean="0"/>
              <a:t> - мелкие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	кровеносные сосуды,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	обеспечивающие в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	большом круге отток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	крови из капилляров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	в вены.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b="1" smtClean="0"/>
          </a:p>
        </p:txBody>
      </p:sp>
      <p:pic>
        <p:nvPicPr>
          <p:cNvPr id="27652" name="Picture 4" descr="32_razrezVen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1412875"/>
            <a:ext cx="4464050" cy="48958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1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7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3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u="sng">
                <a:solidFill>
                  <a:srgbClr val="FF0000"/>
                </a:solidFill>
              </a:rPr>
              <a:t>Сравнение артерии с веной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497887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		</a:t>
            </a:r>
            <a:endParaRPr lang="ru-RU" b="1" smtClean="0"/>
          </a:p>
        </p:txBody>
      </p:sp>
      <p:pic>
        <p:nvPicPr>
          <p:cNvPr id="28676" name="Picture 4" descr="a-ve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412875"/>
            <a:ext cx="8424863" cy="51117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grpSp>
        <p:nvGrpSpPr>
          <p:cNvPr id="28677" name="Group 20"/>
          <p:cNvGrpSpPr>
            <a:grpSpLocks/>
          </p:cNvGrpSpPr>
          <p:nvPr/>
        </p:nvGrpSpPr>
        <p:grpSpPr bwMode="auto">
          <a:xfrm>
            <a:off x="3132138" y="1773238"/>
            <a:ext cx="4392612" cy="4392612"/>
            <a:chOff x="1973" y="1117"/>
            <a:chExt cx="2767" cy="2767"/>
          </a:xfrm>
        </p:grpSpPr>
        <p:sp>
          <p:nvSpPr>
            <p:cNvPr id="28678" name="Line 5"/>
            <p:cNvSpPr>
              <a:spLocks noChangeShapeType="1"/>
            </p:cNvSpPr>
            <p:nvPr/>
          </p:nvSpPr>
          <p:spPr bwMode="auto">
            <a:xfrm flipV="1">
              <a:off x="2200" y="1616"/>
              <a:ext cx="408" cy="90"/>
            </a:xfrm>
            <a:prstGeom prst="line">
              <a:avLst/>
            </a:prstGeom>
            <a:noFill/>
            <a:ln w="38100">
              <a:solidFill>
                <a:srgbClr val="080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79" name="Line 6"/>
            <p:cNvSpPr>
              <a:spLocks noChangeShapeType="1"/>
            </p:cNvSpPr>
            <p:nvPr/>
          </p:nvSpPr>
          <p:spPr bwMode="auto">
            <a:xfrm>
              <a:off x="1973" y="1842"/>
              <a:ext cx="453" cy="227"/>
            </a:xfrm>
            <a:prstGeom prst="line">
              <a:avLst/>
            </a:prstGeom>
            <a:noFill/>
            <a:ln w="38100">
              <a:solidFill>
                <a:srgbClr val="080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0" name="Line 7"/>
            <p:cNvSpPr>
              <a:spLocks noChangeShapeType="1"/>
            </p:cNvSpPr>
            <p:nvPr/>
          </p:nvSpPr>
          <p:spPr bwMode="auto">
            <a:xfrm>
              <a:off x="2245" y="2614"/>
              <a:ext cx="136" cy="45"/>
            </a:xfrm>
            <a:prstGeom prst="line">
              <a:avLst/>
            </a:prstGeom>
            <a:noFill/>
            <a:ln w="38100">
              <a:solidFill>
                <a:srgbClr val="080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1" name="Line 8"/>
            <p:cNvSpPr>
              <a:spLocks noChangeShapeType="1"/>
            </p:cNvSpPr>
            <p:nvPr/>
          </p:nvSpPr>
          <p:spPr bwMode="auto">
            <a:xfrm>
              <a:off x="1973" y="2931"/>
              <a:ext cx="363" cy="273"/>
            </a:xfrm>
            <a:prstGeom prst="line">
              <a:avLst/>
            </a:prstGeom>
            <a:noFill/>
            <a:ln w="38100">
              <a:solidFill>
                <a:srgbClr val="080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2" name="Line 9"/>
            <p:cNvSpPr>
              <a:spLocks noChangeShapeType="1"/>
            </p:cNvSpPr>
            <p:nvPr/>
          </p:nvSpPr>
          <p:spPr bwMode="auto">
            <a:xfrm>
              <a:off x="2971" y="1616"/>
              <a:ext cx="362" cy="45"/>
            </a:xfrm>
            <a:prstGeom prst="line">
              <a:avLst/>
            </a:prstGeom>
            <a:noFill/>
            <a:ln w="38100">
              <a:solidFill>
                <a:srgbClr val="080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3" name="Line 10"/>
            <p:cNvSpPr>
              <a:spLocks noChangeShapeType="1"/>
            </p:cNvSpPr>
            <p:nvPr/>
          </p:nvSpPr>
          <p:spPr bwMode="auto">
            <a:xfrm flipV="1">
              <a:off x="3107" y="1842"/>
              <a:ext cx="408" cy="227"/>
            </a:xfrm>
            <a:prstGeom prst="line">
              <a:avLst/>
            </a:prstGeom>
            <a:noFill/>
            <a:ln w="38100">
              <a:solidFill>
                <a:srgbClr val="080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4" name="Line 11"/>
            <p:cNvSpPr>
              <a:spLocks noChangeShapeType="1"/>
            </p:cNvSpPr>
            <p:nvPr/>
          </p:nvSpPr>
          <p:spPr bwMode="auto">
            <a:xfrm flipV="1">
              <a:off x="3379" y="2024"/>
              <a:ext cx="363" cy="408"/>
            </a:xfrm>
            <a:prstGeom prst="line">
              <a:avLst/>
            </a:prstGeom>
            <a:noFill/>
            <a:ln w="38100">
              <a:solidFill>
                <a:srgbClr val="080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5" name="Line 12"/>
            <p:cNvSpPr>
              <a:spLocks noChangeShapeType="1"/>
            </p:cNvSpPr>
            <p:nvPr/>
          </p:nvSpPr>
          <p:spPr bwMode="auto">
            <a:xfrm>
              <a:off x="4332" y="1570"/>
              <a:ext cx="408" cy="862"/>
            </a:xfrm>
            <a:prstGeom prst="line">
              <a:avLst/>
            </a:prstGeom>
            <a:noFill/>
            <a:ln w="38100">
              <a:solidFill>
                <a:srgbClr val="080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6" name="Line 13"/>
            <p:cNvSpPr>
              <a:spLocks noChangeShapeType="1"/>
            </p:cNvSpPr>
            <p:nvPr/>
          </p:nvSpPr>
          <p:spPr bwMode="auto">
            <a:xfrm flipV="1">
              <a:off x="3243" y="3022"/>
              <a:ext cx="363" cy="227"/>
            </a:xfrm>
            <a:prstGeom prst="line">
              <a:avLst/>
            </a:prstGeom>
            <a:noFill/>
            <a:ln w="38100">
              <a:solidFill>
                <a:srgbClr val="080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7" name="Rectangle 15"/>
            <p:cNvSpPr>
              <a:spLocks noChangeArrowheads="1"/>
            </p:cNvSpPr>
            <p:nvPr/>
          </p:nvSpPr>
          <p:spPr bwMode="auto">
            <a:xfrm>
              <a:off x="2381" y="1117"/>
              <a:ext cx="862" cy="4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sz="2000" b="1">
                  <a:solidFill>
                    <a:srgbClr val="080300"/>
                  </a:solidFill>
                  <a:latin typeface="Garamond" pitchFamily="18" charset="0"/>
                </a:rPr>
                <a:t>наружная</a:t>
              </a:r>
            </a:p>
            <a:p>
              <a:pPr algn="ctr" eaLnBrk="1" hangingPunct="1"/>
              <a:r>
                <a:rPr lang="ru-RU" sz="2000" b="1">
                  <a:solidFill>
                    <a:srgbClr val="080300"/>
                  </a:solidFill>
                  <a:latin typeface="Garamond" pitchFamily="18" charset="0"/>
                </a:rPr>
                <a:t>оболочка</a:t>
              </a:r>
            </a:p>
          </p:txBody>
        </p:sp>
        <p:sp>
          <p:nvSpPr>
            <p:cNvPr id="28688" name="Rectangle 16"/>
            <p:cNvSpPr>
              <a:spLocks noChangeArrowheads="1"/>
            </p:cNvSpPr>
            <p:nvPr/>
          </p:nvSpPr>
          <p:spPr bwMode="auto">
            <a:xfrm>
              <a:off x="2426" y="1933"/>
              <a:ext cx="681" cy="2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sz="2000" b="1">
                  <a:solidFill>
                    <a:srgbClr val="080300"/>
                  </a:solidFill>
                  <a:latin typeface="Garamond" pitchFamily="18" charset="0"/>
                </a:rPr>
                <a:t>средняя</a:t>
              </a:r>
            </a:p>
          </p:txBody>
        </p:sp>
        <p:sp>
          <p:nvSpPr>
            <p:cNvPr id="28689" name="Rectangle 17"/>
            <p:cNvSpPr>
              <a:spLocks noChangeArrowheads="1"/>
            </p:cNvSpPr>
            <p:nvPr/>
          </p:nvSpPr>
          <p:spPr bwMode="auto">
            <a:xfrm>
              <a:off x="3923" y="1298"/>
              <a:ext cx="590" cy="22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sz="2000" b="1">
                  <a:solidFill>
                    <a:srgbClr val="080300"/>
                  </a:solidFill>
                  <a:latin typeface="Garamond" pitchFamily="18" charset="0"/>
                </a:rPr>
                <a:t>клапан</a:t>
              </a:r>
            </a:p>
          </p:txBody>
        </p:sp>
        <p:sp>
          <p:nvSpPr>
            <p:cNvPr id="28690" name="Rectangle 18"/>
            <p:cNvSpPr>
              <a:spLocks noChangeArrowheads="1"/>
            </p:cNvSpPr>
            <p:nvPr/>
          </p:nvSpPr>
          <p:spPr bwMode="auto">
            <a:xfrm>
              <a:off x="2381" y="2432"/>
              <a:ext cx="1089" cy="5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sz="2000" b="1">
                  <a:solidFill>
                    <a:srgbClr val="080300"/>
                  </a:solidFill>
                  <a:latin typeface="Garamond" pitchFamily="18" charset="0"/>
                </a:rPr>
                <a:t>соединительная</a:t>
              </a:r>
            </a:p>
            <a:p>
              <a:pPr algn="ctr" eaLnBrk="1" hangingPunct="1"/>
              <a:r>
                <a:rPr lang="ru-RU" sz="2000" b="1">
                  <a:solidFill>
                    <a:srgbClr val="080300"/>
                  </a:solidFill>
                  <a:latin typeface="Garamond" pitchFamily="18" charset="0"/>
                </a:rPr>
                <a:t>ткань</a:t>
              </a:r>
            </a:p>
          </p:txBody>
        </p:sp>
        <p:sp>
          <p:nvSpPr>
            <p:cNvPr id="28691" name="Rectangle 19"/>
            <p:cNvSpPr>
              <a:spLocks noChangeArrowheads="1"/>
            </p:cNvSpPr>
            <p:nvPr/>
          </p:nvSpPr>
          <p:spPr bwMode="auto">
            <a:xfrm>
              <a:off x="2381" y="3113"/>
              <a:ext cx="862" cy="7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sz="2000" b="1">
                  <a:solidFill>
                    <a:srgbClr val="080300"/>
                  </a:solidFill>
                  <a:latin typeface="Garamond" pitchFamily="18" charset="0"/>
                </a:rPr>
                <a:t>эндотелий </a:t>
              </a:r>
            </a:p>
            <a:p>
              <a:pPr algn="ctr" eaLnBrk="1" hangingPunct="1"/>
              <a:r>
                <a:rPr lang="ru-RU" sz="2000" b="1">
                  <a:solidFill>
                    <a:srgbClr val="080300"/>
                  </a:solidFill>
                  <a:latin typeface="Garamond" pitchFamily="18" charset="0"/>
                </a:rPr>
                <a:t>внутренней</a:t>
              </a:r>
            </a:p>
            <a:p>
              <a:pPr algn="ctr" eaLnBrk="1" hangingPunct="1"/>
              <a:r>
                <a:rPr lang="ru-RU" sz="2000" b="1">
                  <a:solidFill>
                    <a:srgbClr val="080300"/>
                  </a:solidFill>
                  <a:latin typeface="Garamond" pitchFamily="18" charset="0"/>
                </a:rPr>
                <a:t>оболочки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u="sng">
                <a:solidFill>
                  <a:srgbClr val="FF0000"/>
                </a:solidFill>
              </a:rPr>
              <a:t>Давление в сосудах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   		</a:t>
            </a:r>
            <a:r>
              <a:rPr lang="ru-RU" b="1" smtClean="0">
                <a:solidFill>
                  <a:srgbClr val="FF0000"/>
                </a:solidFill>
              </a:rPr>
              <a:t>1) </a:t>
            </a:r>
            <a:r>
              <a:rPr lang="ru-RU" sz="2400" b="1" smtClean="0"/>
              <a:t>в </a:t>
            </a:r>
            <a:r>
              <a:rPr lang="ru-RU" sz="2400" b="1" smtClean="0">
                <a:solidFill>
                  <a:srgbClr val="FF0000"/>
                </a:solidFill>
              </a:rPr>
              <a:t>артериолах</a:t>
            </a:r>
            <a:r>
              <a:rPr lang="ru-RU" sz="2400" b="1" smtClean="0"/>
              <a:t> - 30 - 40 мм;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		</a:t>
            </a:r>
            <a:r>
              <a:rPr lang="ru-RU" b="1" smtClean="0">
                <a:solidFill>
                  <a:srgbClr val="FF0000"/>
                </a:solidFill>
              </a:rPr>
              <a:t>2)</a:t>
            </a:r>
            <a:r>
              <a:rPr lang="ru-RU" sz="2400" b="1" smtClean="0"/>
              <a:t> в </a:t>
            </a:r>
            <a:r>
              <a:rPr lang="ru-RU" sz="2400" b="1" smtClean="0">
                <a:solidFill>
                  <a:srgbClr val="FF0000"/>
                </a:solidFill>
              </a:rPr>
              <a:t>капиллярах</a:t>
            </a:r>
            <a:r>
              <a:rPr lang="ru-RU" sz="2400" b="1" smtClean="0"/>
              <a:t> - сильно колеблется, так как 	 	     находится в  зависимости от состояния артериол 	     (когда артериолы открыты, давление  в 	  	     капиллярах  возрастает);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		</a:t>
            </a:r>
            <a:r>
              <a:rPr lang="ru-RU" b="1" smtClean="0">
                <a:solidFill>
                  <a:srgbClr val="FF0000"/>
                </a:solidFill>
              </a:rPr>
              <a:t>3) </a:t>
            </a:r>
            <a:r>
              <a:rPr lang="ru-RU" sz="2400" b="1" smtClean="0"/>
              <a:t>в </a:t>
            </a:r>
            <a:r>
              <a:rPr lang="ru-RU" sz="2400" b="1" smtClean="0">
                <a:solidFill>
                  <a:srgbClr val="FF0000"/>
                </a:solidFill>
              </a:rPr>
              <a:t>небольших венах</a:t>
            </a:r>
            <a:r>
              <a:rPr lang="ru-RU" sz="2400" b="1" smtClean="0"/>
              <a:t> - приблизительно  такое же, 	     как и в капиллярах.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		</a:t>
            </a:r>
            <a:r>
              <a:rPr lang="ru-RU" b="1" smtClean="0">
                <a:solidFill>
                  <a:srgbClr val="FF0000"/>
                </a:solidFill>
              </a:rPr>
              <a:t>4) </a:t>
            </a:r>
            <a:r>
              <a:rPr lang="ru-RU" sz="2400" b="1" smtClean="0"/>
              <a:t>в </a:t>
            </a:r>
            <a:r>
              <a:rPr lang="ru-RU" sz="2400" b="1" smtClean="0">
                <a:solidFill>
                  <a:srgbClr val="FF0000"/>
                </a:solidFill>
              </a:rPr>
              <a:t>крупных венах</a:t>
            </a:r>
            <a:r>
              <a:rPr lang="ru-RU" sz="2400" b="1" smtClean="0"/>
              <a:t>, расположенных в грудной     	     полости, - тесно связано с изменением 	  	     внутригрудного давления  во время  дыхания.  	     При вдохе - понижается и  становится 	  	     отрицательным  (т. е. ниже  атмосферного), при    	     обычном выдохе - повышается до 2-5 мм рт. ст.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8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8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28813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u="sng">
                <a:solidFill>
                  <a:srgbClr val="FF0000"/>
                </a:solidFill>
              </a:rPr>
              <a:t>Виды кровотечений Оказание помощи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1691</TotalTime>
  <Words>80</Words>
  <Application>Microsoft Office PowerPoint</Application>
  <PresentationFormat>Экран (4:3)</PresentationFormat>
  <Paragraphs>77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Предупреждение  сердечно-сосудистых заболеваний.  Первая помощь при кровотечениях. </vt:lpstr>
      <vt:lpstr>План</vt:lpstr>
      <vt:lpstr>Кровеносные сосуды</vt:lpstr>
      <vt:lpstr>Артерии и артериолы</vt:lpstr>
      <vt:lpstr>Капилляры</vt:lpstr>
      <vt:lpstr>Вены и венулы</vt:lpstr>
      <vt:lpstr>Сравнение артерии с веной</vt:lpstr>
      <vt:lpstr>Давление в сосудах</vt:lpstr>
      <vt:lpstr>Виды кровотечений Оказание помощи</vt:lpstr>
      <vt:lpstr>Кровотечение</vt:lpstr>
      <vt:lpstr>Виды кровотечений</vt:lpstr>
      <vt:lpstr>Оказание помощи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N407</cp:lastModifiedBy>
  <cp:revision>48</cp:revision>
  <dcterms:created xsi:type="dcterms:W3CDTF">2008-09-28T14:01:21Z</dcterms:created>
  <dcterms:modified xsi:type="dcterms:W3CDTF">2014-11-25T11:39:46Z</dcterms:modified>
</cp:coreProperties>
</file>