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4" r:id="rId3"/>
    <p:sldId id="268" r:id="rId4"/>
    <p:sldId id="281" r:id="rId5"/>
    <p:sldId id="269" r:id="rId6"/>
    <p:sldId id="282" r:id="rId7"/>
    <p:sldId id="270" r:id="rId8"/>
    <p:sldId id="257" r:id="rId9"/>
    <p:sldId id="272" r:id="rId10"/>
    <p:sldId id="273" r:id="rId11"/>
    <p:sldId id="258" r:id="rId12"/>
    <p:sldId id="283" r:id="rId13"/>
    <p:sldId id="259" r:id="rId14"/>
    <p:sldId id="260" r:id="rId15"/>
    <p:sldId id="261" r:id="rId16"/>
    <p:sldId id="284" r:id="rId17"/>
    <p:sldId id="262" r:id="rId18"/>
    <p:sldId id="267" r:id="rId19"/>
    <p:sldId id="286" r:id="rId20"/>
    <p:sldId id="287" r:id="rId21"/>
    <p:sldId id="288" r:id="rId22"/>
    <p:sldId id="263" r:id="rId23"/>
    <p:sldId id="266" r:id="rId24"/>
    <p:sldId id="279" r:id="rId25"/>
    <p:sldId id="280" r:id="rId26"/>
    <p:sldId id="285" r:id="rId27"/>
    <p:sldId id="274" r:id="rId28"/>
    <p:sldId id="275" r:id="rId29"/>
    <p:sldId id="276" r:id="rId30"/>
    <p:sldId id="277" r:id="rId31"/>
    <p:sldId id="27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00" r:id="rId42"/>
    <p:sldId id="271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CB6"/>
    <a:srgbClr val="BAD4EC"/>
    <a:srgbClr val="BCEAD2"/>
    <a:srgbClr val="B4C4F2"/>
    <a:srgbClr val="58ED2F"/>
    <a:srgbClr val="B4B25E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718" autoAdjust="0"/>
  </p:normalViewPr>
  <p:slideViewPr>
    <p:cSldViewPr>
      <p:cViewPr>
        <p:scale>
          <a:sx n="72" d="100"/>
          <a:sy n="72" d="100"/>
        </p:scale>
        <p:origin x="-47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4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0AA222-31BC-4D20-9C4A-BB7AA36E305A}" type="datetimeFigureOut">
              <a:rPr lang="ru-RU"/>
              <a:pPr/>
              <a:t>13.01.2012</a:t>
            </a:fld>
            <a:endParaRPr lang="ru-RU"/>
          </a:p>
        </p:txBody>
      </p:sp>
      <p:sp>
        <p:nvSpPr>
          <p:cNvPr id="522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552DC3-BD9B-40DD-8473-211E77539DC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13">
              <a:spcBef>
                <a:spcPct val="0"/>
              </a:spcBef>
            </a:pPr>
            <a:endParaRPr lang="ru-RU"/>
          </a:p>
        </p:txBody>
      </p:sp>
      <p:sp>
        <p:nvSpPr>
          <p:cNvPr id="133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212DFFF-CBFB-4744-B255-F20F816F1E08}" type="slidenum">
              <a:rPr lang="ru-RU" sz="1200">
                <a:latin typeface="+mn-lt"/>
              </a:rPr>
              <a:pPr algn="r">
                <a:defRPr/>
              </a:pPr>
              <a:t>37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F47A-06CE-4A86-8467-C7EEE287C93C}" type="datetimeFigureOut">
              <a:rPr lang="ru-RU"/>
              <a:pPr>
                <a:defRPr/>
              </a:pPr>
              <a:t>13.01.2012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67FE-BD68-4D46-B56C-2F7F4EA67E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04E88-DE33-45E3-8FC2-795A39E84016}" type="datetimeFigureOut">
              <a:rPr lang="ru-RU"/>
              <a:pPr>
                <a:defRPr/>
              </a:pPr>
              <a:t>13.01.2012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8A168-769B-49F9-801B-72DD533488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6B4EB-7269-41F7-8531-AB253AAABD80}" type="datetimeFigureOut">
              <a:rPr lang="ru-RU"/>
              <a:pPr>
                <a:defRPr/>
              </a:pPr>
              <a:t>13.01.2012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F9390-B9A3-4DCA-977F-E55400832E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F525-95FE-45AD-8622-BF089475CE56}" type="datetimeFigureOut">
              <a:rPr lang="ru-RU"/>
              <a:pPr>
                <a:defRPr/>
              </a:pPr>
              <a:t>13.01.2012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8F0E-C126-4550-8682-316BA5687F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2DEEE-944E-4E98-9ED2-449456E4CAC3}" type="datetimeFigureOut">
              <a:rPr lang="ru-RU"/>
              <a:pPr>
                <a:defRPr/>
              </a:pPr>
              <a:t>13.01.2012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C19C8-D6BB-41D3-8B36-B5D2A545F5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E52D-645E-46CA-82A4-630A1FA6F7A8}" type="datetimeFigureOut">
              <a:rPr lang="ru-RU"/>
              <a:pPr>
                <a:defRPr/>
              </a:pPr>
              <a:t>13.01.2012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1C3A5-2F97-4047-8005-FAB0FF9654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D034-3D2D-4C6A-84C1-9FFDDBCE721B}" type="datetimeFigureOut">
              <a:rPr lang="ru-RU"/>
              <a:pPr>
                <a:defRPr/>
              </a:pPr>
              <a:t>13.01.2012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5F768-FB86-424A-9FE4-7BB2B954BB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99AB6-23AA-4FAF-A4B9-8375A9017BD8}" type="datetimeFigureOut">
              <a:rPr lang="ru-RU"/>
              <a:pPr>
                <a:defRPr/>
              </a:pPr>
              <a:t>13.01.2012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479D-8868-4D4C-8D5B-DCD48C13F3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0F0C-BDC2-4499-80D6-ABD6D088A0D9}" type="datetimeFigureOut">
              <a:rPr lang="ru-RU"/>
              <a:pPr>
                <a:defRPr/>
              </a:pPr>
              <a:t>13.01.2012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F3483-BB00-44F1-9E9A-2FBFA3D1D8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2289D-7F95-4F8B-9311-763EE3E3C368}" type="datetimeFigureOut">
              <a:rPr lang="ru-RU"/>
              <a:pPr>
                <a:defRPr/>
              </a:pPr>
              <a:t>13.01.2012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1CED5-2A15-43A8-8873-D952E1709D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425C5-D7FE-4C51-95F7-AABB9867CB22}" type="datetimeFigureOut">
              <a:rPr lang="ru-RU"/>
              <a:pPr>
                <a:defRPr/>
              </a:pPr>
              <a:t>13.01.2012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B4D0-E46D-467B-BF41-3595D10567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F9B131-573D-4CFA-BE95-9C99283E11FB}" type="datetimeFigureOut">
              <a:rPr lang="ru-RU"/>
              <a:pPr>
                <a:defRPr/>
              </a:pPr>
              <a:t>13.01.2012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E11677-C100-4A66-854F-8D72C67BB7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Педагогический совет  «Интеллектуальная составляющая личности учащихся»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bg2">
                <a:shade val="30000"/>
                <a:satMod val="2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14313"/>
            <a:ext cx="8501063" cy="64293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2.  Некоторые психологи выделяют 10 видов интеллектов которыми обладает индивид: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Творческий интеллект;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Личностный интеллект;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Социальный интеллект;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Духовный интеллект;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Физический интеллект;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Чувственный интеллект;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Сексуальный интеллект;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8.   Математический интеллект;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9"/>
              <a:defRPr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Пространственный интеллект;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9"/>
              <a:defRPr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Речевой интеллект.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Тесты </a:t>
            </a:r>
            <a:r>
              <a:rPr lang="en-US" dirty="0" smtClean="0"/>
              <a:t>IQ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9144000" cy="5500687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dirty="0" smtClean="0"/>
              <a:t>В начале 20 века группа французских психологов под руководством Альфреда Бине разработали самый первый тест по измерению интеллекта способностей человека.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dirty="0" smtClean="0"/>
              <a:t>       Историческая справка: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800" dirty="0" smtClean="0"/>
              <a:t>В начале ХХ в. Во Франции ввели всеобщее начальное образование и выяснялось, что способности детей к обучению разные.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800" dirty="0" smtClean="0"/>
              <a:t>Учителям необходима была простая и быстро работающая методика которая позволила бы разделить учеников на сильных, слабых, необучаемых.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800" dirty="0" smtClean="0"/>
              <a:t>Французский психолог Бине создал ряд задач, для решения которых детям нужно было проявить определённые психические качества: способность к суждению, память, воображение и т.д.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800" dirty="0" smtClean="0"/>
              <a:t>На основании тестов открыли понятие «умственного возраста» - </a:t>
            </a:r>
            <a:r>
              <a:rPr lang="ru-RU" sz="3800" dirty="0" err="1" smtClean="0"/>
              <a:t>возраста</a:t>
            </a:r>
            <a:r>
              <a:rPr lang="ru-RU" sz="3800" dirty="0" smtClean="0"/>
              <a:t> которому соответствуют задачи решённые ребёнком.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800" dirty="0" smtClean="0"/>
              <a:t>С этой же проблемой столкнулись в США в 1914 году. Нужен был простой способ, из множества армейских новобранцев, отсеять умственно отсталых.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800" dirty="0" smtClean="0"/>
              <a:t>Тесты проводили капралы и если солдат набирал меньше нормы, он считался умственно отсталым.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800" dirty="0" smtClean="0"/>
              <a:t>Нормой считается 100 балов. На высококвалифицированную работу берут людей с </a:t>
            </a:r>
            <a:r>
              <a:rPr lang="en-US" sz="3800" dirty="0" smtClean="0"/>
              <a:t>IQ</a:t>
            </a:r>
            <a:r>
              <a:rPr lang="ru-RU" sz="3800" dirty="0" smtClean="0"/>
              <a:t> выше 115 балов. А ниже </a:t>
            </a:r>
            <a:r>
              <a:rPr lang="en-US" sz="3800" dirty="0" smtClean="0"/>
              <a:t>IQ </a:t>
            </a:r>
            <a:r>
              <a:rPr lang="ru-RU" sz="3800" dirty="0" smtClean="0"/>
              <a:t>95 балов предлагают низкооплачиваемую работу.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800" dirty="0" smtClean="0"/>
              <a:t>Люди набравшие </a:t>
            </a:r>
            <a:r>
              <a:rPr lang="en-US" sz="3800" dirty="0" smtClean="0"/>
              <a:t>IQ</a:t>
            </a:r>
            <a:r>
              <a:rPr lang="ru-RU" sz="3800" dirty="0" smtClean="0"/>
              <a:t> 150 балов считаются национальным достоянием, для них создаются специальные школы, клубы.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Наибольшее применение этот тест приобрёл в США.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Intelligence Quotient</a:t>
            </a:r>
            <a:r>
              <a:rPr lang="ru-RU" dirty="0" smtClean="0"/>
              <a:t> (коэффициент интеллекта) – это количественная оценка уровня интеллекта человека (уровень среднестатистического человека).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IQ </a:t>
            </a:r>
            <a:r>
              <a:rPr lang="ru-RU" dirty="0" smtClean="0"/>
              <a:t>определяется с помощью специальных тестов интеллекта.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Каждый </a:t>
            </a:r>
            <a:r>
              <a:rPr lang="ru-RU" b="1" u="sng" dirty="0" smtClean="0"/>
              <a:t>тест интеллекта или тесты </a:t>
            </a:r>
            <a:r>
              <a:rPr lang="en-US" b="1" u="sng" dirty="0" smtClean="0"/>
              <a:t>IQ</a:t>
            </a:r>
            <a:r>
              <a:rPr lang="ru-RU" dirty="0" smtClean="0"/>
              <a:t> состоит из множества различных заданий нарастающей сложности. Тестовые задания бывают на логическое и пространственное мышление, а также задания других типов. По результатам теста подсчитывается IQ, при этом чем больше вариантов теста проходит испытуемый, тем лучшие результаты он показывает.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  <a:solidFill>
            <a:srgbClr val="00B0F0"/>
          </a:solidFill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концептуальные положения теста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IQ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интеллект – это нечто, с ним человек рождается;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он не изменяется на протяжении всей жизни;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интеллект можно измерить в лаборатории, искусственных условиях (тестами);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расовые и религиозные различия можно объяснить базируясь на этих тестах;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 гендерное неравенство.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Теория множественности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 Через 80 лет профессор Гарвардского университета Говард Гарднер бросил вызов этой теории, которую многие учёные считали дискриминационной, антигуманной.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Гарднер предложил </a:t>
            </a:r>
            <a:r>
              <a:rPr lang="ru-RU" u="sng" dirty="0" smtClean="0"/>
              <a:t>теорию множественности интеллекта</a:t>
            </a:r>
            <a:r>
              <a:rPr lang="ru-RU" dirty="0" smtClean="0"/>
              <a:t>, которая по многим позициям является противоположной </a:t>
            </a:r>
            <a:r>
              <a:rPr lang="en-US" dirty="0" smtClean="0"/>
              <a:t>IQ</a:t>
            </a:r>
            <a:r>
              <a:rPr lang="ru-RU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u="sng" dirty="0" smtClean="0"/>
              <a:t>Под интеллектом </a:t>
            </a:r>
            <a:r>
              <a:rPr lang="ru-RU" dirty="0" smtClean="0"/>
              <a:t>Г. Гарднер понимает: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неординарную способность человека к нестандартному решению проблем;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генерированию новых проблем и идей;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созданию продукта или оказанию услуг, которые обладают высокой степенью ценности в данной культуре.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solidFill>
            <a:srgbClr val="00B0F0"/>
          </a:solidFill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концептуальные положения теории множественности 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38"/>
            <a:ext cx="9144000" cy="507206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интеллект нельзя измерить в лабораторных искусственных условиях путём выполнения каких-либо тестов (в точности </a:t>
            </a:r>
            <a:r>
              <a:rPr lang="en-US" dirty="0" smtClean="0"/>
              <a:t>IQ</a:t>
            </a:r>
            <a:r>
              <a:rPr lang="ru-RU" dirty="0" smtClean="0"/>
              <a:t>);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на основе тестов нельзя объяснить расовые и религиозные отличия;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интеллект человека – неоднозначен, он множествен;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интеллект может быть развит по 7-ми направлениям;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каждый человек имеет способность к тому или иному виду интеллектуальной деятельности;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большинство людей могут развить в себе любой тип интеллекта до адекватного уровня компетентности (т.е. каждый школьник обладает потенциалом к изучению математики, только нужно создать ему необходимые условия);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различные типы интеллекта могут быть тесно взаимосвязаны и влиять на развитие друг друга (занятия музыкой, танцами способствует развитию математических способностей);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существует множество способов развития интеллекта.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A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 fontScale="5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u="sng" dirty="0" smtClean="0"/>
              <a:t>Ключевыми позициями ТМИ являются следующие моменты: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500" dirty="0" smtClean="0"/>
              <a:t>Каждый человек имеет способности к тому или иному типу интеллектуальной деятельности.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500" dirty="0" smtClean="0"/>
              <a:t> Одни обладают универсальными интеллектуальными способностями.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      Например: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    Великий немецкий поэт Гёте был одновременно и государственным деятелем, учёным и философом.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     Гениальными интеллектуальными способностями обладал М.В. Ломоносов.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5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500" dirty="0" smtClean="0"/>
              <a:t>Другие проявляют свой интеллект в какой-либо узкой области.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Например: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Ф. Гаусс – в математике, Р. Фишер – в шахматах.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2) Большинство людей могут развить в себе любой тип интеллекта до адекватного уровня компетентности.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       Нельзя сказать что тот или иной человек не имеет способности к математике, музыке, искусству, они просто у него не развиты должным образом.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      Таким образом, каждый школьник обладает потенциалом к изучению, например, школьной математики, если создать для этого необходимые условия.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3) Различные типы интеллекта могут быть взаимосвязаны и влиять на развитие друг друга. Например, занятие классической  музыкой способствует развитию математических способностей школьника.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4) Существует множество способов развития того или иного интеллекта.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Пример: для того чтобы быть хорошим рассказчиком не обязательно уметь читать и писать (няня Пушкина А.С. Арина Родионовна).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  <a:solidFill>
            <a:srgbClr val="BAD4EC"/>
          </a:solidFill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Типы интеллектов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857875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u="sng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u="sng" dirty="0" smtClean="0"/>
              <a:t>Вербально-лингвистический</a:t>
            </a:r>
            <a:r>
              <a:rPr lang="ru-RU" dirty="0" smtClean="0"/>
              <a:t> – несёт в себе многообразие устной и письменной речи, способность к грамматике, чтению, рассказу, письму, поэзии, сочинительству, юмору – этот тип интеллекта присущ писателям , поэтам, рассказчикам, сатирикам.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u="sng" dirty="0" smtClean="0"/>
              <a:t>Логико-математический</a:t>
            </a:r>
            <a:r>
              <a:rPr lang="ru-RU" b="1" dirty="0" smtClean="0"/>
              <a:t> - </a:t>
            </a:r>
            <a:r>
              <a:rPr lang="ru-RU" dirty="0" smtClean="0"/>
              <a:t>ассоциируется с научным мышлением, способностью к индуктивным и деиндуктивным умозаключениям, сильно развитым логическим мышлением, умением оперировать абстракциями, символами и числами, способностью -устанавливать причинно-следственной связи, раскрывать закономерности, умением соотносить частное и целое. Тип присущий научным работникам компьютерным программистам, бухгалтерам, юристам, математикам, банкирам.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u="sng" dirty="0" smtClean="0"/>
              <a:t>Визуально-пространственный</a:t>
            </a:r>
            <a:r>
              <a:rPr lang="ru-RU" dirty="0" smtClean="0"/>
              <a:t> – имеет отношение к таким областям человеческих способностей, как рисование, скульптура, дизайн, навигация, архитектура, игра в шахматы. Этот тип предполагает высоко развитые способности к образному мышлению, он присущ архитекторам, художникам, специалистам в области рекламы.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"/>
            <a:ext cx="9144000" cy="6715125"/>
          </a:xfrm>
        </p:spPr>
        <p:txBody>
          <a:bodyPr rtlCol="0" anchor="ctr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4</a:t>
            </a:r>
            <a:r>
              <a:rPr lang="ru-RU" sz="3100" b="1" dirty="0" smtClean="0"/>
              <a:t>. </a:t>
            </a:r>
            <a:r>
              <a:rPr lang="ru-RU" sz="3100" b="1" u="sng" dirty="0" smtClean="0"/>
              <a:t>Моторно-двигательный</a:t>
            </a:r>
            <a:r>
              <a:rPr lang="ru-RU" sz="3100" dirty="0" smtClean="0"/>
              <a:t> – отражает способность человека в творческому выражению эмоций, силы и красоты с исполнением пластинки движения отдельных групп мышц и тела в целом. Этот тип ярко выражен у танцоров, артистов балета, спортсменов.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b="1" dirty="0" smtClean="0"/>
              <a:t>5. </a:t>
            </a:r>
            <a:r>
              <a:rPr lang="ru-RU" sz="3100" b="1" u="sng" dirty="0" smtClean="0"/>
              <a:t>Музыкально-ритмический</a:t>
            </a:r>
            <a:r>
              <a:rPr lang="ru-RU" sz="3100" dirty="0" smtClean="0"/>
              <a:t> – включает в себя способности к распознанию и использования ритма чувствительности к звукам и тональности, высокоразвитому музыкальному слуху, умению играть на музыкальных инструментах. Это всё заложено в человека природой. Он находит выражение у певцов, композиторов, исполнителей, учителей музыки.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b="1" dirty="0" smtClean="0"/>
              <a:t>6. </a:t>
            </a:r>
            <a:r>
              <a:rPr lang="ru-RU" sz="3100" b="1" u="sng" dirty="0" smtClean="0"/>
              <a:t>Межличностный</a:t>
            </a:r>
            <a:r>
              <a:rPr lang="ru-RU" sz="3100" dirty="0" smtClean="0"/>
              <a:t> – предполагает высокоразвитые коммуникативные способности к тесному контакту и общению с аудиторией, психологические способности чувствовать и понимать другого человека. Этот тип присущ политикам, религиозным деятелям, менеджерам.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b="1" dirty="0" smtClean="0"/>
              <a:t>7. </a:t>
            </a:r>
            <a:r>
              <a:rPr lang="ru-RU" sz="3100" b="1" u="sng" dirty="0" err="1" smtClean="0"/>
              <a:t>Внутриличностный</a:t>
            </a:r>
            <a:r>
              <a:rPr lang="ru-RU" sz="3100" dirty="0" smtClean="0"/>
              <a:t> – включает знания внутренних механизмов психической деятельности человека на уровне чувств, эмоций, переживаний, самоанализа, интуиции. Он предполагает достаточно развитые способности к методологическому мышлению, к глубокому анализу действительности, рефлексии, к системному восприятию объектов и явлений. Его можно обнаружить у мыслителей, философов.</a:t>
            </a:r>
            <a:endParaRPr lang="ru-RU" sz="31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357313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Формирование интеллектуальных возможностей. Опыт показывает, что разные подходы, дополняя один другого, позволяют более эффективно решать задания интеллектуального развития учеников.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600200"/>
            <a:ext cx="8858250" cy="5114925"/>
          </a:xfrm>
        </p:spPr>
        <p:txBody>
          <a:bodyPr rtlCol="0">
            <a:normAutofit fontScale="7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i="1" dirty="0" smtClean="0"/>
              <a:t>Стратегическое мышление.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Альберт Альтон в данной концепции сосредотачивает внимание на шести способах решения проблемы: 1) анализ; 2) классификация; 3) разделения целого на части; 4) установление и определение последовательности; 5) определение взаимосвязей; 6) синтез.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При обучении используются упражнения, не связанные с школой, и освоенные принципы переносятся на школьные и жизненные ситуации.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2. Повышение возможностей.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Рувен Фейерстон. В данной концепции ставится цель вывести слабых учеников на уровень развития, что позволяет им успешно осваивать программу. Делается попытка пробудить врождённую тягу к обучению с помощью заданий, которые развивают способности.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C0099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Цель и задачи педсовета: </a:t>
            </a:r>
            <a:endParaRPr lang="ru-RU" b="1" i="1" dirty="0">
              <a:solidFill>
                <a:srgbClr val="CC0099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9144000" cy="55006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Расширить знания и умения учителей об особенностях интеллектуального развития учащихся в соответствии с их природными типами мышления, психологическими особенностями и стилями обучения.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³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Дать комплексную оценку различным системам                                          интеллектуального развития личности учащихся.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³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Способствовать развитию интеллектуальной составляющей личности через различные формы организации учебно-воспитательного процесса.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ru-RU" sz="2200" i="1" smtClean="0"/>
              <a:t>3. Всесторонний подход к вопросу.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ru-RU" sz="2200" smtClean="0"/>
              <a:t>      Эдвард де Боно. Обучение по данному направлению ведётся во всех предметах. Особое значение имеют такие предметы, как русский язык и математика. Цель – научить при развязке проблемы использовать всесторонний подход. 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ru-RU" sz="2200" smtClean="0"/>
              <a:t>      Подход выполняется по трём направлениям:</a:t>
            </a:r>
          </a:p>
          <a:p>
            <a:pPr marL="514350" indent="-514350" eaLnBrk="1" hangingPunct="1">
              <a:spcBef>
                <a:spcPct val="0"/>
              </a:spcBef>
            </a:pPr>
            <a:r>
              <a:rPr lang="ru-RU" sz="2200" smtClean="0"/>
              <a:t>Научить творчески мыслить, чтоб видеть взаимосвязи, которые ведут к новым идеям.</a:t>
            </a:r>
          </a:p>
          <a:p>
            <a:pPr marL="514350" indent="-514350" eaLnBrk="1" hangingPunct="1">
              <a:spcBef>
                <a:spcPct val="0"/>
              </a:spcBef>
            </a:pPr>
            <a:r>
              <a:rPr lang="ru-RU" sz="2200" smtClean="0"/>
              <a:t>Научить логично мыслить, чтоб строить гипотезы и замечать обман.</a:t>
            </a:r>
          </a:p>
          <a:p>
            <a:pPr marL="514350" indent="-514350" eaLnBrk="1" hangingPunct="1">
              <a:spcBef>
                <a:spcPct val="0"/>
              </a:spcBef>
            </a:pPr>
            <a:r>
              <a:rPr lang="ru-RU" sz="2200" smtClean="0"/>
              <a:t>Научить критично мыслить, чтоб задавать вопросы и составлять суждения.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ru-RU" sz="2200" smtClean="0"/>
              <a:t>      Во многих школах и университетах мышлению учат путём написания сочинений. Необходимость высказывать мысли на бумаге принуждает привести в порядок и уточнить свои желания, достичь чёткость  воспроизведения, которую очень сложно добиться.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AutoNum type="arabicPeriod" startAt="4"/>
            </a:pPr>
            <a:r>
              <a:rPr lang="ru-RU" sz="2200" i="1" smtClean="0"/>
              <a:t>Философия для школьников. 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None/>
            </a:pPr>
            <a:r>
              <a:rPr lang="ru-RU" sz="2200" smtClean="0"/>
              <a:t>         Джеймс Баррон. В начальной процесс школ вводится курс «Философия для школьников». Цель курса – научить детей думать, используя их природный интерес и любознательность.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Arial" charset="0"/>
              </a:rPr>
              <a:t>Теории интеллектуального развития в советской педагогике и психологии.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Arial" charset="0"/>
              </a:rPr>
              <a:t>    Их разрабатывали Леонтьев, Выготский, Рубенштейн, Эльконин, Гальперин, Талызина, Холодная.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Arial" charset="0"/>
              </a:rPr>
              <a:t>    М.А. Холодная упорядочила информацию в теориях и исследованиях интеллекта.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Arial" charset="0"/>
              </a:rPr>
              <a:t>    Она выделила 8 основных подходов формирования интеллектуальных способностей: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Социокультурный;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Генетический;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Деятельностный;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Образовательный;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Информационный;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Феноменологический;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Структурно-уровневый;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Регуляционный.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accent4"/>
                </a:solidFill>
              </a:rPr>
              <a:t>Теория Гальперина</a:t>
            </a:r>
            <a:endParaRPr lang="ru-RU" b="1" u="sng" dirty="0">
              <a:solidFill>
                <a:schemeClr val="accent4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 основании достижений западной науки, теории множественности интеллекта была разработана теория П.Я. Гальперина.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 своих работах П. Я. Гальперин выделил этапы интериоризации (перехода) внешних действий и определил условия, обеспечивающие успешный перевод внешних действий во внутренние.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Развитие мышления ребёнка на ранних этапах его развития непосредственно связано с предметной деятельностью, с манипулированием предметами и т. д.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Перевод внешних действий во внутренние с превращение их в определённые мыслительные операции происходит не сразу, а поэтапно.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На каждом этапе преобразование заданного действия осуществляются лишь по ряду параметров.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 smtClean="0"/>
              <a:t>Процесс формирования умственных действий, в соответствии с концепцией П. Я. Гальперина, имеет следующие этапы:</a:t>
            </a:r>
            <a:endParaRPr lang="ru-RU" sz="28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500"/>
            <a:ext cx="9144000" cy="51435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–  Первый этап: ознакомление на практике с составом будущего действия, создание мотивации обучаемого.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–  Второй этап: формирование умственного действия, связан с его практическим освоением, которое осуществляется с использованием предметов, т.н. ориентировочной основы действия.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–  Третий этап: освоение заданного действия, но уже без опоры на реальные предметы, т.е. выполнение реальных действий.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– Четвёртый этап: отказ от внешней речи.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– Пятый этап: действие выполняется полностью во внутреннем плане, с соответствующими превращениями и преобразованиями.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"/>
            <a:ext cx="9144000" cy="67151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Теория сформированная П. Я. Гальпериным в середине </a:t>
            </a:r>
            <a:r>
              <a:rPr lang="ru-RU" dirty="0" err="1" smtClean="0"/>
              <a:t>ХХв</a:t>
            </a:r>
            <a:r>
              <a:rPr lang="ru-RU" dirty="0" smtClean="0"/>
              <a:t>. Основана на организации внешней деятельности школьников, способствующая переходу внешних действий в умственные, является основой рационального управления процессом усвоения ЗУН.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Согласно этой теории формирования умственных действий проходит по следующим этапам: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smtClean="0"/>
              <a:t>Создание мотивации обучаемого – мотивационный.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smtClean="0"/>
              <a:t>Составление схемы, т.н. ориентированной основы действия.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smtClean="0"/>
              <a:t>Выполнение реальных действий – ориентировочный, материальный.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 startAt="4"/>
              <a:defRPr/>
            </a:pPr>
            <a:r>
              <a:rPr lang="ru-RU" dirty="0" smtClean="0"/>
              <a:t>Проговаривание вслух описаний того реального действия – громкой речи.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 startAt="4"/>
              <a:defRPr/>
            </a:pPr>
            <a:r>
              <a:rPr lang="ru-RU" dirty="0" smtClean="0"/>
              <a:t>Проговаривание про себя.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 startAt="4"/>
              <a:defRPr/>
            </a:pPr>
            <a:r>
              <a:rPr lang="ru-RU" dirty="0" smtClean="0"/>
              <a:t>Полный отказ от речевого сопровождения формирования умственного действия в свёрнутом виде (интериоризация - переход).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На каждом этапе действие сначала развёрнуто, а потом постепенно сокращается «свёртывается».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Гальперин выделил 3 типа учения.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357313"/>
            <a:ext cx="9001125" cy="550068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/>
              <a:t>1 тип: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Ученикам в готовом виде даётся неполная система указаний и ориентиров по сравнению с той, которой необходимо учитывать для правильного выполнения действия. Это приводит к тому, что ученик учится выполнять это действие методом проб о ошибок. Он часто действует вслепую, часто ошибается, но действия остаются не полностью осознанными.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/>
              <a:t>2 тип: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Ученикам дается задание в полном виде. Это освобождает его от ошибок, экономия время и сил.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/>
              <a:t>3 тип: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Ориентированная основа имеет полный состав. Ориентиры имеются в обобщенном виде. В каждом конкретном случае ориентировочная основа действия составляется субъектом самостоятельно с помощью общей методики, которой ему даётся.   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b="1" dirty="0" smtClean="0"/>
              <a:t>По первому типу </a:t>
            </a:r>
            <a:r>
              <a:rPr lang="ru-RU" dirty="0" smtClean="0"/>
              <a:t>- дети учатся писать буквы по образцу, до тех пор пока не сумеют самостоятельно написать букву 3 раза подряд. Подсчитано, что для написания первой буквы необходимо 174 повторения, для написания второй буквы 163 повторения.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b="1" dirty="0" smtClean="0"/>
              <a:t>По второму типу </a:t>
            </a:r>
            <a:r>
              <a:rPr lang="ru-RU" dirty="0" smtClean="0"/>
              <a:t>- детям давался образец буквы с написанными на нём точками, соединяя которые плавнями линями, можно написать легко букву. По сравнению с первым типом обучение шло быстрее. На  первые три буквы потребовалось в среднем 23 повторения, а на последующие по 6.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b="1" dirty="0" smtClean="0"/>
              <a:t>По третьему типу </a:t>
            </a:r>
            <a:r>
              <a:rPr lang="ru-RU" dirty="0" smtClean="0"/>
              <a:t>- ученикам объяснялся принцип растравления опорных точек на образце какой-либо буквы. На овладение написанием первой буквы понадобилось 14 повторений, второй 8. Причём усвоенный принцип дети переносили на написание цифр и букв незнакомого алфавита.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Личность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  <a:solidFill>
            <a:schemeClr val="accent5"/>
          </a:solidFill>
          <a:ln w="28575">
            <a:solidFill>
              <a:srgbClr val="002060"/>
            </a:solidFill>
            <a:prstDash val="lgDashDot"/>
          </a:ln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u="sng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Личность</a:t>
            </a:r>
            <a:r>
              <a:rPr lang="ru-RU" sz="3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000" dirty="0" smtClean="0">
                <a:solidFill>
                  <a:schemeClr val="bg1"/>
                </a:solidFill>
              </a:rPr>
              <a:t>понятие, выработанное для отображения социальной природы человека, рассмотрения его как социокультурной жизни.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bg1"/>
                </a:solidFill>
              </a:rPr>
              <a:t>Под «личностью» понимают: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3000" dirty="0" smtClean="0">
                <a:solidFill>
                  <a:schemeClr val="bg1"/>
                </a:solidFill>
              </a:rPr>
              <a:t>Человеческого индивида как субъекта отношений и сознательной деятельности;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3000" dirty="0" smtClean="0">
                <a:solidFill>
                  <a:schemeClr val="bg1"/>
                </a:solidFill>
              </a:rPr>
              <a:t>Устойчивую систему социально значимых черт.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Память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5286375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</a:t>
            </a:r>
            <a:r>
              <a:rPr lang="ru-RU" sz="2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2000" dirty="0" smtClean="0"/>
              <a:t> одна из психических функций и видов умственной деятельности, предназначенная сохранять, накапливать и воспроизводить информацию.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/>
              <a:t>Типологии памяти</a:t>
            </a:r>
            <a:r>
              <a:rPr lang="ru-RU" sz="2000" i="1" dirty="0" smtClean="0"/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1)    </a:t>
            </a:r>
            <a:r>
              <a:rPr lang="ru-RU" sz="2000" i="1" dirty="0" smtClean="0"/>
              <a:t>По сенсорной модальности </a:t>
            </a:r>
            <a:r>
              <a:rPr lang="ru-RU" sz="2000" dirty="0" smtClean="0"/>
              <a:t>– зрительная (визуальная),     моторная (кинестетическая), звуковая (аудиальная), вкусовая, болевая.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2)    </a:t>
            </a:r>
            <a:r>
              <a:rPr lang="ru-RU" sz="2000" i="1" dirty="0" smtClean="0"/>
              <a:t>По содержанию </a:t>
            </a:r>
            <a:r>
              <a:rPr lang="ru-RU" sz="2000" dirty="0" smtClean="0"/>
              <a:t>– образная, моторная, эмоциональная.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arenR" startAt="3"/>
              <a:defRPr/>
            </a:pPr>
            <a:r>
              <a:rPr lang="ru-RU" sz="2000" i="1" dirty="0" smtClean="0"/>
              <a:t>По организации запоминания </a:t>
            </a:r>
            <a:r>
              <a:rPr lang="ru-RU" sz="2000" dirty="0" smtClean="0"/>
              <a:t>– эпизодическая, семантическая, процедурная.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arenR" startAt="3"/>
              <a:defRPr/>
            </a:pPr>
            <a:r>
              <a:rPr lang="ru-RU" sz="2000" i="1" dirty="0" smtClean="0"/>
              <a:t>По временным характеристикам </a:t>
            </a:r>
            <a:r>
              <a:rPr lang="ru-RU" sz="2000" dirty="0" smtClean="0"/>
              <a:t>– долговременная, кратковременная, ультракратковременная.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arenR" startAt="3"/>
              <a:defRPr/>
            </a:pPr>
            <a:r>
              <a:rPr lang="ru-RU" sz="2000" dirty="0" smtClean="0"/>
              <a:t>По физиологическим принципам – определяемая структурой связей нервных клеток (она же долговременная) и определяемая текущим потоком электрической активности нервных путей (она же кратковременная).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arenR" startAt="3"/>
              <a:defRPr/>
            </a:pPr>
            <a:r>
              <a:rPr lang="ru-RU" sz="2000" dirty="0" smtClean="0"/>
              <a:t> </a:t>
            </a:r>
            <a:r>
              <a:rPr lang="ru-RU" sz="2000" i="1" dirty="0" smtClean="0"/>
              <a:t>По наличию цели </a:t>
            </a:r>
            <a:r>
              <a:rPr lang="ru-RU" sz="2000" dirty="0" smtClean="0"/>
              <a:t>– произвольная и непроизвольная.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arenR" startAt="3"/>
              <a:defRPr/>
            </a:pPr>
            <a:r>
              <a:rPr lang="ru-RU" sz="2000" dirty="0" smtClean="0"/>
              <a:t> По наличию средств – опосредованная и неопосредованная.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arenR" startAt="3"/>
              <a:defRPr/>
            </a:pPr>
            <a:r>
              <a:rPr lang="ru-RU" sz="2000" dirty="0" smtClean="0"/>
              <a:t>По уровню развития – моторная, эмоциональная, образная, словесно-логическая.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u="sng" dirty="0" smtClean="0"/>
              <a:t>Свойства памяти</a:t>
            </a:r>
            <a:r>
              <a:rPr lang="ru-RU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Точность;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Объём;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Скорость процессов запоминания;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Скорость процессов воспроизведения;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Скорость процессов забывания.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u="sng" dirty="0" smtClean="0"/>
              <a:t>Закономерности памяти</a:t>
            </a:r>
            <a:r>
              <a:rPr lang="ru-RU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i="1" dirty="0" smtClean="0"/>
              <a:t>Память имеет ограниченный объём.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i="1" dirty="0" smtClean="0"/>
              <a:t>Успешность воспроизведения большого объёма материала зависит от характера распределения повторений во времени.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i="1" dirty="0" smtClean="0"/>
              <a:t>Имеет место такая закономерность, как кривая забывания.</a:t>
            </a:r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/>
              <a:t>Форма педсовета</a:t>
            </a:r>
            <a:r>
              <a:rPr lang="ru-RU" dirty="0" smtClean="0"/>
              <a:t>: «Панельная дискуссия». 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dirty="0" smtClean="0"/>
              <a:t>В дискуссии могут участвовать 2-3 и более предметных  МО.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dirty="0" smtClean="0"/>
              <a:t> Выделяются группы по 6-8 участников. 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dirty="0" smtClean="0"/>
              <a:t>Они обсуждают намеченную проблему.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dirty="0" smtClean="0"/>
              <a:t>Совместно приходят к определённому выводу, решению.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/>
              <a:t>Участники педсовета</a:t>
            </a:r>
            <a:r>
              <a:rPr lang="ru-RU" dirty="0" smtClean="0"/>
              <a:t>: Весь педагогический коллектив.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Долговременная и кратковременная память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 anchor="ctr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/>
              <a:t>Долговременная память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Может хранить большое количество информации потенциально бесконечное время (на протяжении всей жизни). В ней информация кодируется семантически. Поддерживается более стабильными и неизменными изменениями в нейронных связях, широко распределённых по всему мозгу.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/>
              <a:t>Кратковременная память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Существует за счёт временных паттернов нейтронных связей, исходящих из областей фронтальной и теменной коры. Сюда попадает информация из сенсорной памяти. Кратковременная память позволяет вспомнить что-либо через промежуток времени от нескольких секунд до минуты без повторения. Её ёмкость весьма ограничена.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428750"/>
            <a:ext cx="8858250" cy="5286375"/>
          </a:xfrm>
          <a:blipFill>
            <a:blip r:embed="rId2" cstate="print"/>
            <a:tile tx="0" ty="0" sx="100000" sy="100000" flip="none" algn="tl"/>
          </a:blipFill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/>
              <a:t>Внимание</a:t>
            </a:r>
            <a:r>
              <a:rPr lang="ru-RU" dirty="0" smtClean="0"/>
              <a:t> – функциональная характеристика осознания, определяющая способ восприятия мира, объём и качество связей с внешними полями, а так же даёт осознанию возможность усиливать самого себя.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/>
              <a:t>Внимание</a:t>
            </a:r>
            <a:r>
              <a:rPr lang="ru-RU" dirty="0" smtClean="0"/>
              <a:t> – процесс упорядочивания поступающей извне информации в аспекте приоритетности стоящих перед субъектом задач.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u="sng" dirty="0" smtClean="0"/>
              <a:t>Функции внимания: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/>
              <a:t>Обнаружение сигнала;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/>
              <a:t>Бдительность;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/>
              <a:t>Поиск;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/>
              <a:t>Избирательное внимание;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/>
              <a:t>Распределённое внимание.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u="sng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Arial" charset="0"/>
              </a:rPr>
              <a:t>Роль педколлектива в развитии интеллектуальных способностей учащихся.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Интеллектуальное развитие формируется всей системой жизнедеятельности учащихся, в которой школе принадлежит ведущая роль.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2" name="Oval 4"/>
          <p:cNvSpPr>
            <a:spLocks noChangeArrowheads="1"/>
          </p:cNvSpPr>
          <p:nvPr/>
        </p:nvSpPr>
        <p:spPr bwMode="auto">
          <a:xfrm>
            <a:off x="2555875" y="2852738"/>
            <a:ext cx="3959225" cy="163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Система интеллектуального </a:t>
            </a:r>
          </a:p>
          <a:p>
            <a:pPr algn="ctr"/>
            <a:r>
              <a:rPr lang="ru-RU" sz="2000"/>
              <a:t>развития учащихся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3348038" y="260350"/>
            <a:ext cx="2303462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Администрация</a:t>
            </a: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323850" y="1341438"/>
            <a:ext cx="2627313" cy="1008062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Психологическая </a:t>
            </a:r>
          </a:p>
          <a:p>
            <a:pPr algn="ctr"/>
            <a:r>
              <a:rPr lang="ru-RU"/>
              <a:t>служба</a:t>
            </a: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5795963" y="1341438"/>
            <a:ext cx="3024187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Предметные методические </a:t>
            </a:r>
          </a:p>
          <a:p>
            <a:pPr algn="ctr"/>
            <a:r>
              <a:rPr lang="ru-RU"/>
              <a:t>комиссии</a:t>
            </a:r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6372225" y="5229225"/>
            <a:ext cx="2590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Родители</a:t>
            </a:r>
          </a:p>
        </p:txBody>
      </p:sp>
      <p:sp>
        <p:nvSpPr>
          <p:cNvPr id="46087" name="Rectangle 9"/>
          <p:cNvSpPr>
            <a:spLocks noChangeArrowheads="1"/>
          </p:cNvSpPr>
          <p:nvPr/>
        </p:nvSpPr>
        <p:spPr bwMode="auto">
          <a:xfrm>
            <a:off x="323850" y="5084763"/>
            <a:ext cx="2303463" cy="1058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Классные </a:t>
            </a:r>
          </a:p>
          <a:p>
            <a:pPr algn="ctr"/>
            <a:r>
              <a:rPr lang="ru-RU"/>
              <a:t>руководители</a:t>
            </a:r>
          </a:p>
        </p:txBody>
      </p:sp>
      <p:sp>
        <p:nvSpPr>
          <p:cNvPr id="46088" name="Rectangle 10"/>
          <p:cNvSpPr>
            <a:spLocks noChangeArrowheads="1"/>
          </p:cNvSpPr>
          <p:nvPr/>
        </p:nvSpPr>
        <p:spPr bwMode="auto">
          <a:xfrm>
            <a:off x="3492500" y="5661025"/>
            <a:ext cx="24479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Учителя-предметники</a:t>
            </a:r>
          </a:p>
        </p:txBody>
      </p:sp>
      <p:sp>
        <p:nvSpPr>
          <p:cNvPr id="46089" name="Line 16"/>
          <p:cNvSpPr>
            <a:spLocks noChangeShapeType="1"/>
          </p:cNvSpPr>
          <p:nvPr/>
        </p:nvSpPr>
        <p:spPr bwMode="auto">
          <a:xfrm>
            <a:off x="4500563" y="16287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90" name="Line 17"/>
          <p:cNvSpPr>
            <a:spLocks noChangeShapeType="1"/>
          </p:cNvSpPr>
          <p:nvPr/>
        </p:nvSpPr>
        <p:spPr bwMode="auto">
          <a:xfrm flipH="1">
            <a:off x="6659563" y="2781300"/>
            <a:ext cx="5762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91" name="Line 18"/>
          <p:cNvSpPr>
            <a:spLocks noChangeShapeType="1"/>
          </p:cNvSpPr>
          <p:nvPr/>
        </p:nvSpPr>
        <p:spPr bwMode="auto">
          <a:xfrm>
            <a:off x="1908175" y="2708275"/>
            <a:ext cx="6477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92" name="Line 20"/>
          <p:cNvSpPr>
            <a:spLocks noChangeShapeType="1"/>
          </p:cNvSpPr>
          <p:nvPr/>
        </p:nvSpPr>
        <p:spPr bwMode="auto">
          <a:xfrm flipV="1">
            <a:off x="2124075" y="4221163"/>
            <a:ext cx="6477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93" name="Line 21"/>
          <p:cNvSpPr>
            <a:spLocks noChangeShapeType="1"/>
          </p:cNvSpPr>
          <p:nvPr/>
        </p:nvSpPr>
        <p:spPr bwMode="auto">
          <a:xfrm flipH="1" flipV="1">
            <a:off x="6372225" y="4292600"/>
            <a:ext cx="5762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94" name="Line 22"/>
          <p:cNvSpPr>
            <a:spLocks noChangeShapeType="1"/>
          </p:cNvSpPr>
          <p:nvPr/>
        </p:nvSpPr>
        <p:spPr bwMode="auto">
          <a:xfrm flipV="1">
            <a:off x="4643438" y="47974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85725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ПЕД. КОЛЛЕКТИВА В РАЗВИТИИ ПОЗНАВАТЕЛЬНЫХ И ПРОФЕССИОНАЛЬНЫХ ИНТЕРЕСОВ ШКОЛЬНИКОВ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6 класса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коллектив создает условия для всестороннего и гармоничного развития школьников, их интересов и способностей.  Для этого проводятся познавательные и просветительские беседы, организовываются встречи с представителями различных  профессий, экскурсии по учреждениям, просматриваются учебные фильмы. Проводится психодиагностическая работа - карты интересов.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7-8 классе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коллектив способствует формированию познавательных и профессиональных интересов учащихся через активные информационные методы. Для этого проводятся специальные  лекции, интервью,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занятия.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Проводится психодиагностическая работа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опросники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мотиваций и ценностей.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9-11 классах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коллектив проводит систематическую работу по оказанию помощи старшеклассникам в выборе профессии, ориентируя на индивидуальные ресурсы.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этого составляются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профессиограммы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проводятся индивидуальные консультации.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Проводится психодиагностическая работа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опросники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профессиональных интересов и способностей, активизирующие профессиональные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опросники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0"/>
            <a:ext cx="8472487" cy="3929063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«Воспитатель не должен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забывать, что ученье, лишенное всякого </a:t>
            </a:r>
            <a:r>
              <a:rPr lang="ru-RU" sz="3800" u="sng" dirty="0" smtClean="0">
                <a:latin typeface="Times New Roman" pitchFamily="18" charset="0"/>
                <a:cs typeface="Times New Roman" pitchFamily="18" charset="0"/>
              </a:rPr>
              <a:t>интереса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и взятое только силою принуждения... убивает в ученике охоту к ученью, без которой он далеко не уйдет» К.Д. Ушинский</a:t>
            </a:r>
            <a:endParaRPr lang="ru-RU" sz="3800" dirty="0"/>
          </a:p>
        </p:txBody>
      </p:sp>
      <p:pic>
        <p:nvPicPr>
          <p:cNvPr id="49155" name="Содержимое 3" descr="clip_image002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43625" y="3071813"/>
            <a:ext cx="3000375" cy="3786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ПСИХОЛОГО-ПЕДАГОГИЧЕСКОЕ ИССЛЕДОВАНИЕ ПОЗНАВАТЕЛЬНЫХ ИНТЕРЕСОВ МЛАДШИХ ШКОЛЬНИКОВ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28750"/>
            <a:ext cx="9144000" cy="5429250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Карта интересов для младших школьников (содержит 35 вопросов)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выявление интересов и склонностей учащихся.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Определение «первичной» одаренности.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Выборка: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2-А (19 чел.)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2-Б (23 чел.)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3-А (25 чел.)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3-Б (18 чел.)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Всего: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85 чел.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643063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Место -рейтинг видов деятельности в интересах младших школьников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(общие результаты)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3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1600200"/>
          <a:ext cx="9144000" cy="5257800"/>
        </p:xfrm>
        <a:graphic>
          <a:graphicData uri="http://schemas.openxmlformats.org/presentationml/2006/ole">
            <p:oleObj spid="_x0000_s51203" r:id="rId4" imgW="9144793" imgH="525520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3929063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«Самое главное — чтобы ребятам не надоело, чтобы в детские сердца не закралось тоскливое ожидание того мгновенья, когда учитель скажет: «Пора домой». Я старался окончить работу нашей школы в тот момент, когда у детей обострялся интерес к предмету наблюдения, к труду, которым они заняты. Пусть малыши с нетерпением ожидают завтрашнего дня, пусть обещает он им новые радости».                            В.А. Сухомлинский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5" name="Содержимое 6" descr="clip_image00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929063"/>
            <a:ext cx="9144000" cy="2928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ПСИХОЛОГО-ПЕДАГОГИЧЕСКОЕ ИССЛЕДОВАНИЕ ПРОФЕССИОНАЛЬНЫХ ИНТЕРЕСОВ СТАРШЕКЛАССНИКОВ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357313"/>
            <a:ext cx="9144000" cy="5500687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Методика: 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ДДО Климова (содержит 20 вопросов)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                   Тест личности Дж.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Холланда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 (содержит 42 вопроса)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: определение взаимосвязи типа личности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и профессиональных предпочтений  старшеклассников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Выборка: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9-А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                 9-Б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                10-А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                10-Б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                11-А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                11-Б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chemeClr val="bg2">
                <a:shade val="30000"/>
                <a:satMod val="20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dirty="0" smtClean="0">
                <a:solidFill>
                  <a:schemeClr val="bg1"/>
                </a:solidFill>
              </a:rPr>
              <a:t/>
            </a:r>
            <a:br>
              <a:rPr lang="ru-RU" sz="4900" dirty="0" smtClean="0">
                <a:solidFill>
                  <a:schemeClr val="bg1"/>
                </a:solidFill>
              </a:rPr>
            </a:br>
            <a:r>
              <a:rPr lang="ru-RU" sz="4900" dirty="0" smtClean="0">
                <a:solidFill>
                  <a:schemeClr val="bg1"/>
                </a:solidFill>
              </a:rPr>
              <a:t>Этапы подготовки педсовета: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Создание творческих групп.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Разработка содержания и формы проведения педсовета.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Создание видеоматериалов по содержанию педсовета.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Разработка проекта решения педсовета.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6430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Общие результаты исследования профессиональных интересов старшеклассников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тесту ДДО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6323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1600200"/>
          <a:ext cx="9144000" cy="5257800"/>
        </p:xfrm>
        <a:graphic>
          <a:graphicData uri="http://schemas.openxmlformats.org/presentationml/2006/ole">
            <p:oleObj spid="_x0000_s56323" r:id="rId3" imgW="9144793" imgH="525520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6430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Общие результаты исследования взаимосвязи типа личности и проф. предпочтений старшеклассников по тесту Дж.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Холланда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395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0" y="1600200"/>
          <a:ext cx="9144000" cy="5257800"/>
        </p:xfrm>
        <a:graphic>
          <a:graphicData uri="http://schemas.openxmlformats.org/presentationml/2006/ole">
            <p:oleObj spid="_x0000_s59395" r:id="rId3" imgW="9144793" imgH="525520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sz="2000" smtClean="0"/>
              <a:t>Возрождение интеллектуального потенциала требует систематического, целенаправленного развития у школьников всех типов школьного обучения ЗУН</a:t>
            </a:r>
            <a:r>
              <a:rPr lang="ru-RU" sz="1800" smtClean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>
            <a:normAutofit/>
          </a:bodyPr>
          <a:lstStyle/>
          <a:p>
            <a:pPr marL="812800" indent="-81280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i="1" u="sng" smtClean="0"/>
              <a:t>Интеллектуальные умения 5-11 классов содержатся в блоках</a:t>
            </a:r>
            <a:r>
              <a:rPr lang="ru-RU" sz="3000" smtClean="0"/>
              <a:t>:</a:t>
            </a:r>
          </a:p>
          <a:p>
            <a:pPr marL="812800" indent="-812800" eaLnBrk="1" hangingPunct="1">
              <a:lnSpc>
                <a:spcPct val="80000"/>
              </a:lnSpc>
              <a:buFont typeface="Arial" charset="0"/>
              <a:buAutoNum type="romanUcPeriod"/>
            </a:pPr>
            <a:r>
              <a:rPr lang="ru-RU" sz="3000" smtClean="0"/>
              <a:t>Получение и осмысливание информации.</a:t>
            </a:r>
          </a:p>
          <a:p>
            <a:pPr marL="812800" indent="-8128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smtClean="0"/>
              <a:t>       1) Анализ и выделение главного.</a:t>
            </a:r>
          </a:p>
          <a:p>
            <a:pPr marL="812800" indent="-8128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smtClean="0"/>
              <a:t>       2) Сравнение.</a:t>
            </a:r>
            <a:endParaRPr lang="en-US" sz="3000" smtClean="0"/>
          </a:p>
          <a:p>
            <a:pPr marL="812800" indent="-8128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II</a:t>
            </a:r>
            <a:r>
              <a:rPr lang="ru-RU" sz="3000" smtClean="0"/>
              <a:t>.   Обучение, систематизация, оценивание.</a:t>
            </a:r>
          </a:p>
          <a:p>
            <a:pPr marL="812800" indent="-8128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smtClean="0"/>
              <a:t>       1) Усовершенствование и систематизация.</a:t>
            </a:r>
          </a:p>
          <a:p>
            <a:pPr marL="812800" indent="-8128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smtClean="0"/>
              <a:t>       2) Выделение понятий, оценивание.</a:t>
            </a:r>
          </a:p>
          <a:p>
            <a:pPr marL="812800" indent="-8128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smtClean="0"/>
              <a:t>       3) Конкретизация.</a:t>
            </a:r>
          </a:p>
          <a:p>
            <a:pPr marL="812800" indent="-8128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smtClean="0"/>
              <a:t>       4) Доказательство и опровержения.</a:t>
            </a:r>
            <a:endParaRPr lang="en-US" sz="3000" smtClean="0"/>
          </a:p>
          <a:p>
            <a:pPr marL="812800" indent="-812800" eaLnBrk="1" hangingPunct="1">
              <a:lnSpc>
                <a:spcPct val="80000"/>
              </a:lnSpc>
              <a:buFont typeface="Arial" charset="0"/>
              <a:buAutoNum type="romanUcPeriod" startAt="3"/>
            </a:pPr>
            <a:r>
              <a:rPr lang="ru-RU" sz="3000" smtClean="0"/>
              <a:t>Творческие умения.</a:t>
            </a:r>
            <a:endParaRPr lang="en-US" sz="3000" smtClean="0"/>
          </a:p>
          <a:p>
            <a:pPr marL="812800" indent="-812800" eaLnBrk="1" hangingPunct="1">
              <a:lnSpc>
                <a:spcPct val="80000"/>
              </a:lnSpc>
              <a:buFont typeface="Arial" charset="0"/>
              <a:buAutoNum type="romanUcPeriod" startAt="3"/>
            </a:pPr>
            <a:r>
              <a:rPr lang="ru-RU" sz="2400" smtClean="0">
                <a:latin typeface="Arial" charset="0"/>
              </a:rPr>
              <a:t>ВНО, МАН, олимпиады.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План проведения педсовета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</p:spPr>
        <p:txBody>
          <a:bodyPr anchor="ctr"/>
          <a:lstStyle/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1. </a:t>
            </a:r>
            <a:r>
              <a:rPr lang="ru-RU" u="sng" smtClean="0"/>
              <a:t>Теоретическая часть</a:t>
            </a:r>
            <a:r>
              <a:rPr lang="ru-RU" smtClean="0"/>
              <a:t>:</a:t>
            </a:r>
          </a:p>
          <a:p>
            <a:pPr eaLnBrk="1" hangingPunct="1"/>
            <a:r>
              <a:rPr lang="ru-RU" smtClean="0"/>
              <a:t>Понятие интеллекта;</a:t>
            </a:r>
          </a:p>
          <a:p>
            <a:pPr eaLnBrk="1" hangingPunct="1"/>
            <a:r>
              <a:rPr lang="ru-RU" smtClean="0"/>
              <a:t>Классификация видов интеллекта;</a:t>
            </a:r>
          </a:p>
          <a:p>
            <a:pPr eaLnBrk="1" hangingPunct="1"/>
            <a:r>
              <a:rPr lang="ru-RU" smtClean="0"/>
              <a:t>Теория измерения интеллекта;</a:t>
            </a:r>
          </a:p>
          <a:p>
            <a:pPr eaLnBrk="1" hangingPunct="1"/>
            <a:r>
              <a:rPr lang="ru-RU" smtClean="0"/>
              <a:t>Процесс формирования умственных действий; концепция П. Я. Гальперина;</a:t>
            </a:r>
          </a:p>
          <a:p>
            <a:pPr eaLnBrk="1" hangingPunct="1"/>
            <a:r>
              <a:rPr lang="ru-RU" smtClean="0"/>
              <a:t>Содержание личности учащихся.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z="2800" smtClean="0">
                <a:latin typeface="Arial" charset="0"/>
              </a:rPr>
              <a:t>Роль педколлектива в развитии интеллектуальных способностей школьников.</a:t>
            </a:r>
          </a:p>
          <a:p>
            <a:pPr eaLnBrk="1" hangingPunct="1">
              <a:buFont typeface="Arial" charset="0"/>
              <a:buNone/>
            </a:pPr>
            <a:endParaRPr lang="ru-RU" sz="2800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50"/>
            <a:ext cx="9144000" cy="6357938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2. </a:t>
            </a:r>
            <a:r>
              <a:rPr lang="ru-RU" b="1" u="sng" dirty="0" smtClean="0"/>
              <a:t>Практическая часть</a:t>
            </a:r>
            <a:r>
              <a:rPr lang="ru-RU" b="1" dirty="0" smtClean="0"/>
              <a:t>: Как развивать интеллект учащихся?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/>
              <a:t>Формы организации УВП, обеспечивающие каждому ученику индивидуальную педагогическую помощь с целью развития его интеллектуальных возможностей.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/>
              <a:t>Личностно-деятельностный метод и ИКТ.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/>
              <a:t>Многообразие устной и письменной речи.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/>
              <a:t>Познавательная активность, проблемное обучение.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/>
              <a:t>Система самостоятельной работы учащихся.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/>
              <a:t>Формирование физического интеллекта учащихся.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/>
              <a:t>Формирование социально-личностного интеллекта учащихся.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3. </a:t>
            </a:r>
            <a:r>
              <a:rPr lang="ru-RU" b="1" u="sng" dirty="0" smtClean="0"/>
              <a:t>Итоги учебной деятельности учащихся за </a:t>
            </a:r>
            <a:r>
              <a:rPr lang="en-US" b="1" u="sng" dirty="0" smtClean="0"/>
              <a:t>I</a:t>
            </a:r>
            <a:r>
              <a:rPr lang="ru-RU" b="1" u="sng" dirty="0" smtClean="0"/>
              <a:t> семестр 2011-2012 </a:t>
            </a:r>
            <a:r>
              <a:rPr lang="ru-RU" b="1" u="sng" dirty="0" err="1" smtClean="0"/>
              <a:t>уч</a:t>
            </a:r>
            <a:r>
              <a:rPr lang="ru-RU" b="1" u="sng" dirty="0" smtClean="0"/>
              <a:t>. 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4. </a:t>
            </a:r>
            <a:r>
              <a:rPr lang="ru-RU" b="1" u="sng" dirty="0" smtClean="0"/>
              <a:t>Принятие проекта решения.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 В конце ХХ в. главной задачей образования являлось всестороннее гармоничное развитие личности учащихся в основе которого лежало умственное развитие учащихся.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 В государственной национальной программе образования «Ос</a:t>
            </a:r>
            <a:r>
              <a:rPr lang="uk-UA" sz="2800" dirty="0" smtClean="0"/>
              <a:t>віта</a:t>
            </a:r>
            <a:r>
              <a:rPr lang="ru-RU" sz="2800" dirty="0" smtClean="0"/>
              <a:t>» Украина в </a:t>
            </a:r>
            <a:r>
              <a:rPr lang="en-US" sz="2800" dirty="0" smtClean="0"/>
              <a:t>XXI </a:t>
            </a:r>
            <a:r>
              <a:rPr lang="ru-RU" sz="2800" dirty="0" smtClean="0"/>
              <a:t>столетии приоритетными направлениями образования является обеспечение моральной, интеллектуальной и психологической готовности граждан к получению образования.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 Социальный заказ общества – Украина в </a:t>
            </a:r>
            <a:r>
              <a:rPr lang="en-US" sz="2800" dirty="0" smtClean="0"/>
              <a:t>III </a:t>
            </a:r>
            <a:r>
              <a:rPr lang="ru-RU" sz="2800" dirty="0" smtClean="0"/>
              <a:t>тысячелетии должна стать государством интеллектуальных людей и технологий, отсюда наша задача – воспитание интеллектуально-развитой личности.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 В истории педагогических исследований проблема интеллекта с одной стороны является наиболее изучаемой, а с другой стороны самой дискуссионной!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 До сих пор не сложилось однозначного определения понятия интеллекта.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Понятия интеллекта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6000750"/>
          </a:xfrm>
        </p:spPr>
        <p:txBody>
          <a:bodyPr rtlCol="0" anchor="ctr">
            <a:normAutofit fontScale="25000" lnSpcReduction="20000"/>
          </a:bodyPr>
          <a:lstStyle/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9600" b="1" u="sng" dirty="0" smtClean="0"/>
              <a:t>Интеллект</a:t>
            </a:r>
            <a:r>
              <a:rPr lang="ru-RU" sz="9600" dirty="0" smtClean="0"/>
              <a:t> - система познавательных способностей индивида, проявляющаяся в способности быстро и легко приобретать новые знания и умения, так же в умении найти выход из нестандартной ситуации, адаптироваться к сложной, незнакомой среде, в глубине понимания происходящего в творчестве. </a:t>
            </a:r>
          </a:p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9600" b="1" u="sng" dirty="0" smtClean="0"/>
              <a:t>Интеллект </a:t>
            </a:r>
            <a:r>
              <a:rPr lang="ru-RU" sz="9600" dirty="0" smtClean="0"/>
              <a:t>– это те проявления индивидуальности человека, которые имеют отношение к его познавательным свойствам и особенностям.</a:t>
            </a:r>
          </a:p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9600" b="1" u="sng" dirty="0" smtClean="0"/>
              <a:t>Интеллект </a:t>
            </a:r>
            <a:r>
              <a:rPr lang="ru-RU" sz="9600" dirty="0" smtClean="0"/>
              <a:t>– способность к обучению только лишь одного вида деятельности.</a:t>
            </a:r>
          </a:p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9600" b="1" u="sng" dirty="0" smtClean="0"/>
              <a:t>Интеллект</a:t>
            </a:r>
            <a:r>
              <a:rPr lang="ru-RU" sz="9600" dirty="0" smtClean="0"/>
              <a:t> – общая умственная способность рассуждать, решать задачи, планировать. Так же это способность к абстрактному мышлению, пониманию сложных идей, быстрому обучению.</a:t>
            </a:r>
          </a:p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9600" b="1" u="sng" dirty="0" smtClean="0"/>
              <a:t>Интеллект </a:t>
            </a:r>
            <a:r>
              <a:rPr lang="ru-RU" sz="9600" dirty="0" smtClean="0"/>
              <a:t>(понимание, познание) – способность человека к познанию и разрешению возникающих проблем.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99000"/>
              </a:srgb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smtClean="0"/>
              <a:t>Классификация видов интеллекта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В науке существуют разные виды классификаций интеллектов: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1. Психолог  Г. </a:t>
            </a:r>
            <a:r>
              <a:rPr lang="ru-RU" i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Айзенк</a:t>
            </a:r>
            <a:r>
              <a:rPr lang="ru-RU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выделяет три вида интеллекта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Биологический интеллект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– основа познавательного поведения, которая в основном связана со структурами и функциями коры головного мозга;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Психометрический интеллект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определяется стандартными тестами (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IQ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Социальный (практический) интеллект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– проявление социально полезной адаптации.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E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921</TotalTime>
  <Words>2696</Words>
  <Application>Microsoft Office PowerPoint</Application>
  <PresentationFormat>Экран (4:3)</PresentationFormat>
  <Paragraphs>293</Paragraphs>
  <Slides>42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Calibri</vt:lpstr>
      <vt:lpstr>Courier New</vt:lpstr>
      <vt:lpstr>Wingdings 2</vt:lpstr>
      <vt:lpstr>Wingdings</vt:lpstr>
      <vt:lpstr>Times New Roman</vt:lpstr>
      <vt:lpstr>Тема Office</vt:lpstr>
      <vt:lpstr>Диаграмма Microsoft Office Excel</vt:lpstr>
      <vt:lpstr>Слайд 1</vt:lpstr>
      <vt:lpstr>Слайд 2</vt:lpstr>
      <vt:lpstr>Слайд 3</vt:lpstr>
      <vt:lpstr> Этапы подготовки педсовета: </vt:lpstr>
      <vt:lpstr>План проведения педсовета</vt:lpstr>
      <vt:lpstr>Слайд 6</vt:lpstr>
      <vt:lpstr>Слайд 7</vt:lpstr>
      <vt:lpstr>Слайд 8</vt:lpstr>
      <vt:lpstr>Классификация видов интеллекта</vt:lpstr>
      <vt:lpstr>Слайд 10</vt:lpstr>
      <vt:lpstr>Слайд 11</vt:lpstr>
      <vt:lpstr>Слайд 12</vt:lpstr>
      <vt:lpstr>Слайд 13</vt:lpstr>
      <vt:lpstr>Теория множественности</vt:lpstr>
      <vt:lpstr>Слайд 15</vt:lpstr>
      <vt:lpstr>Слайд 16</vt:lpstr>
      <vt:lpstr>Слайд 17</vt:lpstr>
      <vt:lpstr>Слайд 18</vt:lpstr>
      <vt:lpstr>Формирование интеллектуальных возможностей. Опыт показывает, что разные подходы, дополняя один другого, позволяют более эффективно решать задания интеллектуального развития учеников.</vt:lpstr>
      <vt:lpstr>Слайд 20</vt:lpstr>
      <vt:lpstr>Теории интеллектуального развития в советской педагогике и психологии.</vt:lpstr>
      <vt:lpstr>Теория Гальперина</vt:lpstr>
      <vt:lpstr>Процесс формирования умственных действий, в соответствии с концепцией П. Я. Гальперина, имеет следующие этапы:</vt:lpstr>
      <vt:lpstr>Слайд 24</vt:lpstr>
      <vt:lpstr>Гальперин выделил 3 типа учения.</vt:lpstr>
      <vt:lpstr>Слайд 26</vt:lpstr>
      <vt:lpstr>Слайд 27</vt:lpstr>
      <vt:lpstr>Слайд 28</vt:lpstr>
      <vt:lpstr>Слайд 29</vt:lpstr>
      <vt:lpstr>Слайд 30</vt:lpstr>
      <vt:lpstr>Внимание</vt:lpstr>
      <vt:lpstr>Роль педколлектива в развитии интеллектуальных способностей учащихся.</vt:lpstr>
      <vt:lpstr>Слайд 33</vt:lpstr>
      <vt:lpstr>                       РОЛЬ ПЕД. КОЛЛЕКТИВА В РАЗВИТИИ ПОЗНАВАТЕЛЬНЫХ И ПРОФЕССИОНАЛЬНЫХ ИНТЕРЕСОВ ШКОЛЬНИКОВ  До 6 класса пед. коллектив создает условия для всестороннего и гармоничного развития школьников, их интересов и способностей.  Для этого проводятся познавательные и просветительские беседы, организовываются встречи с представителями различных  профессий, экскурсии по учреждениям, просматриваются учебные фильмы. Проводится психодиагностическая работа - карты интересов. В 7-8 классе пед. коллектив способствует формированию познавательных и профессиональных интересов учащихся через активные информационные методы. Для этого проводятся специальные  лекции, интервью, профориентационные занятия.  Проводится психодиагностическая работа – опросники мотиваций и ценностей. В 9-11 классах пед. коллектив проводит систематическую работу по оказанию помощи старшеклассникам в выборе профессии, ориентируя на индивидуальные ресурсы. Для этого составляются профессиограммы, проводятся индивидуальные консультации. Проводится психодиагностическая работа – опросники профессиональных интересов и способностей, активизирующие профессиональные опросники. </vt:lpstr>
      <vt:lpstr>«Воспитатель не должен забывать, что ученье, лишенное всякого интереса и взятое только силою принуждения... убивает в ученике охоту к ученью, без которой он далеко не уйдет» К.Д. Ушинский</vt:lpstr>
      <vt:lpstr>ПСИХОЛОГО-ПЕДАГОГИЧЕСКОЕ ИССЛЕДОВАНИЕ ПОЗНАВАТЕЛЬНЫХ ИНТЕРЕСОВ МЛАДШИХ ШКОЛЬНИКОВ</vt:lpstr>
      <vt:lpstr>Место -рейтинг видов деятельности в интересах младших школьников (общие результаты)</vt:lpstr>
      <vt:lpstr>«Самое главное — чтобы ребятам не надоело, чтобы в детские сердца не закралось тоскливое ожидание того мгновенья, когда учитель скажет: «Пора домой». Я старался окончить работу нашей школы в тот момент, когда у детей обострялся интерес к предмету наблюдения, к труду, которым они заняты. Пусть малыши с нетерпением ожидают завтрашнего дня, пусть обещает он им новые радости».                            В.А. Сухомлинский</vt:lpstr>
      <vt:lpstr>ПСИХОЛОГО-ПЕДАГОГИЧЕСКОЕ ИССЛЕДОВАНИЕ ПРОФЕССИОНАЛЬНЫХ ИНТЕРЕСОВ СТАРШЕКЛАССНИКОВ</vt:lpstr>
      <vt:lpstr> Общие результаты исследования профессиональных интересов старшеклассников по тесту ДДО</vt:lpstr>
      <vt:lpstr> Общие результаты исследования взаимосвязи типа личности и проф. предпочтений старшеклассников по тесту Дж. Холланда</vt:lpstr>
      <vt:lpstr>Возрождение интеллектуального потенциала требует систематического, целенаправленного развития у школьников всех типов школьного обучения ЗУН.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Интеллектуальное развитие</dc:title>
  <dc:creator>ИРА</dc:creator>
  <cp:lastModifiedBy>User</cp:lastModifiedBy>
  <cp:revision>96</cp:revision>
  <dcterms:created xsi:type="dcterms:W3CDTF">2011-12-18T19:56:01Z</dcterms:created>
  <dcterms:modified xsi:type="dcterms:W3CDTF">2012-01-13T08:33:47Z</dcterms:modified>
</cp:coreProperties>
</file>