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4" r:id="rId12"/>
    <p:sldId id="265" r:id="rId13"/>
    <p:sldId id="267" r:id="rId14"/>
    <p:sldId id="268" r:id="rId15"/>
    <p:sldId id="269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0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6274-FB14-4249-8B84-D9F80C00822D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B3D1A-67F7-4B27-B304-226DDDD84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6274-FB14-4249-8B84-D9F80C00822D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B3D1A-67F7-4B27-B304-226DDDD84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6274-FB14-4249-8B84-D9F80C00822D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B3D1A-67F7-4B27-B304-226DDDD84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6274-FB14-4249-8B84-D9F80C00822D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B3D1A-67F7-4B27-B304-226DDDD84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6274-FB14-4249-8B84-D9F80C00822D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B3D1A-67F7-4B27-B304-226DDDD84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6274-FB14-4249-8B84-D9F80C00822D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B3D1A-67F7-4B27-B304-226DDDD84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6274-FB14-4249-8B84-D9F80C00822D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B3D1A-67F7-4B27-B304-226DDDD84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6274-FB14-4249-8B84-D9F80C00822D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B3D1A-67F7-4B27-B304-226DDDD84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6274-FB14-4249-8B84-D9F80C00822D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B3D1A-67F7-4B27-B304-226DDDD84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6274-FB14-4249-8B84-D9F80C00822D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B3D1A-67F7-4B27-B304-226DDDD84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6274-FB14-4249-8B84-D9F80C00822D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8AB3D1A-67F7-4B27-B304-226DDDD84F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746274-FB14-4249-8B84-D9F80C00822D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AB3D1A-67F7-4B27-B304-226DDDD84FA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afalin.com/img/27-motl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hyperlink" Target="http://images.yandex.ru/yandsearch?rpt=simage&amp;text=%D1%80%D0%B8%D1%81%D1%83%D0%BD%D0%BA%D0%B8%20%D1%8F%D0%B9%D1%86%D0%B0,%20%D0%BB%D0%B8%D1%87%D0%B8%D0%BD%D0%BA%D0%B8%20%D1%81%D1%82%D1%80%D0%B5%D0%BA%D0%BE%D0%B7%D1%8B&amp;img_url=www.antclub.org/files/images/eggs_larvae.JPG&amp;spsite=www.videomax.ru&amp;p=14" TargetMode="Externa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admhmao.ru/obsved/Gordeev/Foto/baboch/7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8072494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4000" b="1" i="1" dirty="0" smtClean="0">
                <a:latin typeface="Calibri" pitchFamily="34" charset="0"/>
              </a:rPr>
              <a:t>Высший (после папы) католический духовный сан и ночная бабочка.</a:t>
            </a:r>
          </a:p>
          <a:p>
            <a:pPr>
              <a:spcBef>
                <a:spcPct val="50000"/>
              </a:spcBef>
            </a:pPr>
            <a:endParaRPr lang="ru-RU" b="1" i="1" dirty="0">
              <a:latin typeface="Calibri" pitchFamily="34" charset="0"/>
            </a:endParaRPr>
          </a:p>
        </p:txBody>
      </p:sp>
      <p:pic>
        <p:nvPicPr>
          <p:cNvPr id="3" name="Picture 7" descr="кардина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3213100"/>
            <a:ext cx="4002087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283" y="3185857"/>
            <a:ext cx="414340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ru-RU" sz="5400" b="1" dirty="0" smtClean="0">
                <a:solidFill>
                  <a:srgbClr val="FF0066"/>
                </a:solidFill>
                <a:latin typeface="Calibri" pitchFamily="34" charset="0"/>
              </a:rPr>
              <a:t>Кардинал</a:t>
            </a:r>
            <a:endParaRPr lang="ru-RU" sz="5400" b="1" dirty="0">
              <a:solidFill>
                <a:srgbClr val="FF0066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3143240" y="642918"/>
            <a:ext cx="3143272" cy="2071702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Имаго</a:t>
            </a:r>
            <a:endParaRPr lang="ru-RU" dirty="0"/>
          </a:p>
        </p:txBody>
      </p:sp>
      <p:pic>
        <p:nvPicPr>
          <p:cNvPr id="3" name="Рисунок 2" descr="E:\disk2\Data\Collection\Image\f_01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785794"/>
            <a:ext cx="214314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Oval 3"/>
          <p:cNvSpPr>
            <a:spLocks noChangeArrowheads="1"/>
          </p:cNvSpPr>
          <p:nvPr/>
        </p:nvSpPr>
        <p:spPr bwMode="auto">
          <a:xfrm>
            <a:off x="5286380" y="2500306"/>
            <a:ext cx="3286148" cy="2000264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Oval 4"/>
          <p:cNvSpPr>
            <a:spLocks noChangeArrowheads="1"/>
          </p:cNvSpPr>
          <p:nvPr/>
        </p:nvSpPr>
        <p:spPr bwMode="auto">
          <a:xfrm>
            <a:off x="785786" y="2357430"/>
            <a:ext cx="3143272" cy="2071702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9" name="Oval 5"/>
          <p:cNvSpPr>
            <a:spLocks noChangeArrowheads="1"/>
          </p:cNvSpPr>
          <p:nvPr/>
        </p:nvSpPr>
        <p:spPr bwMode="auto">
          <a:xfrm>
            <a:off x="2928926" y="4500570"/>
            <a:ext cx="3357586" cy="1928826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7" name="Рисунок 6" descr="Кладка яиц капустной белянки (фото — В.Н.Чижов)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643182"/>
            <a:ext cx="198576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Личинки капустной белянки (фото — В.Н.Чижов)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4643446"/>
            <a:ext cx="214314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уколка капустной белянки (фото — В.Н.Чижов)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2643182"/>
            <a:ext cx="214314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28596" y="285728"/>
            <a:ext cx="8961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Жизненный цикл бабочки «Капустная белянка»</a:t>
            </a:r>
            <a:endParaRPr lang="ru-RU" sz="24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6072198" y="2214554"/>
            <a:ext cx="642942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 flipV="1">
            <a:off x="5929322" y="4500570"/>
            <a:ext cx="500066" cy="357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V="1">
            <a:off x="2500298" y="4572008"/>
            <a:ext cx="714380" cy="428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2143108" y="1857364"/>
            <a:ext cx="928694" cy="5000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357686" y="2357430"/>
            <a:ext cx="905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Имаго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00826" y="4143380"/>
            <a:ext cx="1157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Яйцо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29058" y="6072206"/>
            <a:ext cx="1780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Личинка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14480" y="4071942"/>
            <a:ext cx="1615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Куколка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3"/>
          <p:cNvSpPr>
            <a:spLocks noChangeArrowheads="1"/>
          </p:cNvSpPr>
          <p:nvPr/>
        </p:nvSpPr>
        <p:spPr bwMode="auto">
          <a:xfrm>
            <a:off x="428596" y="4071942"/>
            <a:ext cx="3286148" cy="2000264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00034" y="571480"/>
            <a:ext cx="8643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Жизненный цикл стрекозы</a:t>
            </a:r>
            <a:endParaRPr lang="ru-RU" sz="4000" dirty="0"/>
          </a:p>
        </p:txBody>
      </p:sp>
      <p:pic>
        <p:nvPicPr>
          <p:cNvPr id="7" name="i-main-pic" descr="Картинка 7 из 208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286256"/>
            <a:ext cx="1949134" cy="1477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2857488" y="1428736"/>
            <a:ext cx="3286148" cy="2000264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Oval 3"/>
          <p:cNvSpPr>
            <a:spLocks noChangeArrowheads="1"/>
          </p:cNvSpPr>
          <p:nvPr/>
        </p:nvSpPr>
        <p:spPr bwMode="auto">
          <a:xfrm>
            <a:off x="5857852" y="4143380"/>
            <a:ext cx="3286148" cy="2000264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" name="Рисунок 5" descr="E:\disk2\Data\Collection\Image\f_01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571612"/>
            <a:ext cx="2041518" cy="152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5-tub.yandex.net/i?id=51837619-10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4286256"/>
            <a:ext cx="2101580" cy="147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143372" y="3071810"/>
            <a:ext cx="905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Имаго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15206" y="5786454"/>
            <a:ext cx="781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Яйцо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728" y="5715016"/>
            <a:ext cx="156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Личинка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16200000" flipH="1">
            <a:off x="5500694" y="3286124"/>
            <a:ext cx="1285884" cy="7143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>
            <a:off x="3643306" y="5429264"/>
            <a:ext cx="228601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2" idx="0"/>
          </p:cNvCxnSpPr>
          <p:nvPr/>
        </p:nvCxnSpPr>
        <p:spPr>
          <a:xfrm rot="5400000" flipH="1" flipV="1">
            <a:off x="1964513" y="2964653"/>
            <a:ext cx="1214446" cy="10001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42918"/>
            <a:ext cx="7851648" cy="8572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Найди лишнее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14488"/>
            <a:ext cx="8358214" cy="500066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 smtClean="0"/>
              <a:t>* </a:t>
            </a:r>
            <a:r>
              <a:rPr lang="ru-RU" sz="2800" dirty="0" smtClean="0"/>
              <a:t>Усач реликтовый, божья коровка, жук майский, пчела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357290" y="2428868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Отряд Жуки или Жесткокрылые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9454" y="2357430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Пчела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35756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* Водомерка, гладыш, шмель, щитник, красноклоп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428728" y="4143380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Отряд Клопы или </a:t>
            </a:r>
            <a:r>
              <a:rPr lang="ru-RU" sz="2000" b="1" dirty="0" err="1" smtClean="0">
                <a:solidFill>
                  <a:schemeClr val="bg1"/>
                </a:solidFill>
              </a:rPr>
              <a:t>Полужесткокрылые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16" y="4000505"/>
            <a:ext cx="1855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Шмель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214950"/>
            <a:ext cx="814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* Кузнечики, кобылки, сверчки, оса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428728" y="6143644"/>
            <a:ext cx="3039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Отряд Прямокрылые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72330" y="6000768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Оса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14356"/>
            <a:ext cx="7851648" cy="2000264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Отряд Перепончатокрылые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E:\disk2\Data\Collection\Image\f_007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286124"/>
            <a:ext cx="4225913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286125"/>
            <a:ext cx="41052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57166"/>
            <a:ext cx="7772400" cy="114300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План урока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928802"/>
            <a:ext cx="7772400" cy="2366968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  Общая характеристика Перепончатокрылых</a:t>
            </a:r>
          </a:p>
          <a:p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 Особенности строения медоносной пчелы</a:t>
            </a:r>
          </a:p>
          <a:p>
            <a:pPr>
              <a:buFont typeface="Arial" pitchFamily="34" charset="0"/>
              <a:buChar char="•"/>
            </a:pPr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  Значение пчел в природе и жизни человека</a:t>
            </a:r>
          </a:p>
          <a:p>
            <a:endParaRPr lang="ru-RU" sz="2800" dirty="0" smtClean="0"/>
          </a:p>
          <a:p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500042"/>
            <a:ext cx="7215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/>
              <a:t>Общая характеристика</a:t>
            </a:r>
            <a:endParaRPr lang="ru-RU" sz="4800" dirty="0"/>
          </a:p>
        </p:txBody>
      </p:sp>
      <p:pic>
        <p:nvPicPr>
          <p:cNvPr id="3" name="Picture 4" descr="Наездник"/>
          <p:cNvPicPr>
            <a:picLocks noChangeAspect="1" noChangeArrowheads="1"/>
          </p:cNvPicPr>
          <p:nvPr/>
        </p:nvPicPr>
        <p:blipFill>
          <a:blip r:embed="rId2">
            <a:lum bright="-8000" contrast="18000"/>
          </a:blip>
          <a:srcRect/>
          <a:stretch>
            <a:fillRect/>
          </a:stretch>
        </p:blipFill>
        <p:spPr>
          <a:xfrm>
            <a:off x="285720" y="1285860"/>
            <a:ext cx="2143108" cy="192824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2786058"/>
            <a:ext cx="1881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Наездники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Пилильщик"/>
          <p:cNvPicPr>
            <a:picLocks noChangeAspect="1" noChangeArrowheads="1"/>
          </p:cNvPicPr>
          <p:nvPr/>
        </p:nvPicPr>
        <p:blipFill>
          <a:blip r:embed="rId3">
            <a:lum bright="-12000" contrast="22000"/>
          </a:blip>
          <a:srcRect/>
          <a:stretch>
            <a:fillRect/>
          </a:stretch>
        </p:blipFill>
        <p:spPr>
          <a:xfrm>
            <a:off x="3286116" y="1285860"/>
            <a:ext cx="2143140" cy="19288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488" y="2786058"/>
            <a:ext cx="3103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Пилильщики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285860"/>
            <a:ext cx="2214578" cy="181617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214942" y="2786058"/>
            <a:ext cx="3802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Рогохвосты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0438"/>
            <a:ext cx="2020566" cy="169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071538" y="3714752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Пчелы</a:t>
            </a:r>
            <a:endParaRPr lang="ru-RU" sz="2000" b="1" dirty="0"/>
          </a:p>
        </p:txBody>
      </p:sp>
      <p:pic>
        <p:nvPicPr>
          <p:cNvPr id="11" name="Picture 4" descr="Ос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71472" y="5317996"/>
            <a:ext cx="1892052" cy="154000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785918" y="5214950"/>
            <a:ext cx="6357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Осы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7686" y="4857760"/>
            <a:ext cx="2105011" cy="183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5143504" y="4786322"/>
            <a:ext cx="2643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Шершни</a:t>
            </a:r>
            <a:endParaRPr lang="ru-RU" b="1" dirty="0"/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15140" y="3857628"/>
            <a:ext cx="1950245" cy="1928827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6929454" y="4286256"/>
            <a:ext cx="1714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Муравьи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7" name="Picture 8" descr="Scan001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3108" y="3071810"/>
            <a:ext cx="2787644" cy="2438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4572000" y="3429000"/>
            <a:ext cx="185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Шмели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0042"/>
            <a:ext cx="84296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buFontTx/>
              <a:buAutoNum type="arabicPeriod"/>
            </a:pPr>
            <a:r>
              <a:rPr lang="ru-RU" sz="4000" dirty="0" smtClean="0"/>
              <a:t>300 тыс. видов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285860"/>
            <a:ext cx="8858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/>
            <a:r>
              <a:rPr lang="ru-RU" sz="4000" dirty="0" smtClean="0"/>
              <a:t>2. Распространены повсеместно, кроме Антарктиды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714621"/>
            <a:ext cx="89297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/>
            <a:r>
              <a:rPr lang="ru-RU" sz="4000" dirty="0" smtClean="0"/>
              <a:t>3. Имеют 2 пары прозрачных крыльев с малым количеством жилок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4071942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/>
            <a:r>
              <a:rPr lang="ru-RU" sz="4000" dirty="0" smtClean="0"/>
              <a:t>4. На голове есть усики, одна пара сложных глаз, 3 простых глазка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557214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/>
            <a:r>
              <a:rPr lang="ru-RU" sz="4000" dirty="0" smtClean="0"/>
              <a:t>5. Ротовой аппарат грызущий или лижущий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/>
              <a:t>Развитие с полным превращением</a:t>
            </a:r>
            <a:endParaRPr lang="ru-RU" sz="4800" dirty="0"/>
          </a:p>
        </p:txBody>
      </p:sp>
      <p:pic>
        <p:nvPicPr>
          <p:cNvPr id="3" name="Picture 19" descr="сканирование0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5720" y="1855788"/>
            <a:ext cx="2735262" cy="5002212"/>
          </a:xfrm>
          <a:prstGeom prst="rect">
            <a:avLst/>
          </a:prstGeom>
          <a:noFill/>
          <a:ln/>
        </p:spPr>
      </p:pic>
      <p:sp>
        <p:nvSpPr>
          <p:cNvPr id="5" name="Прямоугольник 4"/>
          <p:cNvSpPr/>
          <p:nvPr/>
        </p:nvSpPr>
        <p:spPr>
          <a:xfrm>
            <a:off x="5463777" y="5857892"/>
            <a:ext cx="260868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Яйцо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4572008"/>
            <a:ext cx="442915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Личинка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57500" y="3500438"/>
            <a:ext cx="487221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Куколка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5980" y="1785926"/>
            <a:ext cx="600380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Взрослое насекомо</a:t>
            </a:r>
            <a:r>
              <a:rPr lang="ru-RU" sz="4800" b="1" dirty="0">
                <a:solidFill>
                  <a:srgbClr val="FF0000"/>
                </a:solidFill>
              </a:rPr>
              <a:t>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43998" cy="2143116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rgbClr val="00B050"/>
                </a:solidFill>
              </a:rPr>
              <a:t>Значение в природе и жизни человека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428868"/>
            <a:ext cx="7772400" cy="1785508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Опылители растений</a:t>
            </a:r>
          </a:p>
          <a:p>
            <a:endParaRPr lang="ru-RU" dirty="0"/>
          </a:p>
        </p:txBody>
      </p:sp>
      <p:pic>
        <p:nvPicPr>
          <p:cNvPr id="4" name="Picture 6" descr="insects_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4283" y="3286124"/>
            <a:ext cx="4643470" cy="3378200"/>
          </a:xfrm>
          <a:prstGeom prst="rect">
            <a:avLst/>
          </a:prstGeom>
          <a:noFill/>
          <a:ln/>
        </p:spPr>
      </p:pic>
      <p:pic>
        <p:nvPicPr>
          <p:cNvPr id="5" name="Picture 7" descr="p_540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572132" y="3214686"/>
            <a:ext cx="3060700" cy="33528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57290" y="428604"/>
            <a:ext cx="292895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Метаморфоз –</a:t>
            </a:r>
          </a:p>
          <a:p>
            <a:endParaRPr lang="ru-RU" sz="3200" dirty="0"/>
          </a:p>
          <a:p>
            <a:endParaRPr lang="ru-RU" sz="3200" dirty="0" smtClean="0"/>
          </a:p>
          <a:p>
            <a:r>
              <a:rPr lang="ru-RU" sz="3200" dirty="0" smtClean="0"/>
              <a:t>Личинка – </a:t>
            </a:r>
          </a:p>
          <a:p>
            <a:endParaRPr lang="ru-RU" sz="3200" dirty="0" smtClean="0"/>
          </a:p>
          <a:p>
            <a:endParaRPr lang="ru-RU" sz="3200" dirty="0"/>
          </a:p>
          <a:p>
            <a:r>
              <a:rPr lang="ru-RU" sz="3200" dirty="0" smtClean="0"/>
              <a:t>Имаго – </a:t>
            </a:r>
          </a:p>
          <a:p>
            <a:endParaRPr lang="ru-RU" sz="3200" dirty="0"/>
          </a:p>
          <a:p>
            <a:r>
              <a:rPr lang="ru-RU" sz="3200" dirty="0" smtClean="0"/>
              <a:t>Энтомология - </a:t>
            </a:r>
          </a:p>
          <a:p>
            <a:endParaRPr lang="ru-RU" sz="3200" dirty="0"/>
          </a:p>
          <a:p>
            <a:r>
              <a:rPr lang="ru-RU" sz="3200" dirty="0" smtClean="0"/>
              <a:t>Нимфа -</a:t>
            </a:r>
          </a:p>
          <a:p>
            <a:r>
              <a:rPr lang="ru-RU" sz="3200" dirty="0" smtClean="0"/>
              <a:t> 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00562" y="571480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</a:t>
            </a:r>
            <a:r>
              <a:rPr lang="ru-RU" dirty="0" smtClean="0"/>
              <a:t>лубокое преобразование строения        организма, в процессе которого личинка превращается во взрослую стадию                                                               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00562" y="2000240"/>
            <a:ext cx="4071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Послезародышевая стадия  индивидуального развития многих беспозвоночных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500562" y="3357562"/>
            <a:ext cx="3376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Взрослая стадия насекомых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4429132"/>
            <a:ext cx="3443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Наука, изучающая насекомых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5429264"/>
            <a:ext cx="414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Завершающая стадия развития членистоногих с неполным превращением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71480"/>
            <a:ext cx="8042176" cy="1714512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00B050"/>
                </a:solidFill>
              </a:rPr>
              <a:t>Биологическая борьба с насекомыми-вредителями</a:t>
            </a:r>
            <a:endParaRPr lang="ru-RU" sz="4800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500306"/>
            <a:ext cx="8613648" cy="435769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 descr="сканирование000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2495549"/>
            <a:ext cx="7850187" cy="3566037"/>
          </a:xfrm>
          <a:noFill/>
          <a:ln/>
        </p:spPr>
      </p:pic>
      <p:pic>
        <p:nvPicPr>
          <p:cNvPr id="5" name="Picture 4" descr="сканирование000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2495550"/>
            <a:ext cx="7850187" cy="33083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428604"/>
            <a:ext cx="80724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Вредят сельскому и лесному хозяйству</a:t>
            </a:r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3" name="Picture 4" descr="сканирование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5650" y="2212975"/>
            <a:ext cx="7800975" cy="3201988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8006" y="642918"/>
            <a:ext cx="573870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Пчёлы</a:t>
            </a:r>
            <a:endParaRPr lang="ru-RU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Picture 7" descr="C:\Documents and Settings\user\Мои документы\документы\Школьные предметы\Биология\пчелы и муравьи\000158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71744"/>
            <a:ext cx="364333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4071934" y="2357430"/>
            <a:ext cx="928694" cy="3571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767"/>
              </a:avLst>
            </a:prstTxWarp>
          </a:bodyPr>
          <a:lstStyle/>
          <a:p>
            <a:pPr algn="ctr" rtl="0"/>
            <a:r>
              <a:rPr lang="ru-RU" sz="9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?</a:t>
            </a:r>
            <a:endParaRPr lang="ru-RU" sz="9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143504" y="2000240"/>
            <a:ext cx="400049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Верно ли утверждение?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Жизнь пчелы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связана с цветковыми растениями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9" y="500042"/>
            <a:ext cx="88333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Пресс-конференция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" y="2071679"/>
            <a:ext cx="892971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Как пчелам удается строить такие геометрически правильные сооружения – соты ?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785794"/>
            <a:ext cx="85725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Что такое танец пчелы ?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4" descr="сканирование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4213" y="1714487"/>
            <a:ext cx="7777162" cy="4786347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7" y="500042"/>
            <a:ext cx="871540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Каким образом пчелы осваивают свои профессии?</a:t>
            </a:r>
          </a:p>
          <a:p>
            <a:pPr algn="ctr"/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3" y="3500437"/>
            <a:ext cx="864399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Как пчелы переносят зиму?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9" y="1000108"/>
            <a:ext cx="850112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Каковы лечебные свойства меда ?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5" y="2967335"/>
            <a:ext cx="842968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Что такое прополис? Для чего он используется?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8006" y="428604"/>
            <a:ext cx="502432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Муравьи</a:t>
            </a:r>
            <a:endParaRPr lang="ru-RU" sz="8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Рисунок 5" descr="32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71678"/>
            <a:ext cx="328614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4000497" y="2000240"/>
            <a:ext cx="1071569" cy="38576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06"/>
              </a:avLst>
            </a:prstTxWarp>
          </a:bodyPr>
          <a:lstStyle/>
          <a:p>
            <a:pPr algn="ctr" rtl="0"/>
            <a:r>
              <a:rPr lang="ru-RU" sz="9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?</a:t>
            </a:r>
            <a:endParaRPr lang="ru-RU" sz="9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9256" y="2000240"/>
            <a:ext cx="4071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dirty="0" smtClean="0">
                <a:latin typeface="Arial" pitchFamily="34" charset="0"/>
                <a:ea typeface="Times New Roman" pitchFamily="18" charset="0"/>
              </a:rPr>
              <a:t>Верно ли утверждение?</a:t>
            </a:r>
          </a:p>
          <a:p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214942" y="3571876"/>
            <a:ext cx="39290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*«Муравей – труженик леса»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642918"/>
            <a:ext cx="3924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/>
              <a:t>Ответы:</a:t>
            </a:r>
            <a:endParaRPr lang="ru-RU" sz="7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57224" y="2000240"/>
            <a:ext cx="43577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5400" dirty="0" smtClean="0"/>
              <a:t> Б, Г;</a:t>
            </a:r>
          </a:p>
          <a:p>
            <a:pPr marL="342900" indent="-342900">
              <a:buAutoNum type="arabicPeriod"/>
            </a:pPr>
            <a:r>
              <a:rPr lang="ru-RU" sz="5400" dirty="0" smtClean="0"/>
              <a:t> Б, Г;</a:t>
            </a:r>
          </a:p>
          <a:p>
            <a:pPr marL="342900" indent="-342900">
              <a:buAutoNum type="arabicPeriod"/>
            </a:pPr>
            <a:r>
              <a:rPr lang="ru-RU" sz="5400" dirty="0" smtClean="0"/>
              <a:t> В;</a:t>
            </a:r>
          </a:p>
          <a:p>
            <a:pPr marL="342900" indent="-342900">
              <a:buAutoNum type="arabicPeriod"/>
            </a:pPr>
            <a:r>
              <a:rPr lang="ru-RU" sz="5400" dirty="0" smtClean="0"/>
              <a:t> Б;</a:t>
            </a:r>
          </a:p>
          <a:p>
            <a:pPr marL="342900" indent="-342900">
              <a:buAutoNum type="arabicPeriod"/>
            </a:pPr>
            <a:r>
              <a:rPr lang="ru-RU" sz="5400" dirty="0" smtClean="0"/>
              <a:t> Б.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1000108"/>
            <a:ext cx="6262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Домашнее задание: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928662" y="2643182"/>
            <a:ext cx="606345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П. 19, вопросы</a:t>
            </a:r>
          </a:p>
          <a:p>
            <a:r>
              <a:rPr lang="ru-RU" sz="4800" dirty="0" smtClean="0"/>
              <a:t>Тетрадь -стр.  43-44</a:t>
            </a:r>
          </a:p>
          <a:p>
            <a:r>
              <a:rPr lang="ru-RU" sz="4800" dirty="0" smtClean="0"/>
              <a:t>Сообщение на тему:</a:t>
            </a:r>
          </a:p>
          <a:p>
            <a:r>
              <a:rPr lang="ru-RU" sz="4800" dirty="0" smtClean="0"/>
              <a:t>«Охрана насекомых»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28604"/>
            <a:ext cx="8182004" cy="78581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Определите, к какому отряду относится данная характеристика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785926"/>
            <a:ext cx="7854696" cy="157163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dirty="0" smtClean="0"/>
              <a:t>А) Их насчитывают более 20 тысяч видов. Распространены от Полярного круга до тропиков. Тело длинное, ротовой аппарат грызущий. Имеют большие, приспособленные для прыжков задние ноги и вытянутые прямые узкие крылья, превращенные в надкрылья и защищающие веерообразные задние крылья.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00694" y="3357562"/>
            <a:ext cx="2900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Отряд Прямокрылые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286256"/>
            <a:ext cx="82153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Б) Их насчитывают более трех тысяч видов. Имеют вытянутое тело, часто ярко окрашенное, крупную голову с большими сложными глазами. Имеют две пары прозрачных и вытянутых крыльев, густо пронизанных жилками. Развитие без превращения. Для захвата добычи имеют особый орган – маску.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572132" y="6072206"/>
            <a:ext cx="2329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Отряд Стрекозы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214422"/>
            <a:ext cx="84296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В) Самый большой отряд насекомых, объединяющий 350 тысяч видов. Первая пара крыльев превратилась в жесткие надкрылья. Вторая пара тонких перепончатых крыльев служит для полета. На голове располагаются сложные глаза, усики, грызущие ротовые органы с парой сильных челюстей.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143504" y="3214686"/>
            <a:ext cx="3015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Отряд Жесткокрылые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5" y="4500570"/>
            <a:ext cx="8072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Г) Отряд включает в себя более 30 тысяч видов. Все представители – сосущие насекомые, питающиеся соками растений. Ротовой аппарат колюще – сосущий. На теле две пары прозрачных крыльев. Передние развиты лучше. Не у всех представителей есть глаза.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072066" y="6286520"/>
            <a:ext cx="2958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Отряд Равнокрылые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71480"/>
            <a:ext cx="800105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</a:p>
          <a:p>
            <a:r>
              <a:rPr lang="ru-RU" sz="2000" b="1" dirty="0" smtClean="0"/>
              <a:t>Ты прав. Одним воздушным очертаньем</a:t>
            </a:r>
          </a:p>
          <a:p>
            <a:r>
              <a:rPr lang="ru-RU" sz="2000" b="1" dirty="0" smtClean="0"/>
              <a:t>Я так мила.</a:t>
            </a:r>
          </a:p>
          <a:p>
            <a:r>
              <a:rPr lang="ru-RU" sz="2000" b="1" dirty="0" smtClean="0"/>
              <a:t>Весь бархат мой с его живым миганьем – Лишь два крыла.</a:t>
            </a:r>
            <a:endParaRPr lang="ru-RU" sz="2000" b="1" dirty="0"/>
          </a:p>
          <a:p>
            <a:r>
              <a:rPr lang="ru-RU" sz="2000" b="1" dirty="0" smtClean="0"/>
              <a:t>Не спрашивай, откуда появилась?</a:t>
            </a:r>
            <a:br>
              <a:rPr lang="ru-RU" sz="2000" b="1" dirty="0" smtClean="0"/>
            </a:br>
            <a:r>
              <a:rPr lang="ru-RU" sz="2000" b="1" dirty="0" smtClean="0"/>
              <a:t>Куда спешу?</a:t>
            </a:r>
            <a:br>
              <a:rPr lang="ru-RU" sz="2000" b="1" dirty="0" smtClean="0"/>
            </a:br>
            <a:r>
              <a:rPr lang="ru-RU" sz="2000" b="1" dirty="0" smtClean="0"/>
              <a:t>Здесь на цветок я легкий опустилась</a:t>
            </a:r>
            <a:br>
              <a:rPr lang="ru-RU" sz="2000" b="1" dirty="0" smtClean="0"/>
            </a:br>
            <a:r>
              <a:rPr lang="ru-RU" sz="2000" b="1" dirty="0" smtClean="0"/>
              <a:t>И вот - дышу.</a:t>
            </a:r>
            <a:br>
              <a:rPr lang="ru-RU" sz="2000" b="1" dirty="0" smtClean="0"/>
            </a:br>
            <a:r>
              <a:rPr lang="ru-RU" sz="2000" b="1" dirty="0" smtClean="0"/>
              <a:t>Надолго ли, без цели, без усилья,</a:t>
            </a:r>
            <a:br>
              <a:rPr lang="ru-RU" sz="2000" b="1" dirty="0" smtClean="0"/>
            </a:br>
            <a:r>
              <a:rPr lang="ru-RU" sz="2000" b="1" dirty="0" smtClean="0"/>
              <a:t>Дышать хочу?</a:t>
            </a:r>
            <a:br>
              <a:rPr lang="ru-RU" sz="2000" b="1" dirty="0" smtClean="0"/>
            </a:br>
            <a:r>
              <a:rPr lang="ru-RU" sz="2000" b="1" dirty="0" smtClean="0"/>
              <a:t>Вот-вот сейчас, сверкнув раскину крылья</a:t>
            </a:r>
            <a:br>
              <a:rPr lang="ru-RU" sz="2000" b="1" dirty="0" smtClean="0"/>
            </a:br>
            <a:r>
              <a:rPr lang="ru-RU" sz="2000" b="1" dirty="0" smtClean="0"/>
              <a:t>И улечу.</a:t>
            </a:r>
            <a:endParaRPr lang="ru-RU" sz="2000" dirty="0"/>
          </a:p>
        </p:txBody>
      </p:sp>
      <p:pic>
        <p:nvPicPr>
          <p:cNvPr id="3" name="Picture 5" descr="баб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508500"/>
            <a:ext cx="3168650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f_01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4581525"/>
            <a:ext cx="2592387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571481"/>
            <a:ext cx="56435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3200" b="1" i="1" dirty="0" smtClean="0"/>
              <a:t>Воинское звание в военно-морском флоте и дневная бабочка</a:t>
            </a:r>
          </a:p>
        </p:txBody>
      </p:sp>
      <p:pic>
        <p:nvPicPr>
          <p:cNvPr id="3" name="Picture 6" descr="адмира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971800"/>
            <a:ext cx="3924300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00100" y="3244334"/>
            <a:ext cx="3143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F0066"/>
                </a:solidFill>
                <a:latin typeface="Calibri" pitchFamily="34" charset="0"/>
              </a:rPr>
              <a:t>Адмирал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357166"/>
            <a:ext cx="721523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3600" b="1" i="1" dirty="0" smtClean="0">
                <a:latin typeface="Calibri" pitchFamily="34" charset="0"/>
              </a:rPr>
              <a:t>Олимпийский бог, предводитель муз и дневная бабочка</a:t>
            </a:r>
            <a:endParaRPr lang="ru-RU" sz="3600" b="1" i="1" dirty="0">
              <a:latin typeface="Calibri" pitchFamily="34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2349500"/>
            <a:ext cx="4176712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57224" y="3286124"/>
            <a:ext cx="292895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5400" b="1" dirty="0" smtClean="0">
                <a:solidFill>
                  <a:srgbClr val="FF0066"/>
                </a:solidFill>
                <a:latin typeface="Calibri" pitchFamily="34" charset="0"/>
              </a:rPr>
              <a:t>Аполлон </a:t>
            </a:r>
            <a:endParaRPr lang="ru-RU" sz="5400" b="1" dirty="0">
              <a:solidFill>
                <a:srgbClr val="FF0066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785795"/>
            <a:ext cx="77867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i="1" dirty="0" smtClean="0">
                <a:latin typeface="Calibri" pitchFamily="34" charset="0"/>
              </a:rPr>
              <a:t>Корабль, движимый силой ветра, и дневная бабочка</a:t>
            </a:r>
            <a:endParaRPr lang="ru-RU" sz="4000" b="1" i="1" dirty="0">
              <a:latin typeface="Calibri" pitchFamily="34" charset="0"/>
            </a:endParaRPr>
          </a:p>
        </p:txBody>
      </p:sp>
      <p:pic>
        <p:nvPicPr>
          <p:cNvPr id="3" name="Picture 8" descr="Махаон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2357429"/>
            <a:ext cx="3729038" cy="257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парусни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933825"/>
            <a:ext cx="3500462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85852" y="2786058"/>
            <a:ext cx="3881503" cy="773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5400" b="1" dirty="0" smtClean="0">
                <a:solidFill>
                  <a:srgbClr val="FF0066"/>
                </a:solidFill>
                <a:latin typeface="Calibri" pitchFamily="34" charset="0"/>
              </a:rPr>
              <a:t>Парусник</a:t>
            </a:r>
            <a:r>
              <a:rPr lang="ru-RU" sz="5400" b="1" dirty="0" smtClean="0">
                <a:latin typeface="Calibri" pitchFamily="34" charset="0"/>
              </a:rPr>
              <a:t> </a:t>
            </a:r>
            <a:endParaRPr lang="ru-RU" sz="54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785795"/>
            <a:ext cx="6929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 dirty="0" smtClean="0">
                <a:latin typeface="Calibri" pitchFamily="34" charset="0"/>
              </a:rPr>
              <a:t>Римская богиня утренней зари, легендарный крейсер и дневная бабочка</a:t>
            </a:r>
            <a:endParaRPr lang="ru-RU" sz="3200" b="1" i="1" dirty="0">
              <a:latin typeface="Calibri" pitchFamily="34" charset="0"/>
            </a:endParaRPr>
          </a:p>
        </p:txBody>
      </p:sp>
      <p:pic>
        <p:nvPicPr>
          <p:cNvPr id="3" name="Picture 7" descr="авро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2851150"/>
            <a:ext cx="4751388" cy="326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14349" y="3244334"/>
            <a:ext cx="2643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 dirty="0" smtClean="0">
                <a:solidFill>
                  <a:srgbClr val="FF0066"/>
                </a:solidFill>
                <a:latin typeface="Calibri" pitchFamily="34" charset="0"/>
              </a:rPr>
              <a:t>Аврора</a:t>
            </a:r>
            <a:endParaRPr lang="ru-RU" sz="5400" b="1" dirty="0">
              <a:solidFill>
                <a:srgbClr val="FF0066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808</TotalTime>
  <Words>598</Words>
  <Application>Microsoft Office PowerPoint</Application>
  <PresentationFormat>Экран (4:3)</PresentationFormat>
  <Paragraphs>118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Поток</vt:lpstr>
      <vt:lpstr>Слайд 1</vt:lpstr>
      <vt:lpstr>Слайд 2</vt:lpstr>
      <vt:lpstr>Определите, к какому отряду относится данная характеристика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Найди лишнее</vt:lpstr>
      <vt:lpstr>Отряд Перепончатокрылые</vt:lpstr>
      <vt:lpstr>План урока</vt:lpstr>
      <vt:lpstr>Слайд 16</vt:lpstr>
      <vt:lpstr>Слайд 17</vt:lpstr>
      <vt:lpstr>Слайд 18</vt:lpstr>
      <vt:lpstr>Значение в природе и жизни человека</vt:lpstr>
      <vt:lpstr>Биологическая борьба с насекомыми-вредителями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</dc:creator>
  <cp:lastModifiedBy>Директор</cp:lastModifiedBy>
  <cp:revision>67</cp:revision>
  <dcterms:created xsi:type="dcterms:W3CDTF">2010-11-14T06:36:45Z</dcterms:created>
  <dcterms:modified xsi:type="dcterms:W3CDTF">2010-11-18T07:43:51Z</dcterms:modified>
</cp:coreProperties>
</file>