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316" r:id="rId4"/>
    <p:sldId id="263" r:id="rId5"/>
    <p:sldId id="320" r:id="rId6"/>
    <p:sldId id="321" r:id="rId7"/>
    <p:sldId id="261" r:id="rId8"/>
    <p:sldId id="322" r:id="rId9"/>
    <p:sldId id="323" r:id="rId10"/>
    <p:sldId id="270" r:id="rId11"/>
    <p:sldId id="318" r:id="rId12"/>
    <p:sldId id="324" r:id="rId13"/>
    <p:sldId id="326" r:id="rId14"/>
    <p:sldId id="325" r:id="rId15"/>
    <p:sldId id="327" r:id="rId16"/>
    <p:sldId id="292" r:id="rId17"/>
    <p:sldId id="31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7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Охват горячим питанием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0"/>
                  <c:y val="0.1388888888888889"/>
                </c:manualLayout>
              </c:layout>
              <c:showVal val="1"/>
            </c:dLbl>
            <c:dLbl>
              <c:idx val="1"/>
              <c:layout>
                <c:manualLayout>
                  <c:x val="-2.7777777777778924E-3"/>
                  <c:y val="0.22222222222222246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Лист1!$A$1:$A$2</c:f>
              <c:strCache>
                <c:ptCount val="2"/>
                <c:pt idx="0">
                  <c:v>2011-2012</c:v>
                </c:pt>
                <c:pt idx="1">
                  <c:v>2013-2014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0.30000000000000032</c:v>
                </c:pt>
                <c:pt idx="1">
                  <c:v>0.49000000000000032</c:v>
                </c:pt>
              </c:numCache>
            </c:numRef>
          </c:val>
        </c:ser>
        <c:axId val="80506880"/>
        <c:axId val="80508416"/>
      </c:barChart>
      <c:catAx>
        <c:axId val="805068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80508416"/>
        <c:crosses val="autoZero"/>
        <c:auto val="1"/>
        <c:lblAlgn val="ctr"/>
        <c:lblOffset val="50"/>
      </c:catAx>
      <c:valAx>
        <c:axId val="80508416"/>
        <c:scaling>
          <c:orientation val="minMax"/>
        </c:scaling>
        <c:axPos val="l"/>
        <c:majorGridlines>
          <c:spPr>
            <a:ln w="28575">
              <a:solidFill>
                <a:schemeClr val="accent1">
                  <a:lumMod val="50000"/>
                </a:schemeClr>
              </a:solidFill>
            </a:ln>
          </c:spPr>
        </c:majorGridlines>
        <c:numFmt formatCode="0%" sourceLinked="1"/>
        <c:majorTickMark val="none"/>
        <c:tickLblPos val="nextTo"/>
        <c:crossAx val="80506880"/>
        <c:crosses val="autoZero"/>
        <c:crossBetween val="between"/>
      </c:valAx>
      <c:spPr>
        <a:solidFill>
          <a:srgbClr val="1F497D">
            <a:lumMod val="20000"/>
            <a:lumOff val="80000"/>
          </a:srgbClr>
        </a:solidFill>
      </c:spPr>
    </c:plotArea>
    <c:plotVisOnly val="1"/>
    <c:dispBlanksAs val="gap"/>
  </c:chart>
  <c:spPr>
    <a:gradFill rotWithShape="1">
      <a:gsLst>
        <a:gs pos="0">
          <a:schemeClr val="accent6">
            <a:tint val="70000"/>
            <a:satMod val="130000"/>
          </a:schemeClr>
        </a:gs>
        <a:gs pos="43000">
          <a:schemeClr val="accent6">
            <a:tint val="44000"/>
            <a:satMod val="165000"/>
          </a:schemeClr>
        </a:gs>
        <a:gs pos="93000">
          <a:schemeClr val="accent6">
            <a:tint val="15000"/>
            <a:satMod val="165000"/>
          </a:schemeClr>
        </a:gs>
        <a:gs pos="100000">
          <a:schemeClr val="accent6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6">
          <a:shade val="50000"/>
          <a:satMod val="103000"/>
        </a:schemeClr>
      </a:solidFill>
      <a:prstDash val="solid"/>
    </a:ln>
    <a:effectLst>
      <a:outerShdw blurRad="76200" dir="13500000" sy="23000" kx="1200000" algn="br" rotWithShape="0">
        <a:prstClr val="black">
          <a:alpha val="2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1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437724284429841"/>
          <c:y val="0.21454597996766794"/>
          <c:w val="0.86464770459627216"/>
          <c:h val="0.4935359294976617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2010-2011</c:v>
                </c:pt>
              </c:strCache>
            </c:strRef>
          </c:tx>
          <c:spPr>
            <a:solidFill>
              <a:srgbClr val="9999FF"/>
            </a:solidFill>
            <a:ln w="29999">
              <a:solidFill>
                <a:srgbClr val="000000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I гр. здоровья</c:v>
                </c:pt>
                <c:pt idx="1">
                  <c:v>II гр. здоровья</c:v>
                </c:pt>
                <c:pt idx="2">
                  <c:v> III гр. здоровья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0.31280000000000047</c:v>
                </c:pt>
                <c:pt idx="1">
                  <c:v>0.39110000000000039</c:v>
                </c:pt>
                <c:pt idx="2">
                  <c:v>0.29610000000000031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rgbClr val="993366"/>
            </a:solidFill>
            <a:ln w="29999">
              <a:solidFill>
                <a:srgbClr val="000000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I гр. здоровья</c:v>
                </c:pt>
                <c:pt idx="1">
                  <c:v>II гр. здоровья</c:v>
                </c:pt>
                <c:pt idx="2">
                  <c:v> III гр. здоровья</c:v>
                </c:pt>
              </c:strCache>
            </c:strRef>
          </c:cat>
          <c:val>
            <c:numRef>
              <c:f>Sheet1!$B$3:$D$3</c:f>
              <c:numCache>
                <c:formatCode>0.00%</c:formatCode>
                <c:ptCount val="3"/>
                <c:pt idx="0">
                  <c:v>0.3205000000000004</c:v>
                </c:pt>
                <c:pt idx="1">
                  <c:v>0.46060000000000001</c:v>
                </c:pt>
                <c:pt idx="2">
                  <c:v>0.21890000000000026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rgbClr val="FFFFCC"/>
            </a:solidFill>
            <a:ln w="29999">
              <a:solidFill>
                <a:srgbClr val="000000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I гр. здоровья</c:v>
                </c:pt>
                <c:pt idx="1">
                  <c:v>II гр. здоровья</c:v>
                </c:pt>
                <c:pt idx="2">
                  <c:v> III гр. здоровья</c:v>
                </c:pt>
              </c:strCache>
            </c:strRef>
          </c:cat>
          <c:val>
            <c:numRef>
              <c:f>Sheet1!$B$4:$D$4</c:f>
              <c:numCache>
                <c:formatCode>0.00%</c:formatCode>
                <c:ptCount val="3"/>
                <c:pt idx="0">
                  <c:v>0.32690000000000047</c:v>
                </c:pt>
                <c:pt idx="1">
                  <c:v>0.52649999999999997</c:v>
                </c:pt>
                <c:pt idx="2">
                  <c:v>0.14660000000000001</c:v>
                </c:pt>
              </c:numCache>
            </c:numRef>
          </c:val>
        </c:ser>
        <c:gapDepth val="0"/>
        <c:shape val="box"/>
        <c:axId val="112674688"/>
        <c:axId val="112676224"/>
        <c:axId val="0"/>
      </c:bar3DChart>
      <c:catAx>
        <c:axId val="112674688"/>
        <c:scaling>
          <c:orientation val="minMax"/>
        </c:scaling>
        <c:axPos val="b"/>
        <c:numFmt formatCode="General" sourceLinked="1"/>
        <c:tickLblPos val="low"/>
        <c:spPr>
          <a:ln w="75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9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2676224"/>
        <c:crosses val="autoZero"/>
        <c:auto val="1"/>
        <c:lblAlgn val="ctr"/>
        <c:lblOffset val="100"/>
        <c:tickLblSkip val="2"/>
        <c:tickMarkSkip val="1"/>
      </c:catAx>
      <c:valAx>
        <c:axId val="112676224"/>
        <c:scaling>
          <c:orientation val="minMax"/>
        </c:scaling>
        <c:axPos val="l"/>
        <c:majorGridlines>
          <c:spPr>
            <a:ln w="7500">
              <a:solidFill>
                <a:srgbClr val="000000"/>
              </a:solidFill>
              <a:prstDash val="solid"/>
            </a:ln>
          </c:spPr>
        </c:majorGridlines>
        <c:numFmt formatCode="0.00%" sourceLinked="1"/>
        <c:tickLblPos val="nextTo"/>
        <c:spPr>
          <a:ln w="75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9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2674688"/>
        <c:crosses val="autoZero"/>
        <c:crossBetween val="between"/>
      </c:valAx>
      <c:dTable>
        <c:showHorzBorder val="1"/>
        <c:showVertBorder val="1"/>
        <c:showOutline val="1"/>
        <c:spPr>
          <a:ln w="7500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57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dTable>
      <c:spPr>
        <a:solidFill>
          <a:schemeClr val="bg2">
            <a:lumMod val="90000"/>
          </a:schemeClr>
        </a:solidFill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9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697462817147856"/>
          <c:y val="7.4548702245552642E-2"/>
          <c:w val="0.87302537182852213"/>
          <c:h val="0.7561461067366575"/>
        </c:manualLayout>
      </c:layout>
      <c:lineChart>
        <c:grouping val="standard"/>
        <c:ser>
          <c:idx val="0"/>
          <c:order val="0"/>
          <c:cat>
            <c:strRef>
              <c:f>Лист1!$A$1:$A$2</c:f>
              <c:strCache>
                <c:ptCount val="2"/>
                <c:pt idx="0">
                  <c:v>2012 г.</c:v>
                </c:pt>
                <c:pt idx="1">
                  <c:v>2013 г.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0.4</c:v>
                </c:pt>
                <c:pt idx="1">
                  <c:v>0.47000000000000008</c:v>
                </c:pt>
              </c:numCache>
            </c:numRef>
          </c:val>
        </c:ser>
        <c:marker val="1"/>
        <c:axId val="81461248"/>
        <c:axId val="81462784"/>
      </c:lineChart>
      <c:catAx>
        <c:axId val="8146124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1462784"/>
        <c:crosses val="autoZero"/>
        <c:auto val="1"/>
        <c:lblAlgn val="ctr"/>
        <c:lblOffset val="100"/>
      </c:catAx>
      <c:valAx>
        <c:axId val="81462784"/>
        <c:scaling>
          <c:orientation val="minMax"/>
        </c:scaling>
        <c:axPos val="l"/>
        <c:majorGridlines/>
        <c:numFmt formatCode="0%" sourceLinked="1"/>
        <c:tickLblPos val="nextTo"/>
        <c:crossAx val="81461248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1A5C0-0C0F-42D9-A39E-FA91E9EDE6B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E82A7-1B56-40CE-A31A-A633981505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72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82A7-1B56-40CE-A31A-A633981505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82A7-1B56-40CE-A31A-A6339815054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82A7-1B56-40CE-A31A-A6339815054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82A7-1B56-40CE-A31A-A6339815054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82A7-1B56-40CE-A31A-A6339815054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82A7-1B56-40CE-A31A-A6339815054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82A7-1B56-40CE-A31A-A6339815054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19.02.2013</a:t>
            </a: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19.02.2013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559694-8609-4DC0-81C1-3E1E14993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19.02.2013</a:t>
            </a: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559694-8609-4DC0-81C1-3E1E149932D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orient="vert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80728"/>
            <a:ext cx="8786842" cy="221457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Создание 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школьной инфраструктуры, способствующей 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сохранению и укреплению здоровья обучающихся</a:t>
            </a:r>
            <a:endParaRPr lang="ru-RU" sz="4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4786346" cy="164307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Ролдугина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Ирина Анатольевна,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директор МБОУ ООШ №15</a:t>
            </a:r>
          </a:p>
        </p:txBody>
      </p:sp>
      <p:grpSp>
        <p:nvGrpSpPr>
          <p:cNvPr id="24577" name="Group 1"/>
          <p:cNvGrpSpPr>
            <a:grpSpLocks/>
          </p:cNvGrpSpPr>
          <p:nvPr/>
        </p:nvGrpSpPr>
        <p:grpSpPr bwMode="auto">
          <a:xfrm>
            <a:off x="4786314" y="3500419"/>
            <a:ext cx="4357686" cy="3357581"/>
            <a:chOff x="112493820" y="107934621"/>
            <a:chExt cx="3034140" cy="2188715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2493820" y="107934621"/>
              <a:ext cx="3034140" cy="2188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24579" name="AutoShape 3"/>
            <p:cNvSpPr>
              <a:spLocks noChangeArrowheads="1"/>
            </p:cNvSpPr>
            <p:nvPr/>
          </p:nvSpPr>
          <p:spPr bwMode="auto">
            <a:xfrm>
              <a:off x="112827960" y="108054060"/>
              <a:ext cx="2268000" cy="648000"/>
            </a:xfrm>
            <a:prstGeom prst="ellipseRibbon2">
              <a:avLst>
                <a:gd name="adj1" fmla="val 54171"/>
                <a:gd name="adj2" fmla="val 72694"/>
                <a:gd name="adj3" fmla="val 31949"/>
              </a:avLst>
            </a:prstGeom>
            <a:gradFill rotWithShape="1">
              <a:gsLst>
                <a:gs pos="0">
                  <a:srgbClr val="CC3300"/>
                </a:gs>
                <a:gs pos="50000">
                  <a:srgbClr val="FF6600"/>
                </a:gs>
                <a:gs pos="100000">
                  <a:srgbClr val="CC33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13007960" y="108234060"/>
              <a:ext cx="1836000" cy="75600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1924432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 algn="ctr">
                    <a:solidFill>
                      <a:srgbClr val="CCCCCC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Comic Sans MS"/>
                </a:rPr>
                <a:t>МБОУ ООШ №15</a:t>
              </a:r>
              <a:endParaRPr lang="ru-RU" sz="3600" kern="10" spc="0" dirty="0">
                <a:ln w="9525" algn="ctr">
                  <a:solidFill>
                    <a:srgbClr val="CCCC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Comic Sans MS"/>
              </a:endParaRPr>
            </a:p>
          </p:txBody>
        </p:sp>
      </p:grp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>
          <a:xfrm>
            <a:off x="1285852" y="6286520"/>
            <a:ext cx="2133600" cy="365125"/>
          </a:xfrm>
        </p:spPr>
        <p:txBody>
          <a:bodyPr/>
          <a:lstStyle/>
          <a:p>
            <a:fld id="{CF04ACCD-EF4C-447E-8E0D-99F5E06DE781}" type="datetime1">
              <a:rPr lang="ru-RU" sz="1800" smtClean="0">
                <a:latin typeface="Arial" pitchFamily="34" charset="0"/>
                <a:cs typeface="Arial" pitchFamily="34" charset="0"/>
              </a:rPr>
              <a:pPr/>
              <a:t>10.02.2015</a:t>
            </a:fld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для книги лаврищева\фото по здоровому образу жизни\школа 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340767"/>
            <a:ext cx="3312368" cy="23961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0"/>
            <a:ext cx="9358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cs typeface="Times New Roman" pitchFamily="18" charset="0"/>
              </a:rPr>
              <a:t>Создание школьной инфраструктуры, способствующей сохранению и укреплению здоровья обучающихся</a:t>
            </a:r>
            <a:endParaRPr lang="ru-RU" sz="1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500042"/>
            <a:ext cx="914400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Организация внеурочной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спортивной деятельности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базе школы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E:\фото стенд\стенд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789040"/>
            <a:ext cx="4342335" cy="3068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79912" y="1340768"/>
          <a:ext cx="5197938" cy="24536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96370"/>
                <a:gridCol w="2201568"/>
              </a:tblGrid>
              <a:tr h="617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Название </a:t>
                      </a:r>
                      <a:r>
                        <a:rPr lang="ru-RU" sz="2000" b="1" kern="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секции</a:t>
                      </a:r>
                      <a:endParaRPr lang="ru-RU" sz="2000" b="1" kern="5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2919" marR="329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Количество </a:t>
                      </a:r>
                      <a:r>
                        <a:rPr lang="ru-RU" sz="2000" b="1" kern="5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обучающихся</a:t>
                      </a:r>
                      <a:endParaRPr lang="ru-RU" sz="2000" b="1" kern="5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2919" marR="32919" marT="0" marB="0" anchor="ctr"/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Мини-футбол</a:t>
                      </a:r>
                      <a:endParaRPr lang="ru-RU" sz="2000" b="1" kern="5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2919" marR="329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30</a:t>
                      </a:r>
                      <a:endParaRPr lang="ru-RU" sz="2000" b="1" kern="5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2919" marR="32919" marT="0" marB="0" anchor="ctr"/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Легкая атлетика</a:t>
                      </a:r>
                      <a:endParaRPr lang="ru-RU" sz="2000" b="1" kern="5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2919" marR="329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30</a:t>
                      </a:r>
                      <a:endParaRPr lang="ru-RU" sz="2000" b="1" kern="5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2919" marR="32919" marT="0" marB="0" anchor="ctr"/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Фитнес</a:t>
                      </a:r>
                      <a:endParaRPr lang="ru-RU" sz="2000" b="1" kern="5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2919" marR="329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30</a:t>
                      </a:r>
                      <a:endParaRPr lang="ru-RU" sz="2000" b="1" kern="5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2919" marR="32919" marT="0" marB="0" anchor="ctr"/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Шахматы/шашки</a:t>
                      </a:r>
                      <a:endParaRPr lang="ru-RU" sz="2000" b="1" kern="5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2919" marR="329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30</a:t>
                      </a:r>
                      <a:endParaRPr lang="ru-RU" sz="2000" b="1" kern="5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2919" marR="32919" marT="0" marB="0" anchor="ctr"/>
                </a:tc>
              </a:tr>
              <a:tr h="308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ИТОГО</a:t>
                      </a:r>
                      <a:endParaRPr lang="ru-RU" sz="2000" b="1" kern="5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2919" marR="329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120</a:t>
                      </a:r>
                      <a:endParaRPr lang="ru-RU" sz="2000" b="1" kern="5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2919" marR="32919" marT="0" marB="0" anchor="ctr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877126"/>
            <a:ext cx="3312368" cy="2980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5716336"/>
          <a:ext cx="8358245" cy="19698208"/>
        </p:xfrm>
        <a:graphic>
          <a:graphicData uri="http://schemas.openxmlformats.org/drawingml/2006/table">
            <a:tbl>
              <a:tblPr/>
              <a:tblGrid>
                <a:gridCol w="752689"/>
                <a:gridCol w="1453612"/>
                <a:gridCol w="2225719"/>
                <a:gridCol w="3926225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Название соревнований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Результат, участники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Декада спорта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«Веселые старты» и «Папа, мама, я» Гимназия №97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«Веселые старты» – 1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Состав: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Шаталова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Сотникова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Быткина Алена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Абдуллаева Муштари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Соломенцев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Телегин Павел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Морев Андрей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Рогачев Максим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Поляков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«Папа, мама, я» - 2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Состав: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Оськина Н.А. + муж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Девятова С.+ муж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Оськин Егор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Шильцов Костя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Немченко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Девятова Алина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Скуридина Марина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28-29.04.2012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Первенство области среди школьников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 3, 3 места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05.05.2012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Областной фестиваль «Шиповка Юных» Липецк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3 места – Черных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Самохин Илья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место – Алленых Дмитрий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09.05.2012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Эстафета по городу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Команда – 2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Состав: Баранова Юля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Сотникова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Абдуллаева Муштари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Саввина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Савенков Денис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Соломенцев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Синютин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Рогачев Максим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29-30.05.2012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Чемпионат области по л/а Липецк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1место -Пшеничникова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23-24.06.2012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Мемориал «Колесникова» Липецк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19.09.2012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Городской осенний кросс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26-27.09.2012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Чемпионат города Ельца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 2 места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- Таратухина Алена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Говорова Наташа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27-28.10.2012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ДюСШ-1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Денисова Анна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1, 2, 3 места – Немченко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Шильцов Костя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Скуридина Ирина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Цедов Максим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1, 2, 2 места – Таратухина Алена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Саввина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Глухов Саша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1 места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3, 3 места – Данилина Любовь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Черных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Кобзев Павел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Зайцев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2 места –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 2 места – Трещилин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Алленых Дмитрий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Декабрь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Олимпиада школьников 2 этап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место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8, 15. 12.2012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ДЮСШ-1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Денисова Анна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 2, 2 места – Немченко Сергей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 2, 2 места –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Таратухина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Алена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место –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Саввина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Настя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Говорова Наташа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2, 3 места – Данилина Любовь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Кобзев Павел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место – Черных Никита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Селихов Владимир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 2 места – Баранова Юлия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Трещилин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Никита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-2268760" y="2060848"/>
          <a:ext cx="131774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0" y="500042"/>
            <a:ext cx="9144000" cy="552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Мониторинг состояния здоровья обучающихся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14346" y="0"/>
            <a:ext cx="9358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cs typeface="Times New Roman" pitchFamily="18" charset="0"/>
              </a:rPr>
              <a:t>Создание школьной инфраструктуры, способствующей сохранению и укреплению здоровья обучающихся</a:t>
            </a:r>
            <a:endParaRPr lang="ru-RU" sz="1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1" name="Picture 4" descr="http://elschool15.ucoz.ru/_ph/6/2/3724376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124744"/>
            <a:ext cx="2553003" cy="19168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6" descr="http://elschool15.ucoz.ru/_ph/6/2/5685859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848" y="1124744"/>
            <a:ext cx="2664296" cy="1928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466D~1\AppData\Local\Temp\Rar$DIa0.251\SDC114791.JPG"/>
          <p:cNvPicPr>
            <a:picLocks noChangeAspect="1" noChangeArrowheads="1"/>
          </p:cNvPicPr>
          <p:nvPr/>
        </p:nvPicPr>
        <p:blipFill>
          <a:blip r:embed="rId6" cstate="email"/>
          <a:srcRect r="-894"/>
          <a:stretch>
            <a:fillRect/>
          </a:stretch>
        </p:blipFill>
        <p:spPr bwMode="auto">
          <a:xfrm>
            <a:off x="6228184" y="1124743"/>
            <a:ext cx="2732514" cy="1996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16402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0" y="1196752"/>
            <a:ext cx="6300192" cy="566124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Пшеничникова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Виктория. (9А) на открытом первенстве Липецкой области по лёгкой атлетике заняла I место и прошла отбор на соревнования Российского уровня, победитель муниципального этапа Всероссийской олимпиады школьников,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места в Мемориале «Колесникова» г.Липецк; заняла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 в Чемпионате области по легкой атлетике,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места на областных соревнованиях по лёгкой атлетике в городе Орле «Шиповка юных», победитель матчевой встречи городов Елец, Узловая, Губкин, Старый Оскол и Липецк по легкой атлетике, победитель чемпионатов и первенства области по легкой атлетике среди школьников, призер «Кросса наций -2013»;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5716336"/>
          <a:ext cx="8358245" cy="19698208"/>
        </p:xfrm>
        <a:graphic>
          <a:graphicData uri="http://schemas.openxmlformats.org/drawingml/2006/table">
            <a:tbl>
              <a:tblPr/>
              <a:tblGrid>
                <a:gridCol w="752689"/>
                <a:gridCol w="1453612"/>
                <a:gridCol w="2225719"/>
                <a:gridCol w="3926225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Название соревнований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Результат, участники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Декада спорта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«Веселые старты» и «Папа, мама, я» Гимназия №97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«Веселые старты» – 1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Состав: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Шаталова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Сотникова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Быткина Алена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Абдуллаева Муштари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Соломенцев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Телегин Павел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Морев Андрей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Рогачев Максим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Поляков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«Папа, мама, я» - 2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Состав: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Оськина Н.А. + муж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Девятова С.+ муж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Оськин Егор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Шильцов Костя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Немченко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Девятова Алина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Скуридина Марина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28-29.04.2012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Первенство области среди школьников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 3, 3 места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05.05.2012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Областной фестиваль «Шиповка Юных» Липецк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3 места – Черных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Самохин Илья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место – Алленых Дмитрий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09.05.2012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Эстафета по городу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Команда – 2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Состав: Баранова Юля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Сотникова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Абдуллаева Муштари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Саввина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Савенков Денис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Соломенцев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Синютин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Рогачев Максим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29-30.05.2012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Чемпионат области по л/а Липецк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1место -Пшеничникова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23-24.06.2012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Мемориал «Колесникова» Липецк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19.09.2012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Городской осенний кросс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26-27.09.2012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Чемпионат города Ельца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 2 места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- Таратухина Алена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Говорова Наташа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27-28.10.2012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ДюСШ-1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Денисова Анна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1, 2, 3 места – Немченко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Шильцов Костя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Скуридина Ирина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Цедов Максим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1, 2, 2 места – Таратухина Алена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Саввина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Глухов Саша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1 места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3, 3 места – Данилина Любовь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Черных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Кобзев Павел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Зайцев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2 места –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 2 места – Трещилин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Алленых Дмитрий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Декабрь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Олимпиада школьников 2 этап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место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8, 15. 12.2012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ДЮСШ-1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Денисова Анна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 2, 2 места – Немченко Сергей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 2, 2 места –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Таратухина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Алена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место –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Саввина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Настя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Говорова Наташа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2, 3 места – Данилина Любовь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Кобзев Павел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место – Черных Никита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Селихов Владимир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 2 места – Баранова Юлия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Трещилин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Никита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500042"/>
            <a:ext cx="9144000" cy="552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Спортивные достижения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14346" y="0"/>
            <a:ext cx="9358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cs typeface="Times New Roman" pitchFamily="18" charset="0"/>
              </a:rPr>
              <a:t>Создание школьной инфраструктуры, способствующей сохранению и укреплению здоровья обучающихся</a:t>
            </a:r>
            <a:endParaRPr lang="ru-RU" sz="1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9" name="Рисунок 18" descr="G:\фото Киреева Е.М\IMG_0535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649376">
            <a:off x="6330682" y="4134023"/>
            <a:ext cx="3111462" cy="2153426"/>
          </a:xfrm>
          <a:prstGeom prst="rect">
            <a:avLst/>
          </a:prstGeom>
          <a:ln w="127000" cap="rnd">
            <a:solidFill>
              <a:schemeClr val="bg1">
                <a:lumMod val="9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Picture 6" descr="http://elschool15.ucoz.ru/_ph/6/2/5685859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80173">
            <a:off x="5895030" y="1439848"/>
            <a:ext cx="3083403" cy="22322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16402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0" y="1196752"/>
            <a:ext cx="6084168" cy="5400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Баранова Юлия (выпускница 2013г.), призёр муниципального и регионального этапов Всероссийской олимпиады школьников,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места в Мемориале «Колесникова» г.Липецк, победитель и призер матчевой встречи городов Елец, Узловая, Губкин, Старый Оскол и Липецк по легкой атлетике,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место чемпионатов и первенства области по легкой атлетике среди школьников; призер «Кросса наций-2012»;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5716336"/>
          <a:ext cx="8358245" cy="19698208"/>
        </p:xfrm>
        <a:graphic>
          <a:graphicData uri="http://schemas.openxmlformats.org/drawingml/2006/table">
            <a:tbl>
              <a:tblPr/>
              <a:tblGrid>
                <a:gridCol w="752689"/>
                <a:gridCol w="1453612"/>
                <a:gridCol w="2225719"/>
                <a:gridCol w="3926225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Название соревнований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Результат, участники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Декада спорта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«Веселые старты» и «Папа, мама, я» Гимназия №97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«Веселые старты» – 1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Состав: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Шаталова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Сотникова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Быткина Алена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Абдуллаева Муштари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Соломенцев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Телегин Павел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Морев Андрей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Рогачев Максим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Поляков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«Папа, мама, я» - 2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Состав: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Оськина Н.А. + муж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Девятова С.+ муж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Оськин Егор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Шильцов Костя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Немченко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Девятова Алина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Скуридина Марина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28-29.04.2012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Первенство области среди школьников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 3, 3 места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05.05.2012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Областной фестиваль «Шиповка Юных» Липецк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3 места – Черных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Самохин Илья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место – Алленых Дмитрий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09.05.2012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Эстафета по городу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Команда – 2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Состав: Баранова Юля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Сотникова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Абдуллаева Муштари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Саввина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Савенков Денис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Соломенцев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Синютин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Рогачев Максим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29-30.05.2012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Чемпионат области по л/а Липецк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1место -Пшеничникова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23-24.06.2012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Мемориал «Колесникова» Липецк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19.09.2012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Городской осенний кросс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26-27.09.2012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Чемпионат города Ельца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 2 места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- Таратухина Алена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Говорова Наташа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27-28.10.2012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ДюСШ-1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Денисова Анна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1, 2, 3 места – Немченко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Шильцов Костя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Скуридина Ирина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Цедов Максим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1, 2, 2 места – Таратухина Алена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Саввина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Глухов Саша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1 места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3, 3 места – Данилина Любовь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Черных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Кобзев Павел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Зайцев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2 места –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 2 места – Трещилин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Алленых Дмитрий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Декабрь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Олимпиада школьников 2 этап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место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8, 15. 12.2012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ДЮСШ-1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Денисова Анна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 2, 2 места – Немченко Сергей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 2, 2 места –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Таратухина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Алена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место –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Саввина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Настя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Говорова Наташа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2, 3 места – Данилина Любовь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Кобзев Павел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место – Черных Никита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Селихов Владимир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 2 места – Баранова Юлия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Трещилин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Никита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500042"/>
            <a:ext cx="9144000" cy="552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Спортивные достижения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14346" y="0"/>
            <a:ext cx="9358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cs typeface="Times New Roman" pitchFamily="18" charset="0"/>
              </a:rPr>
              <a:t>Создание школьной инфраструктуры, способствующей сохранению и укреплению здоровья обучающихся</a:t>
            </a:r>
            <a:endParaRPr lang="ru-RU" sz="1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2466" name="Picture 2" descr="http://elschool15.ucoz.ru/sport/kross_nazii_2012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3" y="1142984"/>
            <a:ext cx="2643206" cy="2415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3724317"/>
            <a:ext cx="2428892" cy="3133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16402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0" y="1196752"/>
            <a:ext cx="5724128" cy="56612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Немченко Сергей (5А)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место в матчевой встрече городов Елец, Узловая, Губкин, Старый Оскол и Липецк по легкой атлетике; неоднократный победитель и призёр городских соревнований по лёгкой атлетике; 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Таратухина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Алена (7Б)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место в Мемориале «Колесникова» г.Липецк,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места в матчевой встречи городов Елец, Узловая, Губкин, Старый Оскол и Липецк по легкой атлетике,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место на областных соревнованиях по лёгкой атлетике в городе Орле «Шиповка юных», неоднократный победитель и призёр городских соревнований по лёгкой атлетике;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5716336"/>
          <a:ext cx="8358245" cy="19698208"/>
        </p:xfrm>
        <a:graphic>
          <a:graphicData uri="http://schemas.openxmlformats.org/drawingml/2006/table">
            <a:tbl>
              <a:tblPr/>
              <a:tblGrid>
                <a:gridCol w="752689"/>
                <a:gridCol w="1453612"/>
                <a:gridCol w="2225719"/>
                <a:gridCol w="3926225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Название соревнований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Результат, участники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Декада спорта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«Веселые старты» и «Папа, мама, я» Гимназия №97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«Веселые старты» – 1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Состав: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Шаталова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Сотникова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Быткина Алена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Абдуллаева Муштари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Соломенцев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Телегин Павел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Морев Андрей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Рогачев Максим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Поляков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«Папа, мама, я» - 2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Состав: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Оськина Н.А. + муж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Девятова С.+ муж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Оськин Егор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Шильцов Костя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Немченко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Девятова Алина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Скуридина Марина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28-29.04.2012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Первенство области среди школьников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 3, 3 места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05.05.2012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Областной фестиваль «Шиповка Юных» Липецк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3 места – Черных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Самохин Илья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место – Алленых Дмитрий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09.05.2012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Эстафета по городу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Команда – 2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Состав: Баранова Юля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Сотникова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Абдуллаева Муштари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Саввина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Савенков Денис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Соломенцев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Синютин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Рогачев Максим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29-30.05.2012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Чемпионат области по л/а Липецк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1место -Пшеничникова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23-24.06.2012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Мемориал «Колесникова» Липецк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19.09.2012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Городской осенний кросс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26-27.09.2012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Чемпионат города Ельца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 2 места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- Таратухина Алена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Говорова Наташа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27-28.10.2012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ДюСШ-1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Денисова Анна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1, 2, 3 места – Немченко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Шильцов Костя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Скуридина Ирина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Цедов Максим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1, 2, 2 места – Таратухина Алена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Саввина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Глухов Саша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1 места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3, 3 места – Данилина Любовь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Черных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Кобзев Павел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Зайцев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2 места –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 2 места – Трещилин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Алленых Дмитрий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Декабрь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Олимпиада школьников 2 этап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место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8, 15. 12.2012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ДЮСШ-1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Денисова Анна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 2, 2 места – Немченко Сергей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 2, 2 места –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Таратухина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Алена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место –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Саввина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Настя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Говорова Наташа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2, 3 места – Данилина Любовь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Кобзев Павел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место – Черных Никита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Селихов Владимир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 2 места – Баранова Юлия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Трещилин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Никита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500042"/>
            <a:ext cx="9144000" cy="552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Спортивные достижения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14346" y="0"/>
            <a:ext cx="9358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cs typeface="Times New Roman" pitchFamily="18" charset="0"/>
              </a:rPr>
              <a:t>Создание школьной инфраструктуры, способствующей сохранению и укреплению здоровья обучающихся</a:t>
            </a:r>
            <a:endParaRPr lang="ru-RU" sz="1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" name="Picture 4" descr="http://elschool15.ucoz.ru/sport/kross_nazii_2012_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75235">
            <a:off x="5666271" y="1390989"/>
            <a:ext cx="3735130" cy="2726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16402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elschool15.ucoz.ru/_ph/6/2/546338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68275">
            <a:off x="6210545" y="987224"/>
            <a:ext cx="3280864" cy="23738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0" y="1196752"/>
            <a:ext cx="6012160" cy="566124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Саввина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Анастасия (7Б)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место в Мемориале «Колесникова» г.Липецк, победитель матчевой встречи городов Елец, Узловая, Губкин, Старый Оскол и Липецк по легкой атлетике;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Говорова Наталья (7Б)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место в матчевой встрече городов Елец, Узловая, Губкин, Старый Оскол и Липецк по легкой атлетике,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место в Мемориале «Колесникова» г.Липецк,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место на областных соревнованиях по лёгкой атлетике в городе Орле «Шиповка юных»,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место в матчевой встрече городов Елец, Узловая, Губкин, Старый Оскол и Липецк по легкой атлетике;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личном первенстве в «Богатырских играх» (бадминтон) победили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Шильцов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Константин.(5а), Володина Олеся  (6Б) и Баранова Юлия (выпуск 2013 г.),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5716336"/>
          <a:ext cx="8358245" cy="19698208"/>
        </p:xfrm>
        <a:graphic>
          <a:graphicData uri="http://schemas.openxmlformats.org/drawingml/2006/table">
            <a:tbl>
              <a:tblPr/>
              <a:tblGrid>
                <a:gridCol w="752689"/>
                <a:gridCol w="1453612"/>
                <a:gridCol w="2225719"/>
                <a:gridCol w="3926225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Название соревнований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Результат, участники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77" marR="8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Декада спорта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«Веселые старты» и «Папа, мама, я» Гимназия №97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«Веселые старты» – 1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Состав: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Шаталова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Сотникова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Быткина Алена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Абдуллаева Муштари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Соломенцев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Телегин Павел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Морев Андрей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Рогачев Максим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Поляков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«Папа, мама, я» - 2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Состав: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Оськина Н.А. + муж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Девятова С.+ муж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Оськин Егор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Шильцов Костя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Немченко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Девятова Алина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Скуридина Марина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28-29.04.2012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Первенство области среди школьников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 3, 3 места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05.05.2012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Областной фестиваль «Шиповка Юных» Липецк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3 места – Черных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Самохин Илья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место – Алленых Дмитрий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09.05.2012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Эстафета по городу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Команда – 2 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Состав: Баранова Юля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Сотникова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Абдуллаева Муштари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Саввина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Савенков Денис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Соломенцев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Синютин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Рогачев Максим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29-30.05.2012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Чемпионат области по л/а Липецк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1место -Пшеничникова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23-24.06.2012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Мемориал «Колесникова» Липецк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19.09.2012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Городской осенний кросс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26-27.09.2012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Чемпионат города Ельца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 2 места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- Таратухина Алена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Говорова Наташа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27-28.10.2012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ДюСШ-1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Денисова Анна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1, 2, 3 места – Немченко Сергей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Шильцов Костя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Скуридина Ирина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Цедов Максим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1, 2, 2 места – Таратухина Алена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Саввина Настя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Глухов Саша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1 места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3, 3 места – Данилина Любовь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Черных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Кобзев Павел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место – Зайцев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 2 места –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 2 места – Трещилин Никита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Алленых Дмитрий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Декабрь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Олимпиада школьников 2 этап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место – Пшеничникова Вика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место – Баранова Юлия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8, 15. 12.2012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ДЮСШ-1 по л/а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Денисова Анна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 2, 2 места – Немченко Сергей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 2, 2 места –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Таратухина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Алена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место –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Саввина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Настя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Говорова Наташа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2, 3 места – Данилина Любовь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Кобзев Павел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место – Черных Никита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Селихов Владимир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 2 места – Баранова Юлия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место –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Трещилин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Никита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500042"/>
            <a:ext cx="9144000" cy="552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Спортивные достижения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14346" y="0"/>
            <a:ext cx="9358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cs typeface="Times New Roman" pitchFamily="18" charset="0"/>
              </a:rPr>
              <a:t>Создание школьной инфраструктуры, способствующей сохранению и укреплению здоровья обучающихся</a:t>
            </a:r>
            <a:endParaRPr lang="ru-RU" sz="1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1" name="Picture 2" descr="http://elschool15.ucoz.ru/_ph/6/2/1262276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11804">
            <a:off x="5956653" y="2828412"/>
            <a:ext cx="3148302" cy="23612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6" descr="http://elschool15.ucoz.ru/_ph/6/2/77439889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50841">
            <a:off x="5562006" y="4793532"/>
            <a:ext cx="3196695" cy="21549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16402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1686" name="Picture 6" descr="http://elschool15.ucoz.ru/_ph/6/2/7743988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124744"/>
            <a:ext cx="3024336" cy="20387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-214346" y="0"/>
            <a:ext cx="9358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cs typeface="Times New Roman" pitchFamily="18" charset="0"/>
              </a:rPr>
              <a:t>Создание школьной инфраструктуры, способствующей сохранению и укреплению здоровья обучающихся</a:t>
            </a:r>
            <a:endParaRPr lang="ru-RU" sz="1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500042"/>
            <a:ext cx="9144000" cy="552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Охват детей занятиями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физкультурой и спортом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3407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1684" name="Picture 4" descr="http://elschool15.ucoz.ru/_ph/6/2/5050661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4410" y="2564904"/>
            <a:ext cx="1929589" cy="26275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" descr="C:\Users\466D~1\AppData\Local\Temp\Rar$DIa0.989\SDC1147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365104"/>
            <a:ext cx="3579543" cy="2492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688" name="Picture 8" descr="http://elschool15.ucoz.ru/_ph/6/26447967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5976" y="2852936"/>
            <a:ext cx="2684870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4211960" y="4841776"/>
            <a:ext cx="3203848" cy="2016224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Спасибо </a:t>
            </a:r>
            <a:br>
              <a:rPr lang="ru-RU" b="1" dirty="0" smtClean="0"/>
            </a:br>
            <a:r>
              <a:rPr lang="ru-RU" b="1" dirty="0" smtClean="0"/>
              <a:t>за внимание!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90466" name="AutoShape 2" descr="data:image/jpeg;base64,/9j/4AAQSkZJRgABAQAAAQABAAD/2wCEAAkGBhQSEBUUEBQWFRQWGBgXGBcXFxUYGBoXGRgVGBUWGRkYHCYeGBojGhgWIC8gIycqLCwsGh8xNjAqNTIrLCkBCQoKDgwOGg8PGiwkHiUsLzUsKSw1LCwsKSosKSwsLCwsKSwsKS0sKSwqLCksLCksLCwuKiwpKS0sKSwsLCwsKf/AABEIAOkA2AMBIgACEQEDEQH/xAAcAAEAAgIDAQAAAAAAAAAAAAAABgcEBQEDCAL/xABIEAACAQMCAwYDBQQGCQIHAAABAgMABBESIQUGMQcTIkFRYTJxgRRCUpGhI2JyghUkM5KxwQhDU6KywtHh8DVjFhclNFR08f/EABsBAQADAQEBAQAAAAAAAAAAAAACAwQBBQYH/8QAMBEAAgIBAwIEBQQCAwEAAAAAAAECAxEEEiExUQUTIkFhcYGh8DKRsfFSwRRC0Qb/2gAMAwEAAhEDEQA/ALxpSlAKUpQClK41UBzXVPMEUsxwqgsSegAGSfyrT8T56sLc4nu4VYdV1gt/dXJ/Sofzf2tcNlsbmKG6zJJDIiYinwWZGAGopjzxnNdSbBB27VVuuItcXjsLK3y8NqmcyuDiLWNgT98lthgAe8k4bzFxjjAMlu0fD7LJ/akanIHXSzDxY9RpHvVDwkahkahkZAOMjO4z5ZqccUh4pxIKGXu4FAEcIYRxIo2UBCcnAxuQTWhw7Fbkl1Lk4PxvhthkS8TE8xGHkmuTIT54ChiqD2A+ZNSfhfNlpcnFvcwyn0SRS393Of0ry9eck3lqO9ktxJGu5wdaY/e0EMB77VncN49w2UCO8svs58rm0eUMh8mMTswYZ9Dn0qLqJKSZ6oBrmoV2Y8RnaF4biQT91oMNyMlZ4JA3dtn8QKupB3BG/qZrVGMEhSlKAUpSgFKUoBSlKAUpSgFKUoBSlKAUpSgFfLuAMk4A3J9vWsLjXG4bSFprhwkaDJY/oAOpJ8gNzXnvnftKuOKM0cRMFkPu5wzgech8/wCAbDzz1qcYOXQjKSisssLnDtyggYw2C/apumoZ7oH2I3kP8O3vVf3p4rxM5u7kxRn/AFYOlQPTu06/zHNaHg/E7eEnTgAdXPxMfQDGcflUjsecLcnHegfMMB+ZFao1xRkndP2RgXXZnoUCJZbhz5hoYYx/eJYn5fnUK4pw94JDHLG0bjqrenkQehHuNquC8klkizazaJBuvwsjexyD19agXG+a/tsBiu4wtzET3cijGcfHG6+WcHcbZA2FdwSrm5dTScCtx3gdpBGEI8RxnPljO1Wnw2+2G+ff1267VTNTmz4sIYVz5KP0GanEq1GU0WbbcZVNIdsa20LnzYgkL9cGqm514LDbcTC6f2EhSTSNsIxw6g+WCGx9K45u40xJjUnB7qRSPIgMMj6EH6V2cxzNfy2BXeSZFjP8feFT+pNQaLKsrBbnY7aSWk/EeHuxdLeVGjJ/DIHOfbUoRsepNWfWo4TwFYbi5mBy1w0ZPssUSRov6Mf5q29Ym8s2ClKVwClKUApSlAKUpQClKUApSlAKUpQCui9vEijeSRgiIpZmPQKBkk131R/b/wA6nK8PhbbZ58efnHH/AMx/lqUY7ngEG7ROf34nckklbaMkRR+342H42/QbeuYrPelhpGyjyH+dY1K1pYWEVNZeWc1xSldOm/5W5ma2kAYkxE+IHyz94eldXOCAXspXoxDbfvKCT+daau67ujIwJ6hVX+6oX/ACukNvqydca5YD1NZnErzUwVeg2/Pr/lWCrY6VJuUeV3mkjlZf2QYsWPQ6SMKPm36Zquc1COWTjV5k1g00ltJJE0p6RlIz+Rx/hj61bfYfyE7tHf3IxHGG+zKceJmyGk9gNwPck+VR3jEdtFbyWoYKxBY5BPjJ1KWYDC5IA3xtW+7KO1u2s7RbS91poZtEgXUgVm1aW0+IYYt5GqI2uyLaX9F9lSraX5kvYCuawuFcZhuYxJbypKh+8jBh8jjofY1m5qsgKUpQClKUApSlAKUpQClKUApSlAKUpQGt4jx6KBgkjYYxyy4x9yEKZGPoBqH515D43xZrq5lnk+KV2c+2TsPkBgfSrs564xquuL4O9tw9IV9u+dWkI9/Eo+lULWipEWKUrmriJxSu2O2ZvhVj8gT/AIV2twyUdYpP7jf9KDKMWlclcda+oYS7BVBJOwA6k06DqcJGT0HQZPsPU1e3FOQZuGQCW1ke4tlUGWFgNaDGXliI6jOSUx09agFnyz3drIpwZZEIJ9PMKPbOPrV9cG5wt/6Kgu7iVY42iQMXP3wNLpjqzagwwN9qxSsjdlexocJUtSIj2TXETXF/EdL98Ip1zgh4ipQ7HqFbYj3rD4lyRawX5tZoEa2uVaW2JGGjkT+2hVxhguCGAztUO5hxbyzycKnIVR38DxNv9mmJW4i23HdyaTjqASaxuHdpskiW8d7IXeC5jlSZss3dYdZkfG7bEYPXrnyo4NxaTOKXr3EquOzKa1czcHunhk/AzbN+7rxg/JwR7it9yb2wN332PjEf2e4BCiQjSjHyDjohPkwOk+1b6wv45o1khYOjDKsOh/8ADWk565PTiFqwCj7RGpaFvPbcxE+at6eRrFTqXnZZ+5ru08cboFog1zVc9iPNjXdgYpmLS2zCMk9TGQTGTnzGGX+WrGra1h4MIpSlcApSlAKUpQClKUApSlAKUpQHmDnzmAJxXiBhdJorqPuyUYMuCsZXcfeV0GR7EVAqtDtN7IJLQy3VrpNrnWVJCtFkgYAPxLk4GN/LHnVX1rhjHBBiuyGXSc4B+YzXXSpnCT8F4zLqHhXTtnBwcfLNT/hPF/eqaDY6VvuDcfZRpJJYsoXPoTvU089TFbS090S2ONcuwcQhKuqrNjwSgYYN5BiPiX1BquuULyC3nktryMJIXKCfJzGwOnSw6d2SNyN/8pPHzJ3Ri8w8iofbUDg/niq+5vA+3XGOhkJ/PB/zqq2tTi4sv0trTTLOezKOVbqDj/vUR5y4JOEHdFmt1ZpO7GT3buBrYD0OAfbf1qyuT7QS2lpPLuRAoOfMr4VY/wAorWc48eRbq2VZFTVJhskAGMBs5z5FioB9a8KmcqrMRPobYxtryyt+zkN/SCFRqUB9YI20lSCG9icCp5xPglnZ8Nuwsfxo2HfSzlicRqDjYAkYx6ZqRWtmAfCoBPXAAz+Vd11yck0qPcOZI48MsOAI9Y+8/nJ7A4A96lPVb57nwiC0+yGOrNd2W2TQWEaSnDyF5ljPxCMlQDjrg7H+YVNoGww+dRFeJCXjQjTcW1s+sjyeVovCfkFG3zqX2yZYVnszKe7uWQwoY7Ff9lS9xzBxKAbKRIQP4ZlI/RzV11TXZXbGbjvE7obopeMHyLPJtj+WM/mKuWvZft8jxxSlKiBSlKAUpSgFKUoBSlKAUpSgKe/0iuNMlvb2ynAlZ3f3EejSD7anz/KKoSvR3brye93ZpPCC0lsWYqNy0TAa8DzK6VbHpmqY5+5dNtPG4TTFcwxzxjGANaKZE6fdfO3oRWiprGCLIxSlKuIiu+zcK4Y/d3/6V0VJeRuWUvJn79zHbwoZJXyBgeQyemd9/QGozmoLczqg5+lGvj4vkx6uiyd430Ixj5AV1Nqurrw/FK+3oMnqfYDcn2qdcU4ZwXSEUXULOCY5e7mYNj7wDfGufQD51qLbs4vVuQscYkQrqEhLLEyHA8R2YbMMp169apWojJdvmTWncHx9iweX71p7RQBohVmjgIBBaGNURZDnqSQxqF88ctxwtbM7SSd5NplkkbLFfDsCAAoA1dBVn2fDHihjjlcO4znSqoi9MIigbIOg860HaRy61xYHuwWeJhIAOpABDgDzODn6V5ELErc+2T1J1t04fXB3xdl3ELdQ3DL1Hj6rFcZIA8tLAMD9NNaKz5l4xeST28H2ZGgYpJKvQNkr4WJYHdTuBUA5d5q4hAyxWVxOuo6VjViwJPkEOVz9Ku/kbln7DaBHIMrZklbP3z1GfRRtn5mtGocY845M2n3yeG3g55L5SFjEwZ+8nlOqWQ58Tb4AzvgZPXrkmsnm/mE2sIitxrvbjwQRruwJ27w+ir1yfMfPGFJzXJcym34OgnlGz3Lf/bQ++r/WN7D9alnKfIkdoTNK7XF44/aXEm7fwoP9WnsP+1Qqoe7fZ+xK65JbIHZ2f8oLw6ySHIaQ+OV/xSN139BsB7CpLXFc1sMQpSlAKUpQClKUApSlAKUpQClKUBxioxz/AMjx8TtTE/hkXxRSY+B8efqp6EfLzAqUUouAeNeP8vz2c7Q3MZR19ejDyZT0ZT6itbXsbmHle2vYu7u4lkXyJ2ZT6qw3U/Kqf5j/ANHdwS3D5ww8o5vCw9g6jB+oFaY2r3I4KZqWch3If7RZkhftcYVCenfIdUan2bdfqK+r7sn4pEcGzkb3jKSD/dJNabiXLd1aBXuIJYMnCl1KEkb+HO5xjqK7NKcXHJ2LcXkuSeSS1vmuZraWVZYY1BhXvWtygOuLC/dJOdQqWW14GiWUhkUrrIkGllGMnUPIgdarflDn7iMlvn7DJeKh0d7FnVqABw4AOTgg5wOtarn3mriUipBLbNaJPkKm/eSbgaTnfGSBgAZz515D0s5SxL9z0VqIRWUT3gvOENxAJ5XjhBZ1AeRRkK5AbxEdRg1mrzJDIkgs5Yp5lRikayLlmAJUdehPmKquCLhVtpF7Z3yyEA6ZSuD5ZABQkZB8q67qyW/cHg9kYFibebWVbONgcsVX12yaoahuy01H/J4Uf5OLUyxjh/ySzgkt81yJpLC1s0XLTTNHhynVtJznOB1H1NfPB+Jf0/evbNP9ntEGrulOmW4APr6eZHkCNj1Grn5T4vMjK92X1Ahk1vpIPVSQNO9Qy74Xd8MuI5HRopEYNG/VSV32YbH3Hoa06azT2zajOLl2RRbKaWMNI9YcK4RDawrFbxrHGvRVGB7k+p9Sd60l32o8Mjco15FqBwdOpwD7sgK/rX1zPcPc8JuPsx/avbEgKckF49WnbcEqdvmKrHsc4lDJaPBpXvUYsQQMujdG3HiAPh9tq02S2RcsZKq4b5bckn4z2g3l1KycDSJ4ozhrmUjQz4BKRbjIGdzv9Op2PZxz1cXU1xaX8Sx3NtgsU+FgdumSAehyDgg+VdnDOFx28YjhXSgLHHuxLMcn3NQPtE4dDaSx3sMrw3ck6YbWdJUACRiv4QAucbb4qmrUKye3HyL7dM4R3Z+ZewpXRZXaSxq8Tq6MMqykFWHkQRsRXfWgyilKUApSlAKUpQClKUApSlAKUpQClKUB03dsJEZGzpYFTglTgjBwykEH3BzVbczdkMegtZRrJcPle9u5pZBEhBBZFIIZh5aunXrVnGse+v0hjeSVgqIpdmPkqjJP5CuptdAef+a7GWwe04PaTOgcLNPIhKGSWRiudjnQqxjC5+eaj3GrX7LfWrvI8iq6Fmkcuw0SAt16bb4qdz6+K8Xgvo7eSK2jiK65dIL473QyqDnfvB+VaTtF5WiEck4GiRfESOjHIHiHTO/Wqp2rzFBvhrn6miFTdblg00lkeL8YlOo9yGJZx92CM6V0+7Y292zVgdnFqg4drjAAlllcgb48WhV+iqtR7kPNlwiS7SIyu8hJUHB7uMhc9D0Os4xWq4fzSOHu0lmyT2twdfcF8SRPjLDTuRgZGcEEAema+f1kLNXCemp4jBpL4uPVPt8M9idTjW1OXuWdxHmFLS3LupZi2mONd3lc9EUf4nyFVre2sl7cTTcRkJitVJlVGwiuRkQR+69GbzO3oamPLF1Bfs95C7NcJGUjhfAFuSvUY662+/6bbVruUuT7iSCOG9i7qFHaWVSwL3EpbK6tOcRgaeu5IrBpPK0MZuXE1jLfXnqor7ZXu+yLLM2NdvzqYXBuzyZLRbuC6ltLhkaQqGbTp3ZFYghtkwDnPyqNckqz31lMrsJZZ5RIAAAURY2ZtvxanBHTw1ZHalx/uLMwx7zXJ7tFHXScByB8jpH8VYfIvZt9ilE8r637sALj4HYftN87+g+tez4XrbrtPO298Sb2r4EHSvMSh7dSeVGu0KOAcOuHuFX+zKIxA1aycxqp65177ehzXR2mcfNrYP3ZxJKe6THXxZ1kfJcj5kVJeWezG2iSGS5D3NwqIdc7tIFYAbIjHSoB2G2dq16alvFmS3U3JejB99kXC5bfhFuk4IY63Cnqqu5ZAfTY5x71M64ArmvQbyecKUpXAKUpQClKUApSlAKUpQClKUApSlAcNXnK9sWl4jfQ3NrJdXhnYpqldIkhJyrMQwwuCuPYjpXo41X/ADr2bvNJNd2E7wXMkRR12ZJsLhVOfgbYDUOmxx509jqfJUnLvF71Z4Ldp2hthPJEsi4dNQA/ZBn2kQEADPTUamHa3Mkdiwc+OQqqjzJBDE49AB+oqO3fOtmnDI7OS2Mk0YEbRMCqpImzPrXfOrPw77mtRyPy6/Erv+su3c2+CyMzk4JOmJdRJAJG/sPWs17jXF32elR+/wDZpjPavLi85+xYfZ5A6cKgEgwTrYfws5Kn6g5rDuuCK0zFIEiT/WOFUPL6oMfCh8z1PTHWpfdMOgGABgAdABWrvAR1896+Br1k3dO2PG5t/LJv8pbVF+xWvGLCXhl0t5ZbR5wyfdGeqEfgby9D9KsO47TbNLZJg2t5FysC4MmrppIHw77ZP0zX1b8KFwGRtJUjdWGQR/hXxd8NseEwPdCJA4+E4GpnPwomfhyfTyzW23UUavZC6LlYuFj/ALLs3/spdcq8uLwivLbmkpxgXHFomVgBoT/YhgDG2jqQFOfXJz12q5oL+N4hKjqYiNQcEaceueg+tedrDiUE13JNxPvnV9bEQ6Qxdvh3Y4VR9egGKzeH8sm9nMPDWmaDZmacBQhPXUEYqT6Y3PpX2k9JHZHPpwvp9DLTfKLaSzkm8NwnGeNworr9ktTrJJA7whgTpB+LUwVf4QTV9iqD4h2QwQ2UrB5HuERnD5AXKgtgIPI4x1zU07C+ZpLrh7JM5d4H0ZY5YxsoaPJ88eIfSrIShKPo6IrtjJSzPqyyaUpUioUpSgFKUoBSlKAUpSgFKUoBSlKAUrg1U3NvbW9u0ywwIyq7wxuzkOZU2d+70/2attuQScV1JvoC1ZrpE3dgoOw1EDf61E+1fj7WvCZ5IjpdgsasOo7whSw9wuog15i4xxue7lMtzI0rnzY9PZR0Uew2rew85yPwqaxuHLKDHJBnJIKuNcefw6SWGemMedXeU1yRyd/JfCV0mZhk5IX2x1Pzrc8M4qLDiYlfaC4XQ58lbYhj8iAfkTWDyTJm2I9Hb/BTW34jw9ZoyjjY9D5g+RFetdoYavRulrqj5r/nS0+uc5PhcfQsb+0xoIIO4IIIx65HlXfDw0jq+3pgEfrVH2XE77hshW3k1J+EjUhB/dPwn5VuJe1+/K4WGFW/Fpc/oWxX5jqP/mNbXPbU018eD7SvxGmcd2S2eK8WhtITLOyog/Mn8Kgbsx9BVDc4c2ycSnzukKZEaeg82Pq5/TpWJxO5uLpjLdyNJjzPwrnyAGyj2FY0QwpYDCj/AMzX0fg/gEdE/Ms5n/Hy/wDTFqNb5ixHofUFm0jpBCPG5x8h5k+2Mn5CrO5d43FZySRa0itLZVjYkDVLcNhnbbxEgAjA9flUP5fuEsoDdyjVLJlYk9vX2B6k+nzre8l9n6zhrziZwrkyCMnQCCcl5Dnwr6DI96v8Q1dcIuVn6VwsdW/gXaet1pY/V1ZtrntHmuy0XCrRpc5UySDCAHY5GcAfxMPlUVl4TxDgXdXMcoAdsOiMxQkZISQEAMCM7+W+PWrNteZY9Ij4dbSTouwMSrFAPlI+lT81BqIdq3FLk2SpcW8cSvKukifvHyoY4wEA6eefSvD0niF89TGuMFGDfKbW5/TP+i61KUXKTy/sXhwDjC3VrDcJssqK4Hpkbj6HI+lZ+aoi07R5bXhdjYWC672SIZOA3dh2ZkAB2LlSDvso3NcryrxiNe/TiTtcfEYy7lSeunLEofkVAr6Vxx7mIvfNcZqvOy7tLa/1292oju4RlsDAdQQrNj7rAkAj3BHoMDmLtFuLydrPgeCV2luz8CeR0bYP8W+fIedFFt4GfcnXMHOFpZLqu50jz0UnLn+FFyx/KoJL2+27yd3Z2tzcMegAVc/IDU36V3cG7G7Qgte67ud93lkeQHPngK3+JNdn/wAC23BrmO+tVYRbxTqzF+7jkKgTKTuArBdQyfCSfKpYijm7J8DtYvBu/BbwL6gsT+XdCsjh/bjYs+i5We1f0mjOPzXJH1AqwwaxeJcIhuE0XESSr6OoYfTPT6VHK7HeT7sOJxTxiSCRZEPRkYMPzHnWTVYcV7K5LRzc8Bma3l6m3Zi0Mn7vi6fJsj3XrW65F7RlvGa2uk+zX0Wzwttqx1ZM+Xnp6jruN6Y7DJNaUpUTopSlAcMcDJryBzrxlbviFxPGoVJJGKgbZUbBvm2NR9ya9PdoV+YeF3brswhcA+7DQD+bV584jw/h7RhZRNYXaKAyMjPG5UY1DbI1dfIfOuecqmspvPbnH0GMmo5OskaVnkxiNdW/TPqflvWXxm++0P3EcXeylsIV3YH0BX4xj5fpXzf2UVtaQy29wPtEi6J4cbrrXvFYZ8tBQfPz61K+T+A/Z7eHuyFu71S3enH9XtFGZJBnoxBG/qw9K0arXrT0pJcv8+yMkdL5lzsk+Pb4Ef5Dk8Eq+hB/Qj/KpA9+AOhz6VGxxG3t7+Q2uo2jEJrbJ8QAyQx3Izk77kHOKkEkQO43B3BHpXuaG7zKE117Hz/iVGzUOUlwzU3eXYsfOuu24aZGwOnmfQVl3aMuCqah5gEA+2M7GsK84hMsZCDu85x0Ln16Zxjrmpzai8yO1KcklBr8+Bg8wXCtKlvGcRofGff7xPrgA/rWTxi6YWKKdjK2w2GEByo/4a1vKlhHLMe9PQZC/iPn/wDys3n1/wBpEPIKT+v/AGrJy4Ss78HoemN1dC9uWz6s+7n4jEkjAwRLjr4Ssaa2+hI39qsezi+2f1i88NsviigbZSBv303r6hTsBVQcO4POYWukiLwQuqyN90Z30tjfSRsT0GoZ61JeP82i+kht42ZIG06/Ilj90+WF29s718prtDZfbCNb+G7/AB74+L7n0ELowi5S/P6JRxvtZJYQcMjDn4RIwwn8i7bbdTj5VCOZJrp3ifiUryxknwoV8PqqjGlSdtwPWtzwfhgVQNOkAq3ykTKPn5gZ+prS80ceEx7iEahqG/XLdAF+p+texpvBtLoatyXq7vlv6njvxC7UXqEF6V1NhypMbW0mv2IE0ji3tywyFY47yT5Ku30xU14Lx+SC7aK5uu+h7gzPI4Qd22oKPEu2ls7L8qxIbqCK0Sx+yNeiADvypQIkpyzgEnxOCTsvyrG5i4YjcPhuuFwotsrieaPGlnEZ21ZJyFIfIz55Gaofrkej0RH7+NrrjMo4dL4bgHVImQBG6qJtXnjrn1z71dPK3AYrSBYYFwo6nzZvNm9Sar/sriWRJrpiDNLIwb1VRghfYEnPyAq0bI1rxiJklLMsG+sl2rp49cwx20rXRAgCN3mrpoIww98g4x55rvs22qiu3Xn4TSfYIDmOJszMOjSDpH8l8/3vlWZLdI0rhG47Pe22AIltfZj0DRHMfEpQbRiTAyrBcAtuDjJxVxW9wrqGRgysMhlIII8iCNiK8UVIeVOfrzh7f1aU6M5MT+KM/wAvkfdcGrZVe6OpnrqoD2o8mCeH7Zbt3N5agyJKDpyqDUUY/IHBPTp0JrL4FxviV3bRTpFZxJKgdQ8k7tg9MhUAHyzWo5/4Lxi6sZIUNqQ2NSw96sjqDkoDIdO+22RnGKpXDOm/7N+dl4nZLKcCVPBMo8nx8Q/dYbj6jyriqV7GeMvZ8WEEupBPmF1YEESDJjyD0OrK/wA5pXZrDCPS1KUqB0rTtr5mWO0ezVWaSaPvGIIAjiSRMufMktsAPeoZxe04k1sQwtL+HSQkvh7wAjAYbjxfLO9Whz9yHFxCMsXaKZY3RZFIAKNuUkBGCmQD6jqDXlhLl0yEdl9dLEA/kd6pt0zu2uLXHdZ/Z8NHVLb1JjzBG03DoWWWeURJEzJ3AWKFTGIj+2G7nUoGD7+hraQcXE0Meg5aXh0toB6TRENp+br+e1Vx9qfTp1Np9MnH5ZxWw5Xse/vLeDW0YlmjXUvVSWADAeozWjUaVWpZfQjCW0sjs9W3veFS2ZRe8TWWHmWb+zmHuDhfbSPI1ouEcp36Wkc9uVkRgS0LeFlIZlONWx6Z2I+Vb/mzs9m4LJFfcPaSZF2m1gE7ncsEA/ZsNv3SAc+kl4J2hWVzECZUibHijkYIQfPBOzD3H6VTKy2h76ujNCrp1EVC0rWXmBkOLi3ljPntkf5VhXvMULowQNrKlR4fXy61JufeZ7dQY7aRZZH28B1Kuds5GxPoBVg9jHIjWVo0lygE87B9LAao0UYQH0Y5JI8sgeVejX4hdKHrR5tnhmnrnmBW/B+x65l4Yl3DqS61syxMQNcXh0FfwPnVs3UennoJuFXV/cRW32eRbpSUcMpUAZHjbI8IG+T09PSvV2KaaoV8kmu5e6ouSk1yjR8o8qR2FlHbR+IAeNiPjdvjYj39PTAqpu3jlBLf7Pd2sSRrqZJO7UKNZIaNiB64YZ9hV7VEO1e9ii4RcmdNasgQL08bECM58tLYb+WoQk1LJNrg8+8e5q1wokRwXXL48vVf8fpipF2XciM7C7uBhR/Yg9S3lLj0Xy9Tv5Vo+BcCigghurpe9edyttBnCMQdJeVvJA2PCOu1WFBzPPbTwpeyW5im1LlV7ruiq6gclvEm2N8Y2rRqLpWGeiiFMdsTW8J7Ob23R4o7uIRyEktocuM7FlzsGI9TUR45xgCKe1LSRi30wwQlmUFQxEskgXZ3b4t9vFtVk8w9plpbR5jkWeQjKpGcj2LMNlH6+1Vrx3gV/dW0vFLpdEQKBdQKkqzBR3a9dAz8R6+/lnqi+rNDO3s04fe96ZbXCxfC7SZ7s+2BuzDOdunqM1bdtwy7f470p7QwRL/vSazWXygiy8ItwihTEvdOFAA1psWwPxbP/NXdbSYODWpPcjFY2pZOyDlWRh/6lfA+oeAfoIq8280cDks7yaCbJdHPiP3gd1f+YEH616mtLioN208ordWq3MYAuIiqe8iO4UJ7sGYEfMiq+jL4STR59rkD0qweHdhfE5PiSOIf+5Kufyj1VILT/R/uYcTGaGR4yJFhCviQoQ3d62xp1YxnHnUt8e5Mujluw7izt4j1jhjQ/NUUH9Qa2JrX8D41HdQLNHkBsgq2zI4OHjceTKwII9qyJ7kAVlxknnCKu7b7NIha3yIomiuY9UgADFRlgGPngoMZ6Urr7cptdjFGOslxGB89L/8AWua0xSxyVp5LdpSlZS06bu2EkbI/wupU/JgQf0Nef+aewi8jUvbNHOqAAKoKSso2BKnwlwMDY749a9DVxUoycegweKbm1eNikqsjDYqwKkfMHcVavYbyHLJdLfTIVhiyYywx3khBUFQeqqCTn1x71fVxaoxBdFbHTUFP5ZruXHlU5WtrBHAKetRTi/ZVw25YtJaoGO5MZaPPzCEA/lUszTNVp46EiK8I7OOH2J723tQZF3DEtI4P7us7H3GK3AvZz8NvgfvyoD+S6v8AGtlSmcnDVtxKcfFakj9yWNj+TaaLzHGNpQ8J/wDdQoP7/wAH61tK4ZARgjIPlQcnCSAgEEEHzHStLzpyyvELKW2Y6dYBVuul1OpG+WRv7E19y8uBSWtXNu3XC7xE/vRHw/VcH3rqXmB4WC3yCPOwmTJhY+5O8Z9m296fI5nuUoODy2kH2TjFjNLDEzNDPAC4XUcthlxsTvvg+orRkJcX8LWtveXKR/GsoMrkDPQDYKNtj1xXqRWB6VzipbxgqPkLs/E19JeXVmIYgqrDFKoDGTOWmMXQbbDPzqf88cF+1cOuYAMs8TaR++viT/eUVvaxbec95IjeRBX+Egf8wao59zpVfZNx0LFDr/srgC3fP3LyBQqA+newCP8Amj96mfGOGlG1L0qBcX4fHwzicsVwP/pnEznUNhDODkMCPgKscg+QIP3TWbxrtc/o9ms72JrmaPGJUZFWRGAaN2B+FypGoAYzkjarotqWUUzgpLBJ7e5rX3l59ovoYBvHb4uZvTXuLZD751SY/dWqq4v2xzyE/Z4UhHqSZG/XC/pU77PrzXZLMTqklZnlc9TJkg5+QAAHkKvayZ8SguSyYr2u37fUcS8rs+2VW6yauNfxu+HD7g3Y2tpiBdKASEfZY7kAeuyPjr4T1FYVx2u8O/8AyM/KOU/8taPtg4tp4cUB3lkRfouXP6qKoyu7EicfUslzycdj4zxewhttTQwuZ5Cylfgw3Q+XhA/npUg7COSjbWzXcy4luAAgI3WEbg+2s7/ILSqJy54L4xwsFq0pSqyQpSlAa7jHAYbpQJ1J05wQzKRnr0NaT/5b233WnX5Sn/pUspXVJroRcU+pXfEuRLxJD9kuW7vyDyyBh65wMGtFxGbilq2l5J/ZgWkQ/IkEVcNcYqas7lbqXsyqrDtLuolAmjEn7zBkb64GD+VSLhPafbyKe/BhYfN1I9QQP8RUrveHxzIUlUOh6g9NulR2fs0smOyOv8Mjf55ruYPqjm2yPR5NpYc12szBYp0Zj0XOCfYAgZNbbNV5xXsq8Qa0l048pMk59Qy9PLyrqi4NxiEhll7wL90y6gR6EPj/AK1zbF9GdU5L9S/YsiviWFWBDAEHYgjII9CD1qP8K49ds+LmyaNfxIyvv7jOce4qRg1BrBankjb2clj4oA0lt1aHq0Y82hz1X1Q/St9ZXySorxsGVhkEV3GoxxCBrKQ3EALQOczxDfSf9tGPX8Q8+tOpH9PyJLI4AJJwBuSfIetV9cXEk51Rs0dmGYJIcqZMkExtIDqSEnIV8elSjif9ZdIAf2ZUSTEbZTPgj9RrIOfZSPOtuIF06cDTjGMDGOmMentXU8HJLcR++4La39k1rImEAC6Ng8TAeFh6EdQ24I9Qa848/cmXVhPpuS0iEBYptyrIowi5PwsFAGny8sjevSHFZoxKqKjK6GJO9j0qY+9bTGuD8S5GSuCMYrDl4rHcQRx3sIlScR7EJ8MrKkTMgZtB1N1B23xvtXYTwyxwkkso8pVbXYtzTbxRTwXsgiTUskbvkLkjS6k9B8Knf3rD4x2TBxE9o+hpgjd051KglYiMa1LOBkYyw3/MCQcrcZv+G2wiXhsEkelHJjLKz94DoZzlgzMAeoHTGBVsrVg7GmVieFnBNJOJ8OO631rj/wDYiH/NWA/HLMnEMzXDfhtkkmP+4pUfUitWvaJO5/Z8FyxGxb3BYdYgSCoLe4GaxL7mjjU8Z0C3sYgDnR45dOlHJUeInEciNkBRvuQa4rJGZ0xZHO163mMcMkqLboCQsMkqG4fVjMhjTIVRgD4iRmu/sq7IHuGS6v0K24wyRMMNL6Fh5R/8Xy3MysOzy1sZe/vBLf3Oh5mkkKlVWMpqYI7eI+MYyW6bYqYz81/7KJ2/arFkgqh/bLC2GxjOonA88E+RrkrW+C2MFFYJAq46Uop23pVJM5pSlAKUpQClKUApSlAKUpQClKUApSlAYfFOH99GU1yR5I8UbaW28s+lR+95Ml0/1e+uVb9+Qsv6YIqV0rqbRBxUupW0djxe1d5FxMPPJV9YAwCBs+w8v8a2HDO0tchb2JoWPVsNo+obxD9am7Vr+O/2R+VTUlJ4aIODj0ZhCG2u5kljmVyhU6UZDkoSyFseLYn/AMyc7D+g4To/Zr4AgXrsIzqjGPPSdxnpvVXcC/8AVofm3/C1W+K5OCg8InC6Viw/Ywf6Bgyh7tfAFC9dtBJTbp4STj0ya+xweHGO7XACDGPKPPdj+XJx86za+agWJtdDCt+BQJ8Maj8yfhKdSfwEr8tq+JOXbdhgxLjGMbjI0omDjqNMaDB/CvpWypQ4YbcIiOrManUHDbdRIQZB8mKjPyFfD8DhJYmMeLc9RvqDEjB2OpQ2Rg5ANZ9KA4UYFK5p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0468" name="Picture 4" descr="http://gifportal.ru/data/smiles/sporta-135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3717032"/>
            <a:ext cx="2162547" cy="2448166"/>
          </a:xfrm>
          <a:prstGeom prst="rect">
            <a:avLst/>
          </a:prstGeom>
          <a:noFill/>
        </p:spPr>
      </p:pic>
      <p:pic>
        <p:nvPicPr>
          <p:cNvPr id="190470" name="Picture 6" descr="http://gifportal.ru/data/smiles/sporta-129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3720" y="2636912"/>
            <a:ext cx="2520280" cy="3170675"/>
          </a:xfrm>
          <a:prstGeom prst="rect">
            <a:avLst/>
          </a:prstGeom>
          <a:noFill/>
        </p:spPr>
      </p:pic>
      <p:pic>
        <p:nvPicPr>
          <p:cNvPr id="190472" name="Picture 8" descr="http://u.jimdo.com/www30/o/sdc77fa56342fc9f0/img/id892fa69192e936d/1327871675/thumb/imag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3768" y="197032"/>
            <a:ext cx="3254176" cy="2532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786430"/>
            <a:ext cx="9144000" cy="1071570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/>
          <a:p>
            <a:pPr algn="ctr"/>
            <a:r>
              <a:rPr lang="ru-RU" sz="2400" b="1" dirty="0"/>
              <a:t>Из Послания Президента РФ В.В.Путина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Федеральному</a:t>
            </a:r>
            <a:r>
              <a:rPr lang="ru-RU" sz="2400" dirty="0" smtClean="0"/>
              <a:t> </a:t>
            </a:r>
            <a:r>
              <a:rPr lang="ru-RU" sz="2400" b="1" dirty="0" smtClean="0"/>
              <a:t>Собранию</a:t>
            </a:r>
            <a:r>
              <a:rPr lang="ru-RU" sz="2400" dirty="0" smtClean="0"/>
              <a:t> </a:t>
            </a:r>
            <a:r>
              <a:rPr lang="ru-RU" sz="2400" b="1" dirty="0"/>
              <a:t>12</a:t>
            </a:r>
            <a:r>
              <a:rPr lang="ru-RU" sz="2400" dirty="0"/>
              <a:t> </a:t>
            </a:r>
            <a:r>
              <a:rPr lang="ru-RU" sz="2400" b="1" dirty="0"/>
              <a:t>декабря</a:t>
            </a:r>
            <a:r>
              <a:rPr lang="ru-RU" sz="2400" dirty="0"/>
              <a:t> </a:t>
            </a:r>
            <a:r>
              <a:rPr lang="ru-RU" sz="2400" b="1" dirty="0"/>
              <a:t>2012</a:t>
            </a:r>
            <a:r>
              <a:rPr lang="ru-RU" sz="2400" dirty="0"/>
              <a:t> </a:t>
            </a:r>
            <a:r>
              <a:rPr lang="ru-RU" sz="2400" b="1" dirty="0"/>
              <a:t>года  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158" y="1071546"/>
            <a:ext cx="6286544" cy="21431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Мы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вместе обязаны преодолеть… безответственное отношение общества в вопросах здорового образа жизни. Наряду с развитием здравоохранения больше внимания следует уделять сбережению здоровья.  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half" idx="2"/>
          </p:nvPr>
        </p:nvSpPr>
        <p:spPr>
          <a:xfrm>
            <a:off x="285720" y="3000372"/>
            <a:ext cx="8501122" cy="264320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Важнейшее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направление – развитие физической культуры и спорта, особенно среди молодёжи. Но эту задачу… не решишь за счёт… увеличения даже учебных часов физкультуры в школах. Нужны новые формы работы, широкий выбор не только спортивных, но и оздоровительных занятий прежде всего для детей, для детей младшего возраста. Именно в этом возрасте на всю жизнь закладываются привычки и интересы, и нужно их сформировать.</a:t>
            </a:r>
          </a:p>
        </p:txBody>
      </p:sp>
      <p:sp>
        <p:nvSpPr>
          <p:cNvPr id="1026" name="AutoShape 2" descr="data:image/jpeg;base64,/9j/4AAQSkZJRgABAQAAAQABAAD/2wCEAAkGBhQSERQUEhQUFBQUFRQWFxgXFxQVFBQXFBQVFxcXFxcXHCYfFxwkGhUXHy8gJCcpLCwsFx4xNTAqNSYrLCkBCQoKDgwOGg8PFykcHBwpKSkpLCksKSksKSwpKSkpKSwsKSwpKSwpLCwsLCksKSkpLCkpLCwsLCwsKSwpLCwsLP/AABEIAQQAwgMBIgACEQEDEQH/xAAcAAABBQEBAQAAAAAAAAAAAAAAAgMEBQYBBwj/xAA/EAABAwIDBQUGBQIDCQAAAAABAAIDESEEEjEFBkFRYRMicYGRBzKhsdHwI0JSweEU8RVi0hckMzRyc4KSwv/EABkBAQADAQEAAAAAAAAAAAAAAAABAgQDBf/EACMRAQEAAgEFAAMAAwAAAAAAAAABAhEDBBIhMUEiMlETFGH/2gAMAwEAAhEDEQA/APb0IQpAhCEAhCEAhCCUAkyShoq4gAcTYLO7X3wayrYu879X5R4c1j8dteSU1c4u8Tb0Wfk58cP+uuPFa3eK3phaaA5uo0/lV8m+f6QPmsSM3G6ejB/ss96rK+o6zhjXt3pcf7J1u8x5j0WSbLyCfjJIU/7OS3+HFr4t5BxAPgafNS4dvxO1OU9dPULEsCJq8CrTqb9iLwR6M14NwQR0XV5vhtqyRHuuLenA+S0uyd72vo2Xuu5/lPjyXbDnxy8enHLiuLRoXAa6Lq7uQQhCAQhCAQhCAQhCAQhCAQhCBE0zWNLnEBoFSToFgt4d6HSktZVsY4cXdT9Ene7eIyPMbT+G08PzOH5j0rp6rNyz06lYefm1+OLRx8f2nJJ+aRFNmNkvA7OdK6+i02G2C1vVY5NtMikgwhKfGAprX4rRtwjRokSYMKe1ZTR4UclJZhguz4ct0Rh301RJbYqJLoK8E6XJmTEUUiFi47aKqldQrQOlqFV4/AHUKKrYsd3t8TEQyU5mG1eLev8AC9CilDmhzTUEVBHELxGaIiq3e4O3B2ZjkdQh3dr16/eq3dPyb/GsvLhrzG1QhC1s4QhCAQhCAQhCAQhCAVRvVtIw4Z7gaOPdb0LuPkKq3XnftM2tVzIQfdufFw/YfNUzy7cbVsZu6ZSJ+Y1KmRxhzqfD6lQsKbV9OqvdkYO9XLyLdt0i72bhAwCislEHJPMerR0OoQChXQQ+KuqjvwSloUaECSAhRjFXgrhI7IKNCvZs6qkjAilDdSlxxop0KDHbIB0sqgxFjuXCy1pk1VDtkUo4earvXlFjTbp7wF47KQ94e6eY5LULybC4kscHNNKGoXqOz8UJImPH5gPXivQ6fk78dX3GLkx1dpCEIWhyCEIQCEIQCEIQInmDGuc6waCT4AVXh23tomed8nFzj5CtvgF6pvxisuDkAN3Ub4CtT8l5Bh21eSdAVk6m+JHfhn1bbPjNBz0HQcT6rTbPZQBUmAaKjyV/BYBee14pYKeJsowcni+ysukxuqlKKySikMfVXlVKQhCkCEIQCYnmpZPEqBOVFCXPVXtkVYfBT3vsoGINWu8CqJrNMxRoPu4/j5L0/cXF58NTi1x9HAH6ryocfFei+zQ/gyeLfk5aum/asvN6bJCELeyhCEIBCEIBRtpTlkMjxq1jiPECykqBt7/lpv8Atu+SJnt5ZtPa5mivrW/WhsqaD3gFYRYSsZPjZQI4u8vHt8vSynnwvtmCpV3C6yrdlR91WkdFRMPNKeCjBikNcrRLiU0k6JWVKEP3zUoORAix/dKzHilBq454CshwyDmkPxHJdeOP9lGeAlC5MUoL5bpUzbpprCT0ValzEOsoMkliFIxjlXTnulVKoSaPcPvVehezKTuTDq0/Nec4l/e60W79l01XSj/KPgf5Wzpv2ZeX09BQhC3MoQhCAQhCASJow5padHAg+YoloQeSzRZAGjzVdHBU+ivNr4RxJLfyucHAePJIiwAGUjiKn5ryMp5r0/cSsLFRoToKW3kmsUCFRZMjbzTrQOaoJMa7yGiZl2w7qpRtqQOqWyWmqxk+85bSmp1rwU7CbytcAKFWRtqWyArtAVU4bGh2nBPNnuVOxYqNiCK9Uh+KtyTHalKl18aaeaJbZK6prEt4qtgrsRJUqHi7BSZW3UbFHuqukMzjXd9bv2UyjPKDqRQeRqVg3Crz6Lc+zSD8c9GuPmaD91r6bxkz8k3K9LQhC3sgQhCAQhCAQhCDE7di7OaQcHmtfEV+/BV8LKWrWi0W9WG7zXUsRlPQg1HwPwWcZEGVA4rzObHWdehx3eEPJx4q2yjxvU1g0XF0UGNwsn5aC6q9o4CQR5rFwIGXUDxqVsZ4/D91Fkja4Fp4ih6q+OpUWXXh51g6yOLTE5pqRXQ2vpW6s8H3SQ4W4EWqrw4JsROQAV4i58Lqv/pdc2hOnE+fBXtl9K4y/U/ZmKFaBWjZLqmwGH74y1pVWm2nZIiRqbDzXNZExO1zU04WVTLvO4EiqjuiNO+aV5a+uiYxmCLWB0Ybeta9BUC9gSrzHaLdTa0w281dSrWLaoPGyyGy45JK52MAyk8K2NrjRTsI2tRcjkdW+B4hRlhpGOW/S/kfVR8YO4V3Bxml0vE+6VTSVFhMLV/gvTtw9j9lCZXe9Lp0b/J+QWO2Fs3tZGM/U4A9BqT6VXq8bA0AAUAAAHIDRb+mx1O5n5stTtKQhC0soQhCAQhCAQhCBE8DXtLXAEHUFYrbmDbFKWMqBQG5rr1K3Cw+9r/958Gt+S4c8/B24b+WlZHJcqXDiFCAT0Rp5rzW5OeMwsoUsJGlFMiCcLFMFP2Ljo31XP8AD797VWzgAmXa2VthrBYPvcgubx4erAOqtsHFQVUHbN0GYbheCkw4cEFrqEdQpTYwV3sXBTtBIwjGghoFOnPqkx4AVrROxsPgnXWS00Q2OiZmhzDLehIr4BKdIhsLnOHKwA5kqs3RpNyNn+/IRQDuN66Zj8h6rWpjAYQRRtYPyj1PE+tU+vVxnbNPPzy7sthCEKygQk5epQgUhChbX2zFhYzJM8NaNObjyaOJQNbd3hhwcfaTuyg2AAq5x5AcVkP9teDrTs56V1oz/UvM9+t7XYuZ0jqhoGWNtfcb9Tqeqx+GlJHiVfwjzX1HsnfLCYhuaOZg5teQxw8nftVZneXGMknLo3Ne2jRVpBFQL0I1XhkmOy0aLn1W13Ox5MVHahxt0OgKz9R+nh24P28tfG+gupDHqAH1CXA+4XmNy3if1SpHWURkqccaok3LNdOwAi54qPOygqeCkYTHtcKfJWFvHoFWbWbXy+inxTNACg445jwUoVmHufBTAFEkAa+2n0KkdpZQkoqHPOE5LPZV2IUBzDAvcG/qNPitvsbdcxPzyuDi090CtAeZrxXnEm2v6YdsKVYQRXStRqvTN0964sfDnZZwoHsrUtJ+bTwK2dPhLO5k5s7LqLxCELWzBCEIBCEIMhtj2oYOFhMb+3fwawGleriKAeq8b3m3ulxUpfM6p/K0e4wcmj99VRS4jqoM83VWDe0MWSaJOAffVRJHVKl4COlSfBBNY0NvqTxVtu1jskmX9fzF/qqV713D4rJIx36XV9Cq5492Ni2N1dvVsNPWhU9huFQYKehF6hwqPO6vInWBXkWaeinN1TwkVXicRRRP8Wp7wNOdEF9K+ouqfE4TI7Mw05jgVLw2NY4WcCiZgIJBCsl2Ha1goOM2w5zqMBPXRNsgN07DCEQlYdhpfVOF1E2MRlTc2IBBUBcr7KuxEuqemnsqvaOLDGkk2AqfJV9orJb87SsyJp1q93yA+ah7n77S4CdsjDXg5p917Tq0/XgVTbVxZllc86n4U0Chr1ePHsxkYM8u67fT+7ntXwWKAq8wvNLSUy16PFvWi2THggEEEHQi4PmvjnZ+Jc11ATda/Y+/GIw9o5ZGDkDmZ/6usrqPpeq6vCcP7Z8U0jNkk8WZT6gj5LR4L26xEfiwOB/yuHyIQepoWAHtnwn6ZfSP/WhE6eBucouIcpBUPEFXQjhWsTKNVfho6uHS6s1WBBUd9qfNSHKPMfT0VoNnuri3SQuadYnAA/5XVIHzC1mExILKcQsFuLjAzE9m493EMLOgcLtPqtc9pY4g2INx4Lzuow1lufWzhz3NfxbN6okiBCjYHEBxoSrN0FRwWdoVBwLT0PS3ySX4SRl2vJpz4+Yup8uEJ4BQXQyA2V5Uh+Nm/SPX+El21X/pp5p6Jrj7xIS24Ya6qLZ/EIbJ3kgkDwUlshOqU5ijvdW1fFVqA+fU8BosVvLtjO4xtNge8eZ4N8B81d7wbUEcZI4d1vVx5c1g2knrzPE1/mq09Px7/K/Gfmz1+MRp9appSZW6/Zt/FFHW1kO4T3grFQ8ALlTaKYEZ+S6yvFBCchhLjQIJjdmVAOb4IU1rLDVcUCiUKc3Ul7qBR8mZwVw7g4qCvNSgUkJYUBLhomJxZP0SJQpgZw8rgWkGhaQ4HkQvXsv9Vho8Sz3sozga1FifLQryANXovso2zRz4HGx7zf8A6C58uHdivhl23Z1jyDyKucHtMaGxUvb+7eX8SMd3iBw8OizwjI1Xm5Y68N2OUym40wnHBcDws/FM4aFOjFuCqttdvYNbKPO8Kt/rncUzLK48UNncXjuAUIFziA2tTbqapYj5CpOi1OxtiiFpll94Am+jRT5q+GPdVM8+2PMvaBGGSQwD32NMj+jnUDW+QHxWYiZ8fJTNt7UOIxM0x/O45TyaLD4D5qLF9+v8r0cZqaYLd3aNOSmCpeJYeQ181EopQk4E3KnKDhm0IPA28CpqmAUzZ3vKGSncNLQjkguUJvthzHqEKBn59F2COgqiWOqa/qKWdpwIV/gfcU4wpoEGlLp1qgdKQ/76LriknggZkapextpGDERyj8rhXwJv8FHemqWp0+qkfS+z8QJYmuFwQD6qq2tuw11XM7p+B+iofZNt/tIOyce9Fbrl/L9PJeiOiqsuePyumOVnmPMsTsx7DRwIUU4e69MxWEaQcwFONdF5ttDeLBl78jn5W191pOampaTai4XhvxonNPobCp2G2LJJo2g5mw/laXYWAgdEySEh7XAEONyfHkenBXUcA5KZxf1XLm/im2Vu82K5u7n9BwVT7Sdq9hgpKHvPGQf+Vj8FsnsovGfa7tbtJ2QtvkGY+JsF3wnxwytvtghFYfev38U7EKBcdUpwLuoTIyoUNzNKVU8pt2vFAQNoLpwpLR8ksoI8stCnIpK+ig4p9XLuGkoUF03E24+v8IUZcQFE3JDUJ4rlFIrSHMKlsxAdpryS3xA6oawCwFEChbVBauArqBJHjZN0qnimypF1uNtn+mxjDo15DHeenx/dfRGFlzNBXy48UpSxXqUXtGAwELGGuIlBYR3qtDbPda46ePRc85vymLDf3evO44ePM2Kjs72ivauFRkaSQMgcKOPQjhfDSYeze0GQdkSykbTmuctaEamorfRO4SIADKBLWJ5IyyHs9b24gd6ul06IQ33QJKxHN3H/AIZNieFwL5tLqJNC53Q3kOElAkpHA5rMzaPFSSAJWg1vxOgIB5BeuNNRUXr8V4PM1oFC7tCY2hpq5vZkkd0hwuAKjletV6R7Ot5u3hkhkNZcO4sOl21OUgix0pbkq5T6mNBtPFBjHOJ0BXzntXHGfESyk+8408BoPReve0zbPZYZ4Bu7u+tl4swfd1bCIpbfmu0XAfJdV0AFdXEKQ4LJiScDqeS455dZvdHPj5fVcfEA00CgQHOquxm4SSusN1AtUIahWBVGeqSmQaOPX7KB4vQVzOguQKzIokhyUg4GrhHJKBshA28VUeN5bI0h2U1Heq4U61F1LcoeIFU+DY7KkDmtuGUif3qyfi0rawNK6cBa6tnMtakVIDfNMO0HHn72lLNsstu5jO7R3fyteGtzPHZ6HNa1KknyNVqcXOA3vuMn4IDaPf8AhngDmb+W9QLX1VKlXveZD2cWYBwY14Dw4uLRXNQj3agHTzVru2z+gxMZ4PIY/qHaHyNFO3YwObM9xzPcaE1BszutAI4UCjb5YSgBFqfYVd/BV+1HanaTtjBsLnzsseAl7Rx5nmc86mgI/wCmgPxukK8mogFdQhWAhC4UHU28+N0OJ+CSXcL8PvpooEByVC2pC7Izl9+qkYaP4KBKQhCsEVTU7eWqdzffRIkCkIY6oqlg80zXK7oaeSczoHA5DXJBCKIHcyC5NlBQKc6/7JuQWQPolPFUD+7UOaUtAcTlcTR2UZQ0l1bitlspsLGGuMcRDGsjzgyNqakA8iQXcKGixGxW1nAq1tnGrqgWaTS1bmlFsp3tcMw7FhY2KjQHnOQQDY1FT7xqQFSpaDcpwynKAG5n5RXNlBIsTxISd930Z5qLubi++5t7mvu5Wg/mDR0JCPaFJSPzCpfaXmuGGp5lSEzhm2ToK6KuoXC5dUhuaLMPuibZiKWdYhPlJkhDtVAS51+Yp9+KZLtPsrr25TTp9UkSUvry5IOOb3uf16qTE2wKGxW+/OidaECg3p8EKwbgzQd4oTYqR9/FJkH7fNCFIbxDe6uRXA+62QhB0Gw8UrXyXEKwVm+/X6Lj+PT7uhCgcAv98il11QhA3s80mHTN8AVtnYpz21JoWRxgUDW+44AaDrrqhCpUl4FpbiYX5nEyNc91TW5ke0+uUKb7Qv8AgV4jT0QhU+peeM0TjTZCF0Vd4oqhCDq4uoUiFjT3vJIww7w++BQhVFgFKwEYLr8EIUi0QhC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vmdaily.ru/photo/large/file67rgrh5g036147r4nav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1071546"/>
            <a:ext cx="1643074" cy="187234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14346" y="0"/>
            <a:ext cx="9358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cs typeface="Times New Roman" pitchFamily="18" charset="0"/>
              </a:rPr>
              <a:t>Создание школьной инфраструктуры, способствующей сохранению и укреплению здоровья обучающихся</a:t>
            </a:r>
            <a:endParaRPr lang="ru-RU" sz="1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prezentazia.ucoz.ru/sport/dd646ef20b5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3212976"/>
            <a:ext cx="3837351" cy="26525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04088"/>
            <a:ext cx="7543824" cy="5817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Проблемы: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15370" cy="48577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устаревшее технологическое оборудование столовых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недостаточная оснащенность спортивным оборудованием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отсутствие спортзала в ОУ №3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2530" name="Picture 2" descr="http://www.sgpi.ru/userfiles/st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647824" y="21502814"/>
            <a:ext cx="4562014" cy="6748398"/>
          </a:xfrm>
          <a:prstGeom prst="rect">
            <a:avLst/>
          </a:prstGeom>
          <a:noFill/>
        </p:spPr>
      </p:pic>
      <p:pic>
        <p:nvPicPr>
          <p:cNvPr id="22536" name="Picture 8" descr="http://t3.gstatic.com/images?q=tbn:ANd9GcQ3mlbrzSZlUbdwWcrXfyreRhzFC5Zn2BMad5QNP-MgXJ5KyEe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5" y="3878842"/>
            <a:ext cx="3672408" cy="275076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Прямоугольник 8"/>
          <p:cNvSpPr/>
          <p:nvPr/>
        </p:nvSpPr>
        <p:spPr>
          <a:xfrm>
            <a:off x="-214346" y="0"/>
            <a:ext cx="9358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cs typeface="Times New Roman" pitchFamily="18" charset="0"/>
              </a:rPr>
              <a:t>Создание школьной инфраструктуры, способствующей сохранению и укреплению здоровья обучающихся</a:t>
            </a:r>
            <a:endParaRPr lang="ru-RU" sz="1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учитель\Local Settings\Temporary Internet Files\Content.Word\P105083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2143116"/>
            <a:ext cx="2983648" cy="1857388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64294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ru-RU" sz="2400" b="1" dirty="0" smtClean="0"/>
              <a:t>Изменение инфраструктуры школы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6072198" cy="15716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 кухонных помещений на сумму 461 610 руб.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20 дополнительных посадочных мест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Оснащение столовых современным технологическим</a:t>
            </a:r>
          </a:p>
          <a:p>
            <a:pPr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оборудованием на сумму 1 746 273 руб.</a:t>
            </a:r>
          </a:p>
        </p:txBody>
      </p:sp>
      <p:pic>
        <p:nvPicPr>
          <p:cNvPr id="6" name="Рисунок 5" descr="C:\Documents and Settings\учитель\Local Settings\Temporary Internet Files\Content.Word\P105083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4500570"/>
            <a:ext cx="3071834" cy="1928826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214346" y="0"/>
            <a:ext cx="9358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cs typeface="Times New Roman" pitchFamily="18" charset="0"/>
              </a:rPr>
              <a:t>Создание школьной инфраструктуры, способствующей сохранению и укреплению здоровья обучающихся</a:t>
            </a:r>
            <a:endParaRPr lang="ru-RU" sz="1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42910" y="3214686"/>
          <a:ext cx="457203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dvAuto="1000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64294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ru-RU" sz="2400" b="1" dirty="0" smtClean="0"/>
              <a:t>Организация просветительской работы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932040" cy="22151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Родительские собрания и классные часы по культуре здорового питания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публикаций рубрики «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НаКормИли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газеты «Золотой ключик»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214346" y="0"/>
            <a:ext cx="9358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cs typeface="Times New Roman" pitchFamily="18" charset="0"/>
              </a:rPr>
              <a:t>Создание школьной инфраструктуры, способствующей сохранению и укреплению здоровья обучающихся</a:t>
            </a:r>
            <a:endParaRPr lang="ru-RU" sz="1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17762" name="Picture 2" descr="E:\KINGSTON\методдень\P10004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5824" y="1412776"/>
            <a:ext cx="3848833" cy="2592288"/>
          </a:xfrm>
          <a:prstGeom prst="rect">
            <a:avLst/>
          </a:prstGeom>
          <a:ln w="127000" cap="rnd">
            <a:solidFill>
              <a:schemeClr val="bg2">
                <a:lumMod val="9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7763" name="Picture 3" descr="E:\KINGSTON\на кондитерской фабрике\экскурсия на кондитерскую фабрику5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323528" y="3717032"/>
            <a:ext cx="5103242" cy="2607913"/>
          </a:xfrm>
          <a:prstGeom prst="rect">
            <a:avLst/>
          </a:prstGeom>
          <a:ln w="127000" cap="rnd">
            <a:solidFill>
              <a:schemeClr val="bg2">
                <a:lumMod val="9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436096" y="4077072"/>
            <a:ext cx="3563888" cy="22151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Удовлетворенность организацией питания:</a:t>
            </a:r>
          </a:p>
          <a:p>
            <a:pPr marL="274320" marR="0" lvl="0" indent="-27432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среди детей – 80%</a:t>
            </a:r>
          </a:p>
          <a:p>
            <a:pPr marL="274320" marR="0" lvl="0" indent="-27432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среди родителей –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72%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7956376" cy="15121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спортивный зал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тренажёрный зал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зал для спортивных занятий в дошкольной группе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универсальный спортивный 	комплекс на пришкольном  участке</a:t>
            </a:r>
          </a:p>
          <a:p>
            <a:endParaRPr lang="ru-RU" sz="1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9" name="Рисунок 8" descr="G:\лагерь\лагерь8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1422907">
            <a:off x="1121123" y="3298017"/>
            <a:ext cx="6181674" cy="3170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214346" y="0"/>
            <a:ext cx="9358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cs typeface="Times New Roman" pitchFamily="18" charset="0"/>
              </a:rPr>
              <a:t>Создание школьной инфраструктуры, способствующей сохранению и укреплению здоровья обучающихся</a:t>
            </a:r>
            <a:endParaRPr lang="ru-RU" sz="1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64294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ru-RU" sz="2400" b="1" dirty="0" smtClean="0"/>
              <a:t>Спортивная инфраструктура школы</a:t>
            </a:r>
            <a:endParaRPr lang="ru-RU" sz="24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 rot="21444080">
            <a:off x="1127976" y="3063819"/>
            <a:ext cx="6213564" cy="3862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8786" name="Picture 2" descr="D:\Надя\фото\Новая папка (2)\DSC_08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429095">
            <a:off x="1063760" y="3101235"/>
            <a:ext cx="7191785" cy="3887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413347">
            <a:off x="1020334" y="2832224"/>
            <a:ext cx="7324250" cy="4648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email"/>
          <a:srcRect r="-886"/>
          <a:stretch>
            <a:fillRect/>
          </a:stretch>
        </p:blipFill>
        <p:spPr bwMode="auto">
          <a:xfrm rot="21382788">
            <a:off x="1080883" y="2721254"/>
            <a:ext cx="7422000" cy="5976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50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1196752"/>
            <a:ext cx="2808312" cy="2487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2341562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3720" y="1196752"/>
            <a:ext cx="2520280" cy="3886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4077072"/>
            <a:ext cx="2880320" cy="2376264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Освоены денежные средства в сумме 130 000,0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Закуплено спортивное снаряжение  на сумму 160 000,0 руб.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14346" y="0"/>
            <a:ext cx="9358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cs typeface="Times New Roman" pitchFamily="18" charset="0"/>
              </a:rPr>
              <a:t>Создание школьной инфраструктуры, способствующей сохранению и укреплению здоровья обучающихся</a:t>
            </a:r>
            <a:endParaRPr lang="ru-RU" sz="1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64294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ru-RU" sz="2400" b="1" dirty="0" smtClean="0"/>
              <a:t>Тренажёрный зал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96752"/>
            <a:ext cx="3923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2" indent="-271463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силовые станции </a:t>
            </a:r>
          </a:p>
          <a:p>
            <a:pPr marL="271463" lvl="2" indent="-271463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беговые дорожки </a:t>
            </a:r>
          </a:p>
          <a:p>
            <a:pPr marL="271463" lvl="2" indent="-271463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велотренажер</a:t>
            </a:r>
          </a:p>
          <a:p>
            <a:pPr marL="271463" lvl="2" indent="-271463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эллиптический</a:t>
            </a:r>
          </a:p>
          <a:p>
            <a:pPr marL="271463" lvl="2" indent="-271463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гребной</a:t>
            </a:r>
          </a:p>
          <a:p>
            <a:pPr marL="271463" lvl="2" indent="-271463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степпер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3356992"/>
            <a:ext cx="2218634" cy="3192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4221088"/>
            <a:ext cx="2880320" cy="1296144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Курсовая подготовка по адаптивной физкультуре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14346" y="0"/>
            <a:ext cx="9358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cs typeface="Times New Roman" pitchFamily="18" charset="0"/>
              </a:rPr>
              <a:t>Создание школьной инфраструктуры, способствующей сохранению и укреплению здоровья обучающихся</a:t>
            </a:r>
            <a:endParaRPr lang="ru-RU" sz="1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64294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ru-RU" sz="2400" b="1" dirty="0" smtClean="0"/>
              <a:t>Кадровое обеспечение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96752"/>
            <a:ext cx="2843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2" indent="-271463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Все педагоги по физической культуре и ОБЖ имеют высшую квалификационную категорию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1340768"/>
            <a:ext cx="3199166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268760"/>
            <a:ext cx="2905022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3501008"/>
            <a:ext cx="2172023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212976"/>
            <a:ext cx="2448272" cy="3196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9694-8609-4DC0-81C1-3E1E149932D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14346" y="0"/>
            <a:ext cx="9358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cs typeface="Times New Roman" pitchFamily="18" charset="0"/>
              </a:rPr>
              <a:t>Создание школьной инфраструктуры, способствующей сохранению и укреплению здоровья обучающихся</a:t>
            </a:r>
            <a:endParaRPr lang="ru-RU" sz="1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700808"/>
            <a:ext cx="367240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2" indent="-271463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0,5 ставки инструктора </a:t>
            </a:r>
          </a:p>
          <a:p>
            <a:pPr marL="271463" lvl="2" indent="-271463">
              <a:spcBef>
                <a:spcPts val="600"/>
              </a:spcBef>
              <a:buClr>
                <a:schemeClr val="tx2">
                  <a:lumMod val="75000"/>
                </a:schemeClr>
              </a:buClr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   по физической культуре</a:t>
            </a:r>
          </a:p>
          <a:p>
            <a:pPr marL="271463" lvl="2" indent="-271463"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Секции мини-футбола </a:t>
            </a:r>
          </a:p>
          <a:p>
            <a:pPr marL="271463" lvl="2" indent="-271463">
              <a:spcBef>
                <a:spcPts val="600"/>
              </a:spcBef>
              <a:buClr>
                <a:schemeClr val="tx2">
                  <a:lumMod val="75000"/>
                </a:schemeClr>
              </a:buClr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   и фитнеса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3933056"/>
            <a:ext cx="4056199" cy="2705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2" descr="E:\фото стенд\стенд3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0" y="3949740"/>
            <a:ext cx="4355976" cy="2642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2" descr="C:\Users\Люба\AppData\Local\Temp\Rar$DIa0.615\SDC11407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4283969" y="1340769"/>
            <a:ext cx="3888432" cy="2593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0" y="500042"/>
            <a:ext cx="914400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Организация внеурочной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спортивной деятельности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базе школы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1070</TotalTime>
  <Words>2986</Words>
  <Application>Microsoft Office PowerPoint</Application>
  <PresentationFormat>Экран (4:3)</PresentationFormat>
  <Paragraphs>642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Создание  школьной инфраструктуры, способствующей  сохранению и укреплению здоровья обучающихся</vt:lpstr>
      <vt:lpstr>Из Послания Президента РФ В.В.Путина  Федеральному Собранию 12 декабря 2012 года  </vt:lpstr>
      <vt:lpstr>Проблемы:</vt:lpstr>
      <vt:lpstr>Изменение инфраструктуры школы</vt:lpstr>
      <vt:lpstr>Организация просветительской работы</vt:lpstr>
      <vt:lpstr>Спортивная инфраструктура школы</vt:lpstr>
      <vt:lpstr>Тренажёрный зал</vt:lpstr>
      <vt:lpstr>Кадровое обеспечение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120</cp:revision>
  <dcterms:created xsi:type="dcterms:W3CDTF">2013-02-15T20:01:21Z</dcterms:created>
  <dcterms:modified xsi:type="dcterms:W3CDTF">2015-02-09T21:52:38Z</dcterms:modified>
</cp:coreProperties>
</file>