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34CE-F828-47DC-B861-21154224A94F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43F-A6AA-456E-9C72-3348D3A24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2214578"/>
          </a:xfrm>
        </p:spPr>
        <p:txBody>
          <a:bodyPr>
            <a:prstTxWarp prst="textChevronInverted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такое разложение на множители и зачем оно нужно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9388" y="4000504"/>
            <a:ext cx="2200280" cy="183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разложение на множители и зачем оно нужно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pPr algn="ctr"/>
            <a:r>
              <a:rPr lang="ru-RU" b="1" dirty="0" smtClean="0"/>
              <a:t>Разложение на множители используется для:</a:t>
            </a:r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 rot="2084240">
            <a:off x="3363891" y="2495773"/>
            <a:ext cx="642942" cy="1304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497208">
            <a:off x="5245535" y="2495182"/>
            <a:ext cx="642942" cy="1304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14348" y="3786190"/>
            <a:ext cx="3071834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3200" b="1" dirty="0" err="1" smtClean="0"/>
              <a:t>р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ешения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уравнений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429256" y="3857628"/>
            <a:ext cx="3429024" cy="1643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3200" b="1" dirty="0" smtClean="0"/>
              <a:t>п</a:t>
            </a:r>
            <a:r>
              <a:rPr lang="ru-RU" sz="3200" b="1" dirty="0" smtClean="0"/>
              <a:t>реобразования числовых и буквенных выражений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Работа над ошибками</a:t>
            </a:r>
            <a:endParaRPr lang="ru-RU" sz="3600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428596" y="1071546"/>
            <a:ext cx="7072362" cy="5000660"/>
            <a:chOff x="928662" y="857232"/>
            <a:chExt cx="5955991" cy="495237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857356" y="1571612"/>
              <a:ext cx="4786346" cy="2357454"/>
            </a:xfrm>
            <a:prstGeom prst="line">
              <a:avLst/>
            </a:prstGeom>
            <a:ln w="539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428728" y="3929066"/>
              <a:ext cx="5143536" cy="1071570"/>
            </a:xfrm>
            <a:prstGeom prst="line">
              <a:avLst/>
            </a:prstGeom>
            <a:ln w="539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571604" y="3143248"/>
              <a:ext cx="4429156" cy="285752"/>
            </a:xfrm>
            <a:prstGeom prst="line">
              <a:avLst/>
            </a:prstGeom>
            <a:ln w="539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000496" y="85723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6182" y="5286388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8662" y="478632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28728" y="1643050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6026" y="3374013"/>
              <a:ext cx="428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4744" y="4000504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7620" y="2143116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Работа над ошибками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29742" y="1491873"/>
            <a:ext cx="2698219" cy="180233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88110" y="3294205"/>
            <a:ext cx="2899579" cy="81924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23984" y="2722116"/>
            <a:ext cx="3386199" cy="161088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900" y="945712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7084" y="4331911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6207" y="3949599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110" y="1546489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2162" y="2869853"/>
            <a:ext cx="241631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5918" y="3214686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28794" y="1857364"/>
            <a:ext cx="241632" cy="40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785794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Дано:      ВАЕ=108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DBF=72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 АС=</a:t>
            </a:r>
            <a:r>
              <a:rPr lang="en-US" sz="2400" i="1" dirty="0" smtClean="0">
                <a:latin typeface="Times New Roman"/>
                <a:cs typeface="Times New Roman"/>
              </a:rPr>
              <a:t>9</a:t>
            </a:r>
            <a:r>
              <a:rPr lang="ru-RU" sz="2400" i="1" dirty="0" smtClean="0">
                <a:latin typeface="Times New Roman"/>
                <a:cs typeface="Times New Roman"/>
              </a:rPr>
              <a:t>см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72000" y="857232"/>
          <a:ext cx="296864" cy="285752"/>
        </p:xfrm>
        <a:graphic>
          <a:graphicData uri="http://schemas.openxmlformats.org/presentationml/2006/ole">
            <p:oleObj spid="_x0000_s102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429388" y="857232"/>
          <a:ext cx="296864" cy="285752"/>
        </p:xfrm>
        <a:graphic>
          <a:graphicData uri="http://schemas.openxmlformats.org/presentationml/2006/ole">
            <p:oleObj spid="_x0000_s1027" name="Формула" r:id="rId4" imgW="164880" imgH="1522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714744" y="150017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Найти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2000240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Решение:      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ВАС- смежные углы</a:t>
            </a:r>
            <a:r>
              <a:rPr lang="ru-RU" sz="2400" i="1" dirty="0" smtClean="0">
                <a:latin typeface="Times New Roman"/>
                <a:cs typeface="Times New Roman"/>
              </a:rPr>
              <a:t>, следовательно, их сумма равна 180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ВАС=180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ВАЕ=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-108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=72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143504" y="2143116"/>
          <a:ext cx="296863" cy="285750"/>
        </p:xfrm>
        <a:graphic>
          <a:graphicData uri="http://schemas.openxmlformats.org/presentationml/2006/ole">
            <p:oleObj spid="_x0000_s102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429388" y="2071678"/>
          <a:ext cx="296863" cy="285750"/>
        </p:xfrm>
        <a:graphic>
          <a:graphicData uri="http://schemas.openxmlformats.org/presentationml/2006/ole">
            <p:oleObj spid="_x0000_s1029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857752" y="2786058"/>
          <a:ext cx="296863" cy="285750"/>
        </p:xfrm>
        <a:graphic>
          <a:graphicData uri="http://schemas.openxmlformats.org/presentationml/2006/ole">
            <p:oleObj spid="_x0000_s1030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643702" y="2786058"/>
          <a:ext cx="296863" cy="285750"/>
        </p:xfrm>
        <a:graphic>
          <a:graphicData uri="http://schemas.openxmlformats.org/presentationml/2006/ole">
            <p:oleObj spid="_x0000_s1031" name="Формула" r:id="rId8" imgW="164880" imgH="1522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57488" y="3500438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DBF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С- вертикальные  углы</a:t>
            </a:r>
            <a:r>
              <a:rPr lang="ru-RU" sz="2400" i="1" dirty="0" smtClean="0">
                <a:latin typeface="Times New Roman"/>
                <a:cs typeface="Times New Roman"/>
              </a:rPr>
              <a:t>, следовательно, они равны,</a:t>
            </a:r>
            <a:endParaRPr lang="en-US" sz="2400" i="1" dirty="0" smtClean="0">
              <a:latin typeface="Times New Roman"/>
              <a:cs typeface="Times New Roman"/>
            </a:endParaRPr>
          </a:p>
          <a:p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DBF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ABC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i="1" dirty="0" smtClean="0">
                <a:latin typeface="Times New Roman"/>
                <a:cs typeface="Times New Roman"/>
              </a:rPr>
              <a:t>72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643174" y="3571876"/>
          <a:ext cx="296863" cy="285750"/>
        </p:xfrm>
        <a:graphic>
          <a:graphicData uri="http://schemas.openxmlformats.org/presentationml/2006/ole">
            <p:oleObj spid="_x0000_s103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714744" y="3571876"/>
          <a:ext cx="296863" cy="285750"/>
        </p:xfrm>
        <a:graphic>
          <a:graphicData uri="http://schemas.openxmlformats.org/presentationml/2006/ole">
            <p:oleObj spid="_x0000_s1033" name="Формула" r:id="rId10" imgW="164880" imgH="1522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357554" y="4357694"/>
          <a:ext cx="296863" cy="285750"/>
        </p:xfrm>
        <a:graphic>
          <a:graphicData uri="http://schemas.openxmlformats.org/presentationml/2006/ole">
            <p:oleObj spid="_x0000_s1034" name="Формула" r:id="rId11" imgW="164880" imgH="1522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500562" y="4286256"/>
          <a:ext cx="296863" cy="285750"/>
        </p:xfrm>
        <a:graphic>
          <a:graphicData uri="http://schemas.openxmlformats.org/presentationml/2006/ole">
            <p:oleObj spid="_x0000_s1035" name="Формула" r:id="rId12" imgW="164880" imgH="15228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28662" y="492919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BAC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72</a:t>
            </a:r>
            <a:r>
              <a:rPr lang="en-US" sz="2400" i="1" dirty="0" smtClean="0">
                <a:latin typeface="Times New Roman"/>
                <a:cs typeface="Times New Roman"/>
              </a:rPr>
              <a:t>º</a:t>
            </a:r>
            <a:r>
              <a:rPr lang="ru-RU" sz="2400" i="1" dirty="0" smtClean="0">
                <a:latin typeface="Times New Roman"/>
                <a:cs typeface="Times New Roman"/>
              </a:rPr>
              <a:t>, следовательно  ∆АВС – равнобедренный, АС=ВС=9см.</a:t>
            </a:r>
            <a:endParaRPr lang="en-US" sz="2400" i="1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071538" y="5000636"/>
          <a:ext cx="296862" cy="285750"/>
        </p:xfrm>
        <a:graphic>
          <a:graphicData uri="http://schemas.openxmlformats.org/presentationml/2006/ole">
            <p:oleObj spid="_x0000_s1036" name="Формула" r:id="rId13" imgW="164880" imgH="1522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2285984" y="5000636"/>
          <a:ext cx="296862" cy="285750"/>
        </p:xfrm>
        <a:graphic>
          <a:graphicData uri="http://schemas.openxmlformats.org/presentationml/2006/ole">
            <p:oleObj spid="_x0000_s1037" name="Формула" r:id="rId14" imgW="164880" imgH="15228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85786" y="578645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Ответ: 9 см.</a:t>
            </a:r>
            <a:endParaRPr lang="en-US" sz="2400" i="1" dirty="0" smtClean="0">
              <a:latin typeface="Times New Roman"/>
              <a:cs typeface="Times New Roman"/>
            </a:endParaRPr>
          </a:p>
        </p:txBody>
      </p:sp>
      <p:sp>
        <p:nvSpPr>
          <p:cNvPr id="32" name="Дуга 31"/>
          <p:cNvSpPr/>
          <p:nvPr/>
        </p:nvSpPr>
        <p:spPr>
          <a:xfrm rot="12436620">
            <a:off x="1499143" y="1948120"/>
            <a:ext cx="500066" cy="428628"/>
          </a:xfrm>
          <a:prstGeom prst="arc">
            <a:avLst>
              <a:gd name="adj1" fmla="val 13664864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8879753">
            <a:off x="1795912" y="2241377"/>
            <a:ext cx="500066" cy="450714"/>
          </a:xfrm>
          <a:prstGeom prst="arc">
            <a:avLst>
              <a:gd name="adj1" fmla="val 13664864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8275843">
            <a:off x="1801051" y="2109702"/>
            <a:ext cx="500066" cy="450714"/>
          </a:xfrm>
          <a:prstGeom prst="arc">
            <a:avLst>
              <a:gd name="adj1" fmla="val 15919766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8879753">
            <a:off x="1400884" y="3476650"/>
            <a:ext cx="336874" cy="547641"/>
          </a:xfrm>
          <a:prstGeom prst="arc">
            <a:avLst>
              <a:gd name="adj1" fmla="val 15710343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7269929">
            <a:off x="1387232" y="3781863"/>
            <a:ext cx="353557" cy="473485"/>
          </a:xfrm>
          <a:prstGeom prst="arc">
            <a:avLst>
              <a:gd name="adj1" fmla="val 17010890"/>
              <a:gd name="adj2" fmla="val 570680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21073427">
            <a:off x="1674499" y="3393072"/>
            <a:ext cx="500066" cy="450714"/>
          </a:xfrm>
          <a:prstGeom prst="arc">
            <a:avLst>
              <a:gd name="adj1" fmla="val 13664864"/>
              <a:gd name="adj2" fmla="val 19041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7353169">
            <a:off x="1819442" y="3222801"/>
            <a:ext cx="353557" cy="473485"/>
          </a:xfrm>
          <a:prstGeom prst="arc">
            <a:avLst>
              <a:gd name="adj1" fmla="val 17010890"/>
              <a:gd name="adj2" fmla="val 570680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  <p:bldP spid="26" grpId="0"/>
      <p:bldP spid="28" grpId="0"/>
      <p:bldP spid="31" grpId="0"/>
      <p:bldP spid="32" grpId="0" animBg="1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над ошибками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214422"/>
            <a:ext cx="2786082" cy="235745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00562" y="2285992"/>
            <a:ext cx="4143404" cy="15001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85852" y="4000504"/>
            <a:ext cx="3786214" cy="178595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над ошибками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00109"/>
            <a:ext cx="5572164" cy="1428759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2800" i="1" dirty="0" smtClean="0">
                <a:latin typeface="Times New Roman"/>
                <a:cs typeface="Times New Roman"/>
              </a:rPr>
              <a:t>∆АВС, АВ=ВС, </a:t>
            </a:r>
          </a:p>
          <a:p>
            <a:pPr lvl="2">
              <a:buNone/>
            </a:pPr>
            <a:r>
              <a:rPr lang="ru-RU" sz="2800" i="1" dirty="0" smtClean="0">
                <a:latin typeface="Times New Roman"/>
                <a:cs typeface="Times New Roman"/>
              </a:rPr>
              <a:t>угол В – тупой, </a:t>
            </a:r>
          </a:p>
          <a:p>
            <a:pPr lvl="2">
              <a:buNone/>
            </a:pPr>
            <a:r>
              <a:rPr lang="ru-RU" sz="2800" i="1" dirty="0" smtClean="0">
                <a:latin typeface="Times New Roman"/>
                <a:cs typeface="Times New Roman"/>
              </a:rPr>
              <a:t>АС</a:t>
            </a:r>
            <a:r>
              <a:rPr lang="en-US" sz="2800" i="1" dirty="0" smtClean="0">
                <a:latin typeface="Times New Roman"/>
                <a:cs typeface="Times New Roman"/>
              </a:rPr>
              <a:t>&gt;</a:t>
            </a:r>
            <a:r>
              <a:rPr lang="ru-RU" sz="2800" i="1" dirty="0" smtClean="0">
                <a:latin typeface="Times New Roman"/>
                <a:cs typeface="Times New Roman"/>
              </a:rPr>
              <a:t>АВ на 9см, Р=45см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1000108"/>
            <a:ext cx="4143404" cy="1500198"/>
          </a:xfrm>
          <a:prstGeom prst="triangl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28794" y="642918"/>
            <a:ext cx="241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2500306"/>
            <a:ext cx="241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2571744"/>
            <a:ext cx="241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571836" y="2285992"/>
            <a:ext cx="5572164" cy="142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Найти: АС, АВ, ВС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42976" y="1571612"/>
            <a:ext cx="285752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71802" y="1643050"/>
            <a:ext cx="357190" cy="142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2"/>
          <p:cNvSpPr txBox="1">
            <a:spLocks/>
          </p:cNvSpPr>
          <p:nvPr/>
        </p:nvSpPr>
        <p:spPr>
          <a:xfrm>
            <a:off x="357158" y="2928934"/>
            <a:ext cx="8286808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∆АВС, АВ=ВС, угол В – тупой,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 smtClean="0">
                <a:latin typeface="Times New Roman"/>
                <a:cs typeface="Times New Roman"/>
              </a:rPr>
              <a:t>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следовательно  АС – наибольшая сторона,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57158" y="3571876"/>
            <a:ext cx="8286808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Пусть АВ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см, тогда ВС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см, АС = х+9см, зная, что Р=45 см, составим и решим уравнение: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357158" y="4214818"/>
            <a:ext cx="828680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noProof="0" dirty="0" smtClean="0">
                <a:latin typeface="Times New Roman" pitchFamily="18" charset="0"/>
                <a:cs typeface="Times New Roman" pitchFamily="18" charset="0"/>
              </a:rPr>
              <a:t>+х+х+9=45,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357158" y="4714884"/>
            <a:ext cx="1643074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2800" i="1" noProof="0" dirty="0" smtClean="0">
                <a:latin typeface="Times New Roman" pitchFamily="18" charset="0"/>
                <a:cs typeface="Times New Roman" pitchFamily="18" charset="0"/>
              </a:rPr>
              <a:t>+9=45,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3х=45-9,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noProof="0" dirty="0" smtClean="0">
                <a:latin typeface="Times New Roman" pitchFamily="18" charset="0"/>
                <a:cs typeface="Times New Roman" pitchFamily="18" charset="0"/>
              </a:rPr>
              <a:t>3х=36,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х=12,</a:t>
            </a: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2714612" y="4286256"/>
            <a:ext cx="3000396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12 см – АВ, ВС</a:t>
            </a: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noProof="0" dirty="0" smtClean="0">
                <a:latin typeface="Times New Roman" pitchFamily="18" charset="0"/>
                <a:cs typeface="Times New Roman" pitchFamily="18" charset="0"/>
              </a:rPr>
              <a:t>АС=12+9=21 (см)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2714612" y="5572140"/>
            <a:ext cx="4429156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 12 см, 12 см, 21 см</a:t>
            </a: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lang="ru-RU" sz="2800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5250" algn="l"/>
              </a:tabLst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Autofit/>
          </a:bodyPr>
          <a:lstStyle/>
          <a:p>
            <a:r>
              <a:rPr lang="ru-RU" sz="3600" dirty="0" smtClean="0"/>
              <a:t>Что такое разложение на множители и зачем оно нужно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5715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1928802"/>
          <a:ext cx="8459099" cy="1571636"/>
        </p:xfrm>
        <a:graphic>
          <a:graphicData uri="http://schemas.openxmlformats.org/presentationml/2006/ole">
            <p:oleObj spid="_x0000_s2050" name="Формула" r:id="rId3" imgW="2323800" imgH="4316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00430" y="2000240"/>
            <a:ext cx="5214974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786058"/>
            <a:ext cx="6715172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89075" y="3727450"/>
          <a:ext cx="6194425" cy="831850"/>
        </p:xfrm>
        <a:graphic>
          <a:graphicData uri="http://schemas.openxmlformats.org/presentationml/2006/ole">
            <p:oleObj spid="_x0000_s2051" name="Формула" r:id="rId4" imgW="1701720" imgH="2286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500166" y="4857760"/>
          <a:ext cx="6194425" cy="831850"/>
        </p:xfrm>
        <a:graphic>
          <a:graphicData uri="http://schemas.openxmlformats.org/presentationml/2006/ole">
            <p:oleObj spid="_x0000_s2052" name="Формула" r:id="rId5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1143008"/>
          </a:xfrm>
        </p:spPr>
        <p:txBody>
          <a:bodyPr/>
          <a:lstStyle/>
          <a:p>
            <a:pPr algn="ctr"/>
            <a:r>
              <a:rPr lang="ru-RU" dirty="0" smtClean="0"/>
              <a:t>Разложить на множители – представить в виде произведения.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928802"/>
            <a:ext cx="342902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2х - 3=0,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000372"/>
            <a:ext cx="3429024" cy="21431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2х=0+3,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2х=3,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х=1,5.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Ответ:1,5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6248" y="2000240"/>
            <a:ext cx="342902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х+2=0,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6248" y="3071810"/>
            <a:ext cx="3429024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х=0-2,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х=-2.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857232"/>
            <a:ext cx="342902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28926" y="1214422"/>
          <a:ext cx="3028968" cy="673104"/>
        </p:xfrm>
        <a:graphic>
          <a:graphicData uri="http://schemas.openxmlformats.org/presentationml/2006/ole">
            <p:oleObj spid="_x0000_s3074" name="Формула" r:id="rId3" imgW="91440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43000" y="1928813"/>
          <a:ext cx="6194425" cy="831850"/>
        </p:xfrm>
        <a:graphic>
          <a:graphicData uri="http://schemas.openxmlformats.org/presentationml/2006/ole">
            <p:oleObj spid="_x0000_s3075" name="Формула" r:id="rId4" imgW="1701720" imgH="228600" progId="Equation.3">
              <p:embed/>
            </p:oleObj>
          </a:graphicData>
        </a:graphic>
      </p:graphicFrame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2254250" y="2760663"/>
          <a:ext cx="4114800" cy="739775"/>
        </p:xfrm>
        <a:graphic>
          <a:graphicData uri="http://schemas.openxmlformats.org/presentationml/2006/ole">
            <p:oleObj spid="_x0000_s3076" name="Формула" r:id="rId5" imgW="1130040" imgH="203040" progId="Equation.3">
              <p:embed/>
            </p:oleObj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714348" y="3500438"/>
            <a:ext cx="3429024" cy="2857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2х - 3=0, или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2х=0+3,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2х=3,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х=1,5.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Ответ:1,5, -2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357686" y="3571876"/>
            <a:ext cx="3429024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х+2=0,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х=0-2,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х=-2.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00033" y="1285860"/>
          <a:ext cx="7799835" cy="3357586"/>
        </p:xfrm>
        <a:graphic>
          <a:graphicData uri="http://schemas.openxmlformats.org/presentationml/2006/ole">
            <p:oleObj spid="_x0000_s21506" name="Формула" r:id="rId3" imgW="2006280" imgH="863280" progId="Equation.3">
              <p:embed/>
            </p:oleObj>
          </a:graphicData>
        </a:graphic>
      </p:graphicFrame>
      <p:sp useBgFill="1">
        <p:nvSpPr>
          <p:cNvPr id="5" name="Прямоугольник 4"/>
          <p:cNvSpPr/>
          <p:nvPr/>
        </p:nvSpPr>
        <p:spPr>
          <a:xfrm>
            <a:off x="3428992" y="1357298"/>
            <a:ext cx="43577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3428992" y="2214554"/>
            <a:ext cx="43577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928662" y="3071810"/>
            <a:ext cx="185738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1000100" y="4000504"/>
            <a:ext cx="185738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3357554" y="3000372"/>
            <a:ext cx="7858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3428992" y="4000504"/>
            <a:ext cx="7858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рямоугольник 10"/>
          <p:cNvSpPr/>
          <p:nvPr/>
        </p:nvSpPr>
        <p:spPr>
          <a:xfrm>
            <a:off x="4714876" y="3071810"/>
            <a:ext cx="7858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рямоугольник 11"/>
          <p:cNvSpPr/>
          <p:nvPr/>
        </p:nvSpPr>
        <p:spPr>
          <a:xfrm>
            <a:off x="4714876" y="4071942"/>
            <a:ext cx="785818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327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Формула</vt:lpstr>
      <vt:lpstr>Microsoft Equation 3.0</vt:lpstr>
      <vt:lpstr>Что такое разложение на множители и зачем оно нужно</vt:lpstr>
      <vt:lpstr>Работа над ошибками</vt:lpstr>
      <vt:lpstr>Работа над ошибками</vt:lpstr>
      <vt:lpstr>Работа над ошибками</vt:lpstr>
      <vt:lpstr>Работа над ошибками</vt:lpstr>
      <vt:lpstr>Что такое разложение на множители и зачем оно нужно</vt:lpstr>
      <vt:lpstr>Слайд 7</vt:lpstr>
      <vt:lpstr>Слайд 8</vt:lpstr>
      <vt:lpstr>Вычислите:</vt:lpstr>
      <vt:lpstr>Что такое разложение на множители и зачем оно нужно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2015-03-15T06:33:06Z</dcterms:created>
  <dcterms:modified xsi:type="dcterms:W3CDTF">2015-03-15T13:26:45Z</dcterms:modified>
</cp:coreProperties>
</file>